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4" r:id="rId2"/>
    <p:sldId id="343" r:id="rId3"/>
    <p:sldId id="348" r:id="rId4"/>
    <p:sldId id="258" r:id="rId5"/>
    <p:sldId id="259" r:id="rId6"/>
    <p:sldId id="316" r:id="rId7"/>
    <p:sldId id="302" r:id="rId8"/>
    <p:sldId id="332" r:id="rId9"/>
    <p:sldId id="354" r:id="rId10"/>
    <p:sldId id="361" r:id="rId11"/>
    <p:sldId id="362" r:id="rId12"/>
    <p:sldId id="384" r:id="rId13"/>
    <p:sldId id="372" r:id="rId14"/>
    <p:sldId id="370" r:id="rId15"/>
    <p:sldId id="382" r:id="rId16"/>
    <p:sldId id="373" r:id="rId17"/>
    <p:sldId id="383" r:id="rId18"/>
    <p:sldId id="378" r:id="rId19"/>
    <p:sldId id="374" r:id="rId20"/>
    <p:sldId id="349" r:id="rId21"/>
    <p:sldId id="350" r:id="rId22"/>
    <p:sldId id="359" r:id="rId23"/>
    <p:sldId id="357" r:id="rId24"/>
    <p:sldId id="351" r:id="rId25"/>
    <p:sldId id="360" r:id="rId26"/>
    <p:sldId id="363" r:id="rId27"/>
    <p:sldId id="367" r:id="rId28"/>
    <p:sldId id="379" r:id="rId29"/>
    <p:sldId id="352" r:id="rId30"/>
    <p:sldId id="366" r:id="rId31"/>
    <p:sldId id="364" r:id="rId32"/>
    <p:sldId id="368" r:id="rId33"/>
    <p:sldId id="375" r:id="rId34"/>
    <p:sldId id="371" r:id="rId35"/>
    <p:sldId id="385" r:id="rId36"/>
    <p:sldId id="365" r:id="rId37"/>
    <p:sldId id="381" r:id="rId38"/>
    <p:sldId id="297" r:id="rId39"/>
    <p:sldId id="307" r:id="rId40"/>
    <p:sldId id="346" r:id="rId4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CD8"/>
    <a:srgbClr val="00B0F0"/>
    <a:srgbClr val="ED7D31"/>
    <a:srgbClr val="CC0000"/>
    <a:srgbClr val="542708"/>
    <a:srgbClr val="540000"/>
    <a:srgbClr val="351805"/>
    <a:srgbClr val="6A310A"/>
    <a:srgbClr val="179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6" autoAdjust="0"/>
    <p:restoredTop sz="90999" autoAdjust="0"/>
  </p:normalViewPr>
  <p:slideViewPr>
    <p:cSldViewPr snapToGrid="0">
      <p:cViewPr varScale="1">
        <p:scale>
          <a:sx n="105" d="100"/>
          <a:sy n="105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Platené sviatky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8-4932-9536-04AA56B96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Počet platených dní</c:v>
                </c:pt>
              </c:strCache>
            </c:strRef>
          </c:tx>
          <c:spPr>
            <a:ln w="28575" cap="rnd">
              <a:solidFill>
                <a:srgbClr val="309CD8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22</c:v>
                </c:pt>
                <c:pt idx="6">
                  <c:v>21</c:v>
                </c:pt>
                <c:pt idx="7">
                  <c:v>23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8-4932-9536-04AA56B96F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Počet odpracovaných dní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17</c:v>
                </c:pt>
                <c:pt idx="1">
                  <c:v>20</c:v>
                </c:pt>
                <c:pt idx="2">
                  <c:v>23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12</c:v>
                </c:pt>
                <c:pt idx="7">
                  <c:v>14</c:v>
                </c:pt>
                <c:pt idx="8">
                  <c:v>19</c:v>
                </c:pt>
                <c:pt idx="9">
                  <c:v>22</c:v>
                </c:pt>
                <c:pt idx="10">
                  <c:v>20</c:v>
                </c:pt>
                <c:pt idx="11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4B8-4932-9536-04AA56B9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50584"/>
        <c:axId val="340452544"/>
      </c:lineChart>
      <c:catAx>
        <c:axId val="34045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452544"/>
        <c:crosses val="autoZero"/>
        <c:auto val="1"/>
        <c:lblAlgn val="ctr"/>
        <c:lblOffset val="100"/>
        <c:noMultiLvlLbl val="0"/>
      </c:catAx>
      <c:valAx>
        <c:axId val="34045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45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Mesačná mzda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1440</c:v>
                </c:pt>
                <c:pt idx="1">
                  <c:v>1440</c:v>
                </c:pt>
                <c:pt idx="2">
                  <c:v>1440</c:v>
                </c:pt>
                <c:pt idx="3">
                  <c:v>1440</c:v>
                </c:pt>
                <c:pt idx="4">
                  <c:v>1440</c:v>
                </c:pt>
                <c:pt idx="5">
                  <c:v>1440</c:v>
                </c:pt>
                <c:pt idx="6">
                  <c:v>1440</c:v>
                </c:pt>
                <c:pt idx="7">
                  <c:v>1440</c:v>
                </c:pt>
                <c:pt idx="8">
                  <c:v>1440</c:v>
                </c:pt>
                <c:pt idx="9">
                  <c:v>1440</c:v>
                </c:pt>
                <c:pt idx="10">
                  <c:v>1440</c:v>
                </c:pt>
                <c:pt idx="11">
                  <c:v>1440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8-4932-9536-04AA56B96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Jednotkový náklad</c:v>
                </c:pt>
              </c:strCache>
            </c:strRef>
          </c:tx>
          <c:spPr>
            <a:ln w="28575" cap="rnd">
              <a:solidFill>
                <a:srgbClr val="309CD8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1402.5</c:v>
                </c:pt>
                <c:pt idx="1">
                  <c:v>1650</c:v>
                </c:pt>
                <c:pt idx="2">
                  <c:v>1897.5</c:v>
                </c:pt>
                <c:pt idx="3">
                  <c:v>1237.5</c:v>
                </c:pt>
                <c:pt idx="4">
                  <c:v>1650</c:v>
                </c:pt>
                <c:pt idx="5">
                  <c:v>1815</c:v>
                </c:pt>
                <c:pt idx="6">
                  <c:v>990</c:v>
                </c:pt>
                <c:pt idx="7">
                  <c:v>1155</c:v>
                </c:pt>
                <c:pt idx="8">
                  <c:v>1567.5</c:v>
                </c:pt>
                <c:pt idx="9">
                  <c:v>1815</c:v>
                </c:pt>
                <c:pt idx="10">
                  <c:v>1650</c:v>
                </c:pt>
                <c:pt idx="11">
                  <c:v>1237.5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8-4932-9536-04AA56B9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49408"/>
        <c:axId val="340450192"/>
      </c:lineChart>
      <c:catAx>
        <c:axId val="3404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450192"/>
        <c:crosses val="autoZero"/>
        <c:auto val="1"/>
        <c:lblAlgn val="ctr"/>
        <c:lblOffset val="100"/>
        <c:noMultiLvlLbl val="0"/>
      </c:catAx>
      <c:valAx>
        <c:axId val="34045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44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D2E52-BF48-411A-BC5F-FEEBEE86C0B1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02089-982D-4741-B08B-F55FA65D8B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6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73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28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465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63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60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67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59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441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7173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74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3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18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259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54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609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564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945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035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651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73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240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9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558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880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70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8034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5385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537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990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29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79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SKÓÓÓ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06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86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9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24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401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02089-982D-4741-B08B-F55FA65D8B5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0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0AA3D0-ECEB-4304-8445-5B08D52A0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F22C42C-837C-40B4-BC24-8D83C46E7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FF24384-4C0C-4125-A211-5DD72066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663C524-ED35-4594-850C-CD06F81B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78C03D1-0368-4697-B9E7-1E8EF40E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77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21664B-D227-4792-8BF9-5EB79EEB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5B4E9050-8C2B-452D-A73F-460462D6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A0C58E1-B083-43B5-B60F-3A1261B9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36E65E7-2347-4D39-9DC7-FC37E02F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8873D87-4E53-4B32-906A-CBD61001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73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F69C0625-CF22-4761-8957-15A50D898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7F33B3AF-3286-4EB7-98AE-AC05B513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5BD7BD9-F1C0-40F3-9204-7945E89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6E8AAEA-12BF-4A98-AE16-6EAE3AE1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8CD8BD76-80CC-4A36-A722-3D2E4BF6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9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630809-A9CA-4760-9ABF-24088235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0C796DE-F31C-4179-9E67-3D5974508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44A7494-6202-4791-869A-88401BCE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28C51F8-F116-4976-A659-CACC78B4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49CF53C-3F03-4457-8DEF-C249CE54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8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BF8B19-AE13-48C2-8ECC-E4B6E5C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599D32E-C4E7-4C23-8FEB-CD8F7E83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0F7DCC0-16AC-48BD-8854-19F75075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C7607AB-320A-4DE6-B97C-DC98AAAE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F4A28A6-3DE1-4F54-B9AB-6ED31CED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8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0E97C3-0449-4057-B2F9-259AD478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C19720F-89BD-4C6A-9E71-4F410C159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737F35E-67C8-45F8-AAF1-89A9F9F4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5E760B0A-ECB9-44C1-8981-87DC5031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2D7BD55-4AB6-4779-BB9A-A1FE513C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3136E848-B12B-4C3B-A95C-F9F81587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6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83B1F-8EA5-4CEE-BF1F-95A0E309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89ACF9E-915E-45FF-AB0F-1C1057D1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FD4132F-A520-44D3-B0F1-1CDA58457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6DC90B6-FDF4-4A13-8C98-8136895E1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35F2F50B-F4F0-419C-AC66-A6ADD4A75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E86685B-7630-4CC2-A4F6-3AC4EE81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F644B5A1-E829-4D65-8206-91ECA633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8B4ECB08-E184-45BD-B61E-13189694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6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2647AC-BC8B-497D-9446-D2099804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3F056F41-C2C8-4870-B0B8-4A4F6E22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43A3862D-43C7-42B5-82DA-6D1C1F23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37E06B82-76F8-43EB-B2F9-A01DDB0C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10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58F0BA26-1EB5-4E7D-BE99-BEE79014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E7D55C4E-8BC6-4B8D-B5F9-3AC845A5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503F83EA-6B20-46BC-99B1-4F4E7AC8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968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424FDE-A59A-416C-AC95-FAF28FA8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8FC6C2D-AE49-42AF-8AC9-38DFC36B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26957DE-8FD2-4899-AE25-0822C36BE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CBA49688-CA73-4A1C-BC63-74852C40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768D3636-4BE6-4FBE-BB94-5A6C2615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FF4BA14-8E6D-4953-9C44-1998E5B1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91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D19DDD-593C-431C-96AF-D91CEB7C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E0A5B985-73FE-471B-9A81-E016E10F8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9D215B2-2148-4A03-A87C-C7D0A9FD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86570C3A-C541-4362-B1D1-CF40D21A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7690202-F8D6-4AE9-9883-8E75270B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B94AE25-D4DC-4790-A104-C45409A6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0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ED7BDBF1-8F79-424C-AD63-C37C395D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100C5FF-6112-48F0-AA86-630EDB18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0AABC6C-E25A-4B22-9DAB-BB9712937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BBF3-F31B-4458-A3AE-8DC7C5CB70D3}" type="datetimeFigureOut">
              <a:rPr lang="sk-SK" smtClean="0"/>
              <a:t>26. 9. 2023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2A13AE1-C0D8-4815-8C87-368D7A5FC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5D91A63-B74A-4186-9770-492829E9B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F3AE-E94C-445A-92AF-0239569BD0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5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ment.gov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K/TXT/?uri=CELEX:02021R1060-20230301&amp;qid=169555857222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v-lex.sk/pravne-predpisy/SK/ZZ/2022/121/20230901" TargetMode="External"/><Relationship Id="rId5" Type="http://schemas.openxmlformats.org/officeDocument/2006/relationships/hyperlink" Target="https://eurofondy.gov.sk/dokumenty-a-publikacie/metodicke-dokumenty/" TargetMode="External"/><Relationship Id="rId4" Type="http://schemas.openxmlformats.org/officeDocument/2006/relationships/hyperlink" Target="https://eur-lex.europa.eu/legal-content/SK/TXT/?uri=CELEX:52021XC0527(02)&amp;qid=169555926274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mployment.gov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Pravidlá </a:t>
            </a:r>
            <a:r>
              <a:rPr lang="sk-SK" sz="2800" b="1" dirty="0" err="1">
                <a:solidFill>
                  <a:schemeClr val="bg1">
                    <a:lumMod val="65000"/>
                  </a:schemeClr>
                </a:solidFill>
              </a:rPr>
              <a:t>webináru</a:t>
            </a:r>
            <a:endParaRPr lang="sk-SK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max. 3 hod.  = 3 x 45 min.   a    2 x 10 min. prestávka</a:t>
            </a:r>
          </a:p>
          <a:p>
            <a:pPr>
              <a:spcBef>
                <a:spcPts val="30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každý sa prihlasuje a odhlasuje podľa potreby</a:t>
            </a:r>
          </a:p>
          <a:p>
            <a:pPr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prosíme vypnúť kameru a zvuk</a:t>
            </a:r>
          </a:p>
          <a:p>
            <a:pPr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prosíme </a:t>
            </a:r>
            <a:r>
              <a:rPr lang="sk-SK" sz="2400" b="1" dirty="0" err="1">
                <a:solidFill>
                  <a:srgbClr val="FF0000"/>
                </a:solidFill>
              </a:rPr>
              <a:t>NE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hlásiť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sa   (ruku nie)</a:t>
            </a:r>
          </a:p>
          <a:p>
            <a:pPr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 možné zaslať otázky cez chat, na konci budú vyhodnotené</a:t>
            </a:r>
          </a:p>
          <a:p>
            <a:pPr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prosíme </a:t>
            </a:r>
            <a:r>
              <a:rPr lang="sk-SK" sz="2400" b="1" dirty="0" err="1">
                <a:solidFill>
                  <a:srgbClr val="FF0000"/>
                </a:solidFill>
              </a:rPr>
              <a:t>NE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písať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do chatu otázky, ktoré nie sú témou diskusie</a:t>
            </a:r>
          </a:p>
        </p:txBody>
      </p:sp>
    </p:spTree>
    <p:extLst>
      <p:ext uri="{BB962C8B-B14F-4D97-AF65-F5344CB8AC3E}">
        <p14:creationId xmlns:p14="http://schemas.microsoft.com/office/powerpoint/2010/main" val="2486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Výzva SO  –  KC/NDC/NSSRD  (ZVV)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553"/>
              </p:ext>
            </p:extLst>
          </p:nvPr>
        </p:nvGraphicFramePr>
        <p:xfrm>
          <a:off x="1504949" y="1676400"/>
          <a:ext cx="8429627" cy="4833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6528">
                  <a:extLst>
                    <a:ext uri="{9D8B030D-6E8A-4147-A177-3AD203B41FA5}">
                      <a16:colId xmlns:a16="http://schemas.microsoft.com/office/drawing/2014/main" xmlns="" val="2344697087"/>
                    </a:ext>
                  </a:extLst>
                </a:gridCol>
                <a:gridCol w="1608766">
                  <a:extLst>
                    <a:ext uri="{9D8B030D-6E8A-4147-A177-3AD203B41FA5}">
                      <a16:colId xmlns:a16="http://schemas.microsoft.com/office/drawing/2014/main" xmlns="" val="509492861"/>
                    </a:ext>
                  </a:extLst>
                </a:gridCol>
                <a:gridCol w="1786535">
                  <a:extLst>
                    <a:ext uri="{9D8B030D-6E8A-4147-A177-3AD203B41FA5}">
                      <a16:colId xmlns:a16="http://schemas.microsoft.com/office/drawing/2014/main" xmlns="" val="788434911"/>
                    </a:ext>
                  </a:extLst>
                </a:gridCol>
                <a:gridCol w="1787798">
                  <a:extLst>
                    <a:ext uri="{9D8B030D-6E8A-4147-A177-3AD203B41FA5}">
                      <a16:colId xmlns:a16="http://schemas.microsoft.com/office/drawing/2014/main" xmlns="" val="3116410255"/>
                    </a:ext>
                  </a:extLst>
                </a:gridCol>
              </a:tblGrid>
              <a:tr h="2443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Pracovná pozícia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Jednotkový náklad 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(Eur/hodina)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Maximálny počet reálne odpracovaných a vykázaných hodín za kalendárny rok na jednu pracovnú pozíciu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2023 - 2029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Maximálny možný </a:t>
                      </a:r>
                      <a:r>
                        <a:rPr lang="sk-SK" sz="1400" dirty="0" err="1">
                          <a:effectLst/>
                        </a:rPr>
                        <a:t>nárokovateľný</a:t>
                      </a:r>
                      <a:r>
                        <a:rPr lang="sk-SK" sz="1400" dirty="0">
                          <a:effectLst/>
                        </a:rPr>
                        <a:t> náklad za kalendárny rok na jednu pracovnú pozíciu (eur/rok/pozícia)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5920337"/>
                  </a:ext>
                </a:extLst>
              </a:tr>
              <a:tr h="277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(d) = (b)*(c)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95641089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Komunitný pracovník (KP)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10,96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1 578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17 296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02365823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Odborný manažér (OM)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12,65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1 594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20 157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76963625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Odborný pracovník (OP)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11,06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1 599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17 677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08978020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Pracovník (P)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8,75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1 615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14 125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2046913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31DA948-E5D6-2EEE-D66E-751DA8E43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68092"/>
              </p:ext>
            </p:extLst>
          </p:nvPr>
        </p:nvGraphicFramePr>
        <p:xfrm>
          <a:off x="10274838" y="1676400"/>
          <a:ext cx="1341821" cy="483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821">
                  <a:extLst>
                    <a:ext uri="{9D8B030D-6E8A-4147-A177-3AD203B41FA5}">
                      <a16:colId xmlns:a16="http://schemas.microsoft.com/office/drawing/2014/main" xmlns="" val="4078183708"/>
                    </a:ext>
                  </a:extLst>
                </a:gridCol>
              </a:tblGrid>
              <a:tr h="2485351">
                <a:tc>
                  <a:txBody>
                    <a:bodyPr/>
                    <a:lstStyle/>
                    <a:p>
                      <a:r>
                        <a:rPr lang="sk-SK" dirty="0"/>
                        <a:t>CPP/mesiac</a:t>
                      </a:r>
                    </a:p>
                    <a:p>
                      <a:pPr algn="ctr"/>
                      <a:r>
                        <a:rPr lang="sk-SK" dirty="0"/>
                        <a:t>priemer</a:t>
                      </a:r>
                    </a:p>
                    <a:p>
                      <a:pPr algn="ctr"/>
                      <a:r>
                        <a:rPr lang="sk-SK" dirty="0"/>
                        <a:t>(eur)</a:t>
                      </a:r>
                    </a:p>
                    <a:p>
                      <a:pPr algn="ctr"/>
                      <a:endParaRPr lang="sk-SK" dirty="0"/>
                    </a:p>
                    <a:p>
                      <a:pPr algn="ctr"/>
                      <a:r>
                        <a:rPr lang="sk-SK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456621"/>
                  </a:ext>
                </a:extLst>
              </a:tr>
              <a:tr h="281844">
                <a:tc>
                  <a:txBody>
                    <a:bodyPr/>
                    <a:lstStyle/>
                    <a:p>
                      <a:endParaRPr lang="sk-SK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253206"/>
                  </a:ext>
                </a:extLst>
              </a:tr>
              <a:tr h="418151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1 441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98695"/>
                  </a:ext>
                </a:extLst>
              </a:tr>
              <a:tr h="523635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4117797"/>
                  </a:ext>
                </a:extLst>
              </a:tr>
              <a:tr h="587753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1 473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660140"/>
                  </a:ext>
                </a:extLst>
              </a:tr>
              <a:tr h="538066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1 177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908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9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Výzva SO  –  TSP  (ZVV)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77064"/>
              </p:ext>
            </p:extLst>
          </p:nvPr>
        </p:nvGraphicFramePr>
        <p:xfrm>
          <a:off x="1504949" y="1676400"/>
          <a:ext cx="8429626" cy="4304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6528">
                  <a:extLst>
                    <a:ext uri="{9D8B030D-6E8A-4147-A177-3AD203B41FA5}">
                      <a16:colId xmlns:a16="http://schemas.microsoft.com/office/drawing/2014/main" xmlns="" val="2344697087"/>
                    </a:ext>
                  </a:extLst>
                </a:gridCol>
                <a:gridCol w="1608766">
                  <a:extLst>
                    <a:ext uri="{9D8B030D-6E8A-4147-A177-3AD203B41FA5}">
                      <a16:colId xmlns:a16="http://schemas.microsoft.com/office/drawing/2014/main" xmlns="" val="509492861"/>
                    </a:ext>
                  </a:extLst>
                </a:gridCol>
                <a:gridCol w="1786535">
                  <a:extLst>
                    <a:ext uri="{9D8B030D-6E8A-4147-A177-3AD203B41FA5}">
                      <a16:colId xmlns:a16="http://schemas.microsoft.com/office/drawing/2014/main" xmlns="" val="788434911"/>
                    </a:ext>
                  </a:extLst>
                </a:gridCol>
                <a:gridCol w="1787797">
                  <a:extLst>
                    <a:ext uri="{9D8B030D-6E8A-4147-A177-3AD203B41FA5}">
                      <a16:colId xmlns:a16="http://schemas.microsoft.com/office/drawing/2014/main" xmlns="" val="3116410255"/>
                    </a:ext>
                  </a:extLst>
                </a:gridCol>
              </a:tblGrid>
              <a:tr h="2443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Pracovná pozícia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Jednotkový náklad 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(Eur/hodina)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Maximálny počet reálne odpracovaných a vykázaných hodín za kalendárny rok na jednu pracovnú pozíciu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2023 - 2029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Maximálny možný </a:t>
                      </a:r>
                      <a:r>
                        <a:rPr lang="sk-SK" sz="1400" dirty="0" err="1">
                          <a:effectLst/>
                        </a:rPr>
                        <a:t>nárokovateľný</a:t>
                      </a:r>
                      <a:r>
                        <a:rPr lang="sk-SK" sz="1400" dirty="0">
                          <a:effectLst/>
                        </a:rPr>
                        <a:t> náklad za kalendárny rok na jednu pracovnú pozíciu (eur/rok/pozícia)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5920337"/>
                  </a:ext>
                </a:extLst>
              </a:tr>
              <a:tr h="277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(d) = (b)*(c)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95641089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Odborný pracovník (OP)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16,47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1 634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26 912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02365823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Terénny pracovník (TP)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9,79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1 538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15 057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76963625"/>
                  </a:ext>
                </a:extLst>
              </a:tr>
              <a:tr h="52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Odborný sociálny pracovník (TSP)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1 547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20 033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08978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177D86CD-8632-1A01-8F2F-5EA764106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07382"/>
              </p:ext>
            </p:extLst>
          </p:nvPr>
        </p:nvGraphicFramePr>
        <p:xfrm>
          <a:off x="10274838" y="1676401"/>
          <a:ext cx="1341821" cy="430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821">
                  <a:extLst>
                    <a:ext uri="{9D8B030D-6E8A-4147-A177-3AD203B41FA5}">
                      <a16:colId xmlns:a16="http://schemas.microsoft.com/office/drawing/2014/main" xmlns="" val="4078183708"/>
                    </a:ext>
                  </a:extLst>
                </a:gridCol>
              </a:tblGrid>
              <a:tr h="2415943">
                <a:tc>
                  <a:txBody>
                    <a:bodyPr/>
                    <a:lstStyle/>
                    <a:p>
                      <a:r>
                        <a:rPr lang="sk-SK" dirty="0"/>
                        <a:t>CPP/mesiac</a:t>
                      </a:r>
                    </a:p>
                    <a:p>
                      <a:pPr algn="ctr"/>
                      <a:r>
                        <a:rPr lang="sk-SK" dirty="0"/>
                        <a:t>priemer</a:t>
                      </a:r>
                    </a:p>
                    <a:p>
                      <a:pPr algn="ctr"/>
                      <a:r>
                        <a:rPr lang="sk-SK" dirty="0"/>
                        <a:t>(eur)</a:t>
                      </a:r>
                    </a:p>
                    <a:p>
                      <a:pPr algn="ctr"/>
                      <a:endParaRPr lang="sk-SK" dirty="0"/>
                    </a:p>
                    <a:p>
                      <a:pPr algn="ctr"/>
                      <a:r>
                        <a:rPr lang="sk-SK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456621"/>
                  </a:ext>
                </a:extLst>
              </a:tr>
              <a:tr h="273874">
                <a:tc>
                  <a:txBody>
                    <a:bodyPr/>
                    <a:lstStyle/>
                    <a:p>
                      <a:endParaRPr lang="sk-SK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253206"/>
                  </a:ext>
                </a:extLst>
              </a:tr>
              <a:tr h="534602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2 242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98695"/>
                  </a:ext>
                </a:extLst>
              </a:tr>
              <a:tr h="50882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1 254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4117797"/>
                  </a:ext>
                </a:extLst>
              </a:tr>
              <a:tr h="571135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1 669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66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4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Oprávnenosť výdavkov - všeobecne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podmienky oprávnenosti jednotkového nákladu   (čo musí byť splnené)</a:t>
            </a: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spôsob preukazovania oprávnenosti  (aké informácie, dokumenty)</a:t>
            </a: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ako bude RO/SO overovať informácie / dokumenty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3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Podmienky oprávnenosti jednotkového nákladu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existuje pracovnoprávny vzťah  (trvalý pracovný pomer)</a:t>
            </a: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zamestnanec vykonáva definovanú pracovnú činnosť</a:t>
            </a: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 odpracovaná plná hodina práce	(násobok počtu odpracovaných hodín)</a:t>
            </a: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čo preukazujeme / čím preukazujeme / ako podporné dokumenty čítame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Spôsob preukazovania oprávnenosti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vyplnená súhrnná tabuľka a predložená spolu so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ŽoP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predložený mzdový list zamestnanca	   (obdobie nie je definované vo výzve)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771C2D4-E84C-1E57-A372-3E7732CDE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28365"/>
              </p:ext>
            </p:extLst>
          </p:nvPr>
        </p:nvGraphicFramePr>
        <p:xfrm>
          <a:off x="2065867" y="3312160"/>
          <a:ext cx="7353299" cy="3133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575">
                  <a:extLst>
                    <a:ext uri="{9D8B030D-6E8A-4147-A177-3AD203B41FA5}">
                      <a16:colId xmlns:a16="http://schemas.microsoft.com/office/drawing/2014/main" xmlns="" val="3791912827"/>
                    </a:ext>
                  </a:extLst>
                </a:gridCol>
                <a:gridCol w="1636886">
                  <a:extLst>
                    <a:ext uri="{9D8B030D-6E8A-4147-A177-3AD203B41FA5}">
                      <a16:colId xmlns:a16="http://schemas.microsoft.com/office/drawing/2014/main" xmlns="" val="2169300295"/>
                    </a:ext>
                  </a:extLst>
                </a:gridCol>
                <a:gridCol w="1497307">
                  <a:extLst>
                    <a:ext uri="{9D8B030D-6E8A-4147-A177-3AD203B41FA5}">
                      <a16:colId xmlns:a16="http://schemas.microsoft.com/office/drawing/2014/main" xmlns="" val="3538002368"/>
                    </a:ext>
                  </a:extLst>
                </a:gridCol>
                <a:gridCol w="1513168">
                  <a:extLst>
                    <a:ext uri="{9D8B030D-6E8A-4147-A177-3AD203B41FA5}">
                      <a16:colId xmlns:a16="http://schemas.microsoft.com/office/drawing/2014/main" xmlns="" val="1483817939"/>
                    </a:ext>
                  </a:extLst>
                </a:gridCol>
                <a:gridCol w="1056363">
                  <a:extLst>
                    <a:ext uri="{9D8B030D-6E8A-4147-A177-3AD203B41FA5}">
                      <a16:colId xmlns:a16="http://schemas.microsoft.com/office/drawing/2014/main" xmlns="" val="2208178439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Užívateľ / IMPLEA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Meno zamestnanca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Pracovná činnosť </a:t>
                      </a:r>
                      <a:br>
                        <a:rPr lang="sk-SK" sz="1000" u="none" strike="noStrike" dirty="0">
                          <a:effectLst/>
                        </a:rPr>
                      </a:br>
                      <a:r>
                        <a:rPr lang="sk-SK" sz="1000" u="none" strike="noStrike" dirty="0">
                          <a:effectLst/>
                        </a:rPr>
                        <a:t>- vybrať z možností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Obdobie výkonu práce MM/RRRR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Počet odpracovaných hodín</a:t>
                      </a:r>
                      <a:br>
                        <a:rPr lang="sk-SK" sz="1000" u="none" strike="noStrike" dirty="0">
                          <a:effectLst/>
                        </a:rPr>
                      </a:br>
                      <a:r>
                        <a:rPr lang="sk-SK" sz="1000" u="none" strike="noStrike" dirty="0">
                          <a:effectLst/>
                        </a:rPr>
                        <a:t>(mzdový list)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816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XY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XY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Komunitný pracovník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3515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63722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95936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43314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97555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3846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9199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07821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34874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17385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23019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5155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8478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86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Spôsob preukazovania oprávnenosti - súhrnná tabuľka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23E95EB-89E3-D6B1-FF57-D66439CDC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06195"/>
              </p:ext>
            </p:extLst>
          </p:nvPr>
        </p:nvGraphicFramePr>
        <p:xfrm>
          <a:off x="2419350" y="1577817"/>
          <a:ext cx="7353299" cy="4418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575">
                  <a:extLst>
                    <a:ext uri="{9D8B030D-6E8A-4147-A177-3AD203B41FA5}">
                      <a16:colId xmlns:a16="http://schemas.microsoft.com/office/drawing/2014/main" xmlns="" val="1247370928"/>
                    </a:ext>
                  </a:extLst>
                </a:gridCol>
                <a:gridCol w="1636886">
                  <a:extLst>
                    <a:ext uri="{9D8B030D-6E8A-4147-A177-3AD203B41FA5}">
                      <a16:colId xmlns:a16="http://schemas.microsoft.com/office/drawing/2014/main" xmlns="" val="3122245668"/>
                    </a:ext>
                  </a:extLst>
                </a:gridCol>
                <a:gridCol w="1497307">
                  <a:extLst>
                    <a:ext uri="{9D8B030D-6E8A-4147-A177-3AD203B41FA5}">
                      <a16:colId xmlns:a16="http://schemas.microsoft.com/office/drawing/2014/main" xmlns="" val="376166207"/>
                    </a:ext>
                  </a:extLst>
                </a:gridCol>
                <a:gridCol w="1513168">
                  <a:extLst>
                    <a:ext uri="{9D8B030D-6E8A-4147-A177-3AD203B41FA5}">
                      <a16:colId xmlns:a16="http://schemas.microsoft.com/office/drawing/2014/main" xmlns="" val="1222767122"/>
                    </a:ext>
                  </a:extLst>
                </a:gridCol>
                <a:gridCol w="1056363">
                  <a:extLst>
                    <a:ext uri="{9D8B030D-6E8A-4147-A177-3AD203B41FA5}">
                      <a16:colId xmlns:a16="http://schemas.microsoft.com/office/drawing/2014/main" xmlns="" val="13076092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                              Súhrnná tabuľka k ŽoP - vzor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04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353360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sk-SK" sz="1050" u="none" strike="noStrike" dirty="0">
                          <a:effectLst/>
                        </a:rPr>
                        <a:t>           Vzor je možné rozšíriť podľa potreby, pričom žiadateľ musí pri predkladaní </a:t>
                      </a:r>
                      <a:r>
                        <a:rPr lang="sk-SK" sz="1050" u="none" strike="noStrike" dirty="0" err="1">
                          <a:effectLst/>
                        </a:rPr>
                        <a:t>ŽoP</a:t>
                      </a:r>
                      <a:r>
                        <a:rPr lang="sk-SK" sz="1050" u="none" strike="noStrike" dirty="0">
                          <a:effectLst/>
                        </a:rPr>
                        <a:t> zachovať zverejnený  minimálny obsahový štandard.</a:t>
                      </a:r>
                      <a:endParaRPr lang="sk-SK" sz="105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673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05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00009612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Pre prijímateľa k úhrade transferov v rámci KC / NDC / NSSDR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472478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Názov projektu: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Terénna sociálna práca a komunitné centrá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5695136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ITMS2014+ projektu: 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xxxx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96402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Žiadosť o platbu: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2023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133451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46010548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TABUĽKA č. 1 - Sumárna tabuľka - vypĺňa sa automaticky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6725586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304604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Pracovná činnosť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Jednotkový náklad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Max. počet vykázaných hodín za kalendárny rok na pozíciu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Počet hodín spolu</a:t>
                      </a:r>
                      <a:br>
                        <a:rPr lang="pl-PL" sz="1000" u="none" strike="noStrike" dirty="0">
                          <a:effectLst/>
                        </a:rPr>
                      </a:br>
                      <a:r>
                        <a:rPr lang="pl-PL" sz="1000" u="none" strike="noStrike" dirty="0">
                          <a:effectLst/>
                        </a:rPr>
                        <a:t>za pracovnú činnosť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Suma spolu 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494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Komunitný pracovník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10,96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1 578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0,00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00" u="none" strike="noStrike" dirty="0">
                          <a:effectLst/>
                        </a:rPr>
                        <a:t>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183097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Odborný manažér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12,65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1 594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0,00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00" u="none" strike="noStrike" dirty="0">
                          <a:effectLst/>
                        </a:rPr>
                        <a:t>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200165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Odborný pracovník KC*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11,06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1 599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0,00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00" u="none" strike="noStrike" dirty="0">
                          <a:effectLst/>
                        </a:rPr>
                        <a:t>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6502363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>
                          <a:effectLst/>
                        </a:rPr>
                        <a:t>Pracovník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8,75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1 615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>
                          <a:effectLst/>
                        </a:rPr>
                        <a:t>0,00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000" u="none" strike="noStrike" dirty="0">
                          <a:effectLst/>
                        </a:rPr>
                        <a:t>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61626417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Spolu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0,00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u="none" strike="noStrike" dirty="0">
                          <a:effectLst/>
                        </a:rPr>
                        <a:t>0,00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94635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*</a:t>
                      </a:r>
                      <a:r>
                        <a:rPr lang="sk-SK" sz="800" u="none" strike="noStrike">
                          <a:effectLst/>
                        </a:rPr>
                        <a:t>Iba v prípade podpory štvrtej pracovnej pozície v KC počas potreby pri implementácii projektu.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66461993"/>
                  </a:ext>
                </a:extLst>
              </a:tr>
              <a:tr h="2216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 dirty="0">
                          <a:effectLst/>
                        </a:rPr>
                        <a:t>SPOLU (základňa pre výpočet paušálnej sadzby)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u="none" strike="noStrike" dirty="0">
                          <a:effectLst/>
                        </a:rPr>
                        <a:t>0,00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u="none" strike="noStrike" dirty="0">
                          <a:effectLst/>
                        </a:rPr>
                        <a:t>0,00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5988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1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Ako SO overuje podklady a podmienky JN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Administratívna finančná kontrola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suma (eur) v súhrnnej tabuľke sedí so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ŽoP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osoba zamestnanca a obdobie sú v súlade s údajmi v tabuľke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vykazované hodiny za zamestnanca zodpovedajú údajom v mzdovom liste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nárokovaná suma (eur) za zamestnanca je matematicky správne vyrátaná</a:t>
            </a:r>
          </a:p>
          <a:p>
            <a:pPr marL="0" indent="0">
              <a:spcBef>
                <a:spcPts val="1800"/>
              </a:spcBef>
              <a:buClr>
                <a:srgbClr val="FF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či je správne vyrátaný násobok JN   (prepočet hodín na eur)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nebol prekročený počet hodín za rok na pracovnej pozícii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Ako SO overuje podklady a podmienky JN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Finančná kontrola na mieste    (u prijímateľa a aj u užívateľa)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kópia mzdového listu súhlasí s originálom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existuje pracovná zmluva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formálne náležitosti pracovnej zmluvy - správne uvedené osobné údaje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vecné náležitosti prac. zmluvy - či dohodnuté činnosti zodpovedajú projektu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či je kvalifikácia zamestnancov splnená</a:t>
            </a:r>
          </a:p>
          <a:p>
            <a:pPr marL="0" indent="0">
              <a:spcBef>
                <a:spcPts val="1800"/>
              </a:spcBef>
              <a:buClr>
                <a:srgbClr val="FF0000"/>
              </a:buClr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Clr>
                <a:srgbClr val="FF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 zmysle §10 ods. 9 zákona č. 121/2022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Z.z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. užívateľ musí zabezpečiť súčinnosť.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1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Mzdový list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nemá predpísaný formát - štruktúra nie je pevne stanovená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zákon predpisuje len povinný obsah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obsahuje často len počet odpracovaných dní   (nutný prevod na hodiny)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niekedy je k nim prirátaný aj platený sviatok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SO zistí, či ide o 7,5 alebo 8 hod./deň   (resp. úväzok)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SO zistí, či je sviatok započítaný do odpracovaných dní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SO prepočíta dni na hodiny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SO podľa hodín overí správnosť nárokovanej sumy v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ŽoP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8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Indexácia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jednotkový náklad sa bude v kalendárnych rokoch zvyšovať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vždy od 1. januára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nové ceny od 1. januára 2024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budú oznámené v priebehu decembra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rok 2023 - navýšenie o priemerný rast platov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rok 2024 - zvýšenie podľa makroekonomických ukazovateľov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ďalšie roky - zložitý vzorec, ktorý zabezpečuje korekciu nepresných odhadov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556"/>
            <a:ext cx="10515600" cy="61955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sk-SK" sz="20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sk-SK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Zjednodušené vykazovanie výdavkov vo výzve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pt-BR" sz="2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Terénna sociálna práca a komunitné centrá</a:t>
            </a:r>
            <a:r>
              <a:rPr lang="sk-SK" sz="24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sk-SK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PSK-MPSVR-001-2023-NP-ESF+</a:t>
            </a:r>
          </a:p>
          <a:p>
            <a:pPr marL="0" indent="0" algn="ctr">
              <a:spcBef>
                <a:spcPts val="600"/>
              </a:spcBef>
              <a:buNone/>
            </a:pPr>
            <a:endParaRPr lang="sk-SK" sz="12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1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25. septembra 2023</a:t>
            </a:r>
          </a:p>
          <a:p>
            <a:pPr marL="0" indent="0" algn="ctr">
              <a:buNone/>
            </a:pPr>
            <a:r>
              <a:rPr lang="sk-SK" sz="1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on-line </a:t>
            </a:r>
            <a:r>
              <a:rPr lang="sk-SK" sz="18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webinár</a:t>
            </a:r>
            <a:r>
              <a:rPr lang="sk-SK" sz="1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pre záujemcov a užívateľov výzvy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Zoltán </a:t>
            </a:r>
            <a:r>
              <a:rPr kumimoji="0" lang="sk-SK" altLang="sk-SK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Bárdoš</a:t>
            </a: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_______________________________</a:t>
            </a: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___</a:t>
            </a: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Oddelenie metodiky fondov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Odbor programovania a hodnotenia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Sekcia fondov EÚ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Ministerstvo práce, sociálnych vecí a rodiny SR	- </a:t>
            </a:r>
            <a:r>
              <a:rPr lang="sk-SK" altLang="sk-SK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Sprostredkovateľský orgán pre Program Slovensko (2021-2027)</a:t>
            </a:r>
            <a:endParaRPr kumimoji="0" lang="sk-SK" altLang="sk-SK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www.employment.gov.sk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461" y="382556"/>
            <a:ext cx="6887077" cy="8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Právny základ hodinového nákladu - čl. 55 nariadenia 2021/1060 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42" t="10883" r="31116"/>
          <a:stretch/>
        </p:blipFill>
        <p:spPr>
          <a:xfrm>
            <a:off x="680196" y="1210959"/>
            <a:ext cx="4457701" cy="5441767"/>
          </a:xfrm>
          <a:prstGeom prst="rect">
            <a:avLst/>
          </a:prstGeom>
          <a:effectLst>
            <a:outerShdw blurRad="38100" dist="50800" dir="5400000" sx="86000" sy="86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Zástupný objekt pre obsah 3">
            <a:extLst>
              <a:ext uri="{FF2B5EF4-FFF2-40B4-BE49-F238E27FC236}">
                <a16:creationId xmlns:a16="http://schemas.microsoft.com/office/drawing/2014/main" xmlns="" id="{04D1A45A-99DE-9E45-E3DF-477F41C6D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5" t="50696" r="42207" b="1818"/>
          <a:stretch/>
        </p:blipFill>
        <p:spPr>
          <a:xfrm>
            <a:off x="6447110" y="1333789"/>
            <a:ext cx="5064694" cy="539464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38100" dist="50800" dir="5400000" sx="86000" sy="86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A3B216B-95A6-7BBC-AF4D-29394079CB75}"/>
              </a:ext>
            </a:extLst>
          </p:cNvPr>
          <p:cNvSpPr/>
          <p:nvPr/>
        </p:nvSpPr>
        <p:spPr>
          <a:xfrm>
            <a:off x="1163171" y="3644153"/>
            <a:ext cx="2783541" cy="2961447"/>
          </a:xfrm>
          <a:prstGeom prst="roundRect">
            <a:avLst>
              <a:gd name="adj" fmla="val 26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781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75 0.13357 L 4.16667E-6 4.8148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-68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2. Na účely určenia priamych nákladov na zamestnancov sa hodinová sadzba môže vypočítať jedným z týchto spôsobov: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a)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posledné zdokumentované hrubé ročné náklady na zamestnancov sa vydelia 1 720 hodinami v prípade osôb, ktoré pracujú na plný úväzok, alebo zodpovedajúcou pomernou časťou 1 720 hodín v prípade osôb, ktoré pracujú na skrátený úväzok;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b)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posledné zdokumentované hrubé mesačné náklady na zamestnancov sa vydelia priemerným mesačným pracovným časom dotknutej osoby v súlade s platnými vnútroštátnymi pravidlami uvedenými v zamestnaneckej alebo pracovnej zmluve alebo v rozhodnutí o vymenovaní do funkcie (oboje označované ako doklad o zamestnaní).</a:t>
            </a:r>
          </a:p>
          <a:p>
            <a:pPr marL="0" indent="0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 hodinového nákladu   (čl. 55)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787A56-3856-C2A4-AB70-D0BBA557F7B7}"/>
              </a:ext>
            </a:extLst>
          </p:cNvPr>
          <p:cNvSpPr txBox="1"/>
          <p:nvPr/>
        </p:nvSpPr>
        <p:spPr>
          <a:xfrm>
            <a:off x="3251807" y="1596698"/>
            <a:ext cx="484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priamych nákladov na zamestnancov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DCD788-809D-FCB7-1FC9-486DC56CC794}"/>
              </a:ext>
            </a:extLst>
          </p:cNvPr>
          <p:cNvSpPr txBox="1"/>
          <p:nvPr/>
        </p:nvSpPr>
        <p:spPr>
          <a:xfrm>
            <a:off x="8190520" y="1596697"/>
            <a:ext cx="23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hodinová sadzba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B5384E-F7DC-BBC0-BED9-3C9882400D61}"/>
              </a:ext>
            </a:extLst>
          </p:cNvPr>
          <p:cNvSpPr txBox="1"/>
          <p:nvPr/>
        </p:nvSpPr>
        <p:spPr>
          <a:xfrm>
            <a:off x="4240026" y="2911334"/>
            <a:ext cx="511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hrubé ročné náklady na zamestnancov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C32B26-56EB-7334-09E7-C443C72DD22B}"/>
              </a:ext>
            </a:extLst>
          </p:cNvPr>
          <p:cNvSpPr txBox="1"/>
          <p:nvPr/>
        </p:nvSpPr>
        <p:spPr>
          <a:xfrm>
            <a:off x="10328882" y="2911333"/>
            <a:ext cx="96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1 720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93F9DF-799B-D3AA-409C-D9EAD2463618}"/>
              </a:ext>
            </a:extLst>
          </p:cNvPr>
          <p:cNvSpPr txBox="1"/>
          <p:nvPr/>
        </p:nvSpPr>
        <p:spPr>
          <a:xfrm>
            <a:off x="838200" y="3241030"/>
            <a:ext cx="141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hodinami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908D90-F9A2-8704-A12E-A5E02A018A28}"/>
              </a:ext>
            </a:extLst>
          </p:cNvPr>
          <p:cNvSpPr txBox="1"/>
          <p:nvPr/>
        </p:nvSpPr>
        <p:spPr>
          <a:xfrm>
            <a:off x="4240026" y="4557600"/>
            <a:ext cx="541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hrubé mesačné náklady na zamestnancov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   (čl. 55)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7749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AutoNum type="arabicPeriod" startAt="3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Pri uplatňovaní hodinovej sadzby vypočítanej v súlade s odsekom 2 nesmie celkový počet hodín deklarovaných na osobu za daný rok alebo mesiac presiahnuť počet hodín použitý na výpočet tejto hodinovej sadzby.</a:t>
            </a:r>
          </a:p>
          <a:p>
            <a:pPr marL="457200" indent="-457200">
              <a:spcBef>
                <a:spcPts val="1800"/>
              </a:spcBef>
              <a:buAutoNum type="arabicPeriod" startAt="3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AutoNum type="arabicPeriod" startAt="3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Ak nie sú hrubé ročné náklady na zamestnancov k dispozícii, môžu sa odvodiť z dostupných zdokumentovaných hrubých nákladov na zamestnancov alebo z dokladu o zamestnaní náležite upraveného na obdobie 12 mesiacov.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04E9EE-F142-FEAB-38C4-BD530D0BCAB5}"/>
              </a:ext>
            </a:extLst>
          </p:cNvPr>
          <p:cNvSpPr txBox="1"/>
          <p:nvPr/>
        </p:nvSpPr>
        <p:spPr>
          <a:xfrm>
            <a:off x="1297455" y="1632856"/>
            <a:ext cx="100785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0000"/>
                </a:solidFill>
              </a:rPr>
              <a:t>Pri uplatňovaní hodinovej sadzby vypočítanej v súlade s odsekom 2 nesmie celkový počet hodín deklarovaných na osobu za daný rok alebo mesiac presiahnuť počet hodín použitý na výpočet tejto hodinovej sadzby.</a:t>
            </a:r>
          </a:p>
        </p:txBody>
      </p:sp>
    </p:spTree>
    <p:extLst>
      <p:ext uri="{BB962C8B-B14F-4D97-AF65-F5344CB8AC3E}">
        <p14:creationId xmlns:p14="http://schemas.microsoft.com/office/powerpoint/2010/main" val="67556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 - doplňujúce </a:t>
            </a:r>
            <a:r>
              <a:rPr lang="sk-SK" sz="2800" b="1" dirty="0" err="1">
                <a:solidFill>
                  <a:schemeClr val="bg1">
                    <a:lumMod val="65000"/>
                  </a:schemeClr>
                </a:solidFill>
              </a:rPr>
              <a:t>info</a:t>
            </a:r>
            <a:endParaRPr lang="sk-SK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309CD8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princíp: delenie hrubých nákladov počtom pracovných hodín</a:t>
            </a:r>
          </a:p>
          <a:p>
            <a:pPr>
              <a:spcBef>
                <a:spcPts val="1800"/>
              </a:spcBef>
              <a:buClr>
                <a:srgbClr val="309CD8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hrubé ročné/mesačná náklady -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monthly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gross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employment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costs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309CD8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ide výlučne o celkovú cenu práce    (stravné, iné náklady nie)</a:t>
            </a:r>
          </a:p>
          <a:p>
            <a:pPr>
              <a:spcBef>
                <a:spcPts val="1800"/>
              </a:spcBef>
              <a:buClr>
                <a:srgbClr val="309CD8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309CD8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1 720 hodín/rok - rovnako pre 7,5 hod./deň a aj 8 hod./deň (plný úväzok)</a:t>
            </a:r>
          </a:p>
          <a:p>
            <a:pPr marL="0" indent="0">
              <a:spcBef>
                <a:spcPts val="1800"/>
              </a:spcBef>
              <a:buClr>
                <a:srgbClr val="309CD8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(37,5 hod./týždeň a 40 hod./týždeň)</a:t>
            </a:r>
          </a:p>
        </p:txBody>
      </p:sp>
    </p:spTree>
    <p:extLst>
      <p:ext uri="{BB962C8B-B14F-4D97-AF65-F5344CB8AC3E}">
        <p14:creationId xmlns:p14="http://schemas.microsoft.com/office/powerpoint/2010/main" val="128025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5E7D2ECC-86F8-4F3B-95D6-FB8983ABA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6"/>
                <a:ext cx="10763250" cy="494522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JN 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CCP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odprac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hod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4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    ( * index2023 (%) 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2400" u="sng" dirty="0">
                    <a:solidFill>
                      <a:srgbClr val="309CD8"/>
                    </a:solidFill>
                  </a:rPr>
                  <a:t>C</a:t>
                </a:r>
                <a:r>
                  <a:rPr lang="sk-SK" sz="2400" u="sng" dirty="0">
                    <a:solidFill>
                      <a:srgbClr val="309CD8"/>
                    </a:solidFill>
                  </a:rPr>
                  <a:t>C</a:t>
                </a:r>
                <a:r>
                  <a:rPr lang="en-GB" sz="2400" u="sng" dirty="0">
                    <a:solidFill>
                      <a:srgbClr val="309CD8"/>
                    </a:solidFill>
                  </a:rPr>
                  <a:t>P</a:t>
                </a:r>
                <a:r>
                  <a:rPr lang="sk-SK" sz="2400" u="sng" dirty="0">
                    <a:solidFill>
                      <a:srgbClr val="309CD8"/>
                    </a:solidFill>
                  </a:rPr>
                  <a:t>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- výplatné pásky všetkých zamestnancov (BOKKÚ a TSP II.)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- za celý kalendárny rok 2022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- vrátane všetkých náhrad mzdy: dovolenka, platené sviatky, PN10, lekár, atď.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- štandardné odmeny boli tiež započítané do CCP 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- neoprávnené položky (limity) – v zmysle Príručky pre oprávnenosť výdavkov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	špeciálne odmeny: odchodné, odstupné, jubilejné atď.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E7D2ECC-86F8-4F3B-95D6-FB8983ABA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6"/>
                <a:ext cx="10763250" cy="4945225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08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5E7D2ECC-86F8-4F3B-95D6-FB8983ABA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JN 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CCP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odprac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hod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[eur]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u="sng" dirty="0">
                    <a:solidFill>
                      <a:srgbClr val="00B0F0"/>
                    </a:solidFill>
                  </a:rPr>
                  <a:t>Počet odpracovaných hodín: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za celý kalendárny rok 2022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len reálne odpracované hodiny    (iné nebolo zarátané do počtu)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výplatné pásky všetkých zamestnancov (BOKKÚ a TSP II.)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E7D2ECC-86F8-4F3B-95D6-FB8983ABA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06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Postup výpočtu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5E7D2ECC-86F8-4F3B-95D6-FB8983ABA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JN 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CCP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odprac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hod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4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endParaRPr lang="sk-SK" sz="24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u="sng" dirty="0">
                    <a:solidFill>
                      <a:srgbClr val="309CD8"/>
                    </a:solidFill>
                  </a:rPr>
                  <a:t>CPP a počet hodín: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:r>
                  <a:rPr lang="sk-SK" sz="2400" dirty="0" err="1">
                    <a:solidFill>
                      <a:schemeClr val="bg1">
                        <a:lumMod val="65000"/>
                      </a:schemeClr>
                    </a:solidFill>
                  </a:rPr>
                  <a:t>kumulatív</a:t>
                </a: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 za celý rok 2022 (mesačné platy a hodiny boli sčítané)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aritmetický priemer údajov všetkých zamestnancov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7,5 hod./deň a 8 hod./deň boli spriemerované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		(37,5 hod./týždeň a 40 hod./týždeň)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E7D2ECC-86F8-4F3B-95D6-FB8983ABA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5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Štatistika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rgbClr val="FFC000"/>
                </a:solidFill>
              </a:rPr>
              <a:t>TSP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197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subjektov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498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zamestnancov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5 976 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údajov (výplatné pásky) 	platy + odpracované hodiny</a:t>
            </a:r>
          </a:p>
          <a:p>
            <a:pPr marL="0" indent="0">
              <a:spcBef>
                <a:spcPts val="6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rgbClr val="FFC000"/>
                </a:solidFill>
              </a:rPr>
              <a:t>KC/NDC/NSSRD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91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subjektov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343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zamestnancov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k-SK" sz="2400" dirty="0">
                <a:solidFill>
                  <a:srgbClr val="C00000"/>
                </a:solidFill>
              </a:rPr>
              <a:t>4 116 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údajov (výplatné pásky) 	platy + odpracované hodiny</a:t>
            </a:r>
          </a:p>
        </p:txBody>
      </p:sp>
    </p:spTree>
    <p:extLst>
      <p:ext uri="{BB962C8B-B14F-4D97-AF65-F5344CB8AC3E}">
        <p14:creationId xmlns:p14="http://schemas.microsoft.com/office/powerpoint/2010/main" val="67185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Poďakovanie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sk-SK" sz="4000" b="1" dirty="0">
                <a:solidFill>
                  <a:schemeClr val="bg1">
                    <a:lumMod val="65000"/>
                  </a:schemeClr>
                </a:solidFill>
              </a:rPr>
              <a:t>Aj touto cestou ďakujeme IMPLEA !!!</a:t>
            </a: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Kliknite pre návrat na domovskú stránku webu">
            <a:extLst>
              <a:ext uri="{FF2B5EF4-FFF2-40B4-BE49-F238E27FC236}">
                <a16:creationId xmlns:a16="http://schemas.microsoft.com/office/drawing/2014/main" xmlns="" id="{CC95E25D-CE7A-4C46-CFC2-FF7D6128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61" y="4111546"/>
            <a:ext cx="3403477" cy="1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067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Výhody jednotkového nákladu - hodinovej sadzby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odolnosť voči fluktuácii	(prázdne mesiace)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odolnosť voči neskoršiemu začiatku práce v mesiaci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dovolenky, štátne sviatky, lekár, sprevádzanie, OČR, PN, dlhodobá PN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odolnosť voči úväzkom</a:t>
            </a:r>
          </a:p>
          <a:p>
            <a:pPr>
              <a:spcBef>
                <a:spcPts val="1800"/>
              </a:spcBef>
              <a:buClr>
                <a:srgbClr val="00B0F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typ pracovnoprávneho vzťahu nemá vplyv na používanie JN</a:t>
            </a:r>
          </a:p>
        </p:txBody>
      </p:sp>
    </p:spTree>
    <p:extLst>
      <p:ext uri="{BB962C8B-B14F-4D97-AF65-F5344CB8AC3E}">
        <p14:creationId xmlns:p14="http://schemas.microsoft.com/office/powerpoint/2010/main" val="82043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Dnešný 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Účel a právny základ zjednodušeného vykazovania výdavkov</a:t>
            </a:r>
          </a:p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Účel a právny základ jednotkového nákladu - hodinová sadzba</a:t>
            </a:r>
          </a:p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Výhody a nevýhody jednotkového nákladu</a:t>
            </a:r>
          </a:p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Jednotkový náklad vo výzve TSP/KC</a:t>
            </a:r>
          </a:p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Podmienky oprávnenosti, preukazovanie, kontrola oprávnenosti</a:t>
            </a:r>
          </a:p>
          <a:p>
            <a:pPr marL="0" indent="0">
              <a:spcBef>
                <a:spcPts val="1800"/>
              </a:spcBef>
              <a:buClr>
                <a:srgbClr val="7030A0"/>
              </a:buClr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7030A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Diskusia</a:t>
            </a:r>
          </a:p>
        </p:txBody>
      </p:sp>
    </p:spTree>
    <p:extLst>
      <p:ext uri="{BB962C8B-B14F-4D97-AF65-F5344CB8AC3E}">
        <p14:creationId xmlns:p14="http://schemas.microsoft.com/office/powerpoint/2010/main" val="258020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Flexibilita jednotkového nákladu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2856"/>
            <a:ext cx="10985205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zamestnávateľ rozhoduje o rozdelení finančných prostriedkov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 možné v platoch robiť rozdiely - nie je potrebné vyplácať rovnaké platy</a:t>
            </a:r>
          </a:p>
          <a:p>
            <a:pPr marL="0" indent="0">
              <a:spcBef>
                <a:spcPts val="1800"/>
              </a:spcBef>
              <a:buClr>
                <a:srgbClr val="FFC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napr. zohľadniť skúsenosti (počet odpracovaných rokov alebo vzdelanie)</a:t>
            </a:r>
          </a:p>
          <a:p>
            <a:pPr marL="0" indent="0">
              <a:spcBef>
                <a:spcPts val="1800"/>
              </a:spcBef>
              <a:buClr>
                <a:srgbClr val="FFC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skúšobná doba (menší plat)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Zmluvná podmienka: všetky financie JN musia byť vynaložené na podporované platy.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Nemôže sa stať, že zamestnávateľ zníži platy za účelom tvorby zisku.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mzdové listy budú aj z tohto hľadiska overované</a:t>
            </a:r>
          </a:p>
        </p:txBody>
      </p:sp>
    </p:spTree>
    <p:extLst>
      <p:ext uri="{BB962C8B-B14F-4D97-AF65-F5344CB8AC3E}">
        <p14:creationId xmlns:p14="http://schemas.microsoft.com/office/powerpoint/2010/main" val="150416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Nevýhody jednotkového nákladu - hodinovej sadzby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2856"/>
            <a:ext cx="11116235" cy="4945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nerovnomerný tok finančných prostriedkov (čerpanie) - cash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flow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EK: daň za zjednodušovanie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nulová flexibilita pri odmenách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odmeny sú započítané, ale sú rozložené proporcionálne v JN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tendencia nastaviť mzdy podľa jednotkového nákladu (bez šetrenia na odmeny)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náročne sa riadi v prípade štandardných cien 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rgbClr val="CC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znížená miera spravodlivosti nákladu</a:t>
            </a:r>
          </a:p>
        </p:txBody>
      </p:sp>
    </p:spTree>
    <p:extLst>
      <p:ext uri="{BB962C8B-B14F-4D97-AF65-F5344CB8AC3E}">
        <p14:creationId xmlns:p14="http://schemas.microsoft.com/office/powerpoint/2010/main" val="69214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Odpracované a neodpracované hodiny v roku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5E7D2ECC-86F8-4F3B-95D6-FB8983ABA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JN </a:t>
                </a:r>
                <a:r>
                  <a:rPr lang="en-GB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18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r>
                  <a:rPr lang="sk-SK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CCP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odprac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hod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rok</m:t>
                        </m:r>
                        <m:r>
                          <a:rPr lang="sk-SK" sz="200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eur</a:t>
                </a:r>
                <a:r>
                  <a:rPr lang="en-GB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]</a:t>
                </a:r>
                <a:endParaRPr lang="sk-SK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sk-SK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sk-SK" sz="2400" dirty="0">
                    <a:solidFill>
                      <a:schemeClr val="bg1">
                        <a:lumMod val="65000"/>
                      </a:schemeClr>
                    </a:solidFill>
                  </a:rPr>
                  <a:t>čím menší menovateľ (odprac. hodiny), tým väčší jednotkový náklad</a:t>
                </a:r>
              </a:p>
              <a:p>
                <a:pPr>
                  <a:spcBef>
                    <a:spcPts val="1800"/>
                  </a:spcBef>
                </a:pPr>
                <a:endParaRPr lang="sk-SK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E7D2ECC-86F8-4F3B-95D6-FB8983ABA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6"/>
                <a:ext cx="10515600" cy="4945225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318DDB-AA20-F810-2E85-34BCE1DF5C53}"/>
              </a:ext>
            </a:extLst>
          </p:cNvPr>
          <p:cNvSpPr txBox="1"/>
          <p:nvPr/>
        </p:nvSpPr>
        <p:spPr>
          <a:xfrm>
            <a:off x="4248150" y="1951672"/>
            <a:ext cx="34925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počet pracovných dní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ADE3CE-C384-1B9D-5EE5-56F71D739160}"/>
              </a:ext>
            </a:extLst>
          </p:cNvPr>
          <p:cNvSpPr txBox="1"/>
          <p:nvPr/>
        </p:nvSpPr>
        <p:spPr>
          <a:xfrm>
            <a:off x="7740650" y="1951672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251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858A94-552F-ADF4-22F0-3B078C399065}"/>
              </a:ext>
            </a:extLst>
          </p:cNvPr>
          <p:cNvSpPr txBox="1"/>
          <p:nvPr/>
        </p:nvSpPr>
        <p:spPr>
          <a:xfrm>
            <a:off x="9366250" y="1951672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251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848488-6209-5090-D6C8-B206068D9C8D}"/>
              </a:ext>
            </a:extLst>
          </p:cNvPr>
          <p:cNvSpPr txBox="1"/>
          <p:nvPr/>
        </p:nvSpPr>
        <p:spPr>
          <a:xfrm>
            <a:off x="7740650" y="1582340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7,5 h/deň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F52C20-0111-3021-095A-3E535F2A287A}"/>
              </a:ext>
            </a:extLst>
          </p:cNvPr>
          <p:cNvSpPr txBox="1"/>
          <p:nvPr/>
        </p:nvSpPr>
        <p:spPr>
          <a:xfrm>
            <a:off x="9366250" y="1582340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 h/deň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14FFA6-CB3E-6B4E-FEE9-CC679BAA0376}"/>
              </a:ext>
            </a:extLst>
          </p:cNvPr>
          <p:cNvSpPr txBox="1"/>
          <p:nvPr/>
        </p:nvSpPr>
        <p:spPr>
          <a:xfrm>
            <a:off x="4248150" y="2321004"/>
            <a:ext cx="34925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platené sviatky (počet dní)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5B28B6-7649-FD93-3592-137530E68840}"/>
              </a:ext>
            </a:extLst>
          </p:cNvPr>
          <p:cNvSpPr txBox="1"/>
          <p:nvPr/>
        </p:nvSpPr>
        <p:spPr>
          <a:xfrm>
            <a:off x="7740650" y="2321004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EE9DAE-AE78-108F-E0E1-6E9A4C8BB861}"/>
              </a:ext>
            </a:extLst>
          </p:cNvPr>
          <p:cNvSpPr txBox="1"/>
          <p:nvPr/>
        </p:nvSpPr>
        <p:spPr>
          <a:xfrm>
            <a:off x="9366250" y="2321004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D174AD-AF68-188B-1BDD-8DDFD443606F}"/>
              </a:ext>
            </a:extLst>
          </p:cNvPr>
          <p:cNvSpPr txBox="1"/>
          <p:nvPr/>
        </p:nvSpPr>
        <p:spPr>
          <a:xfrm>
            <a:off x="4248150" y="3059668"/>
            <a:ext cx="34925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počet pracovných hodín + sviatky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8F489A-A472-9B09-3300-3066E328C6B3}"/>
              </a:ext>
            </a:extLst>
          </p:cNvPr>
          <p:cNvSpPr txBox="1"/>
          <p:nvPr/>
        </p:nvSpPr>
        <p:spPr>
          <a:xfrm>
            <a:off x="7740650" y="3059668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309CD8"/>
                </a:solidFill>
              </a:rPr>
              <a:t>1965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5B20FA-2160-30E8-781A-C4B5EE467F20}"/>
              </a:ext>
            </a:extLst>
          </p:cNvPr>
          <p:cNvSpPr txBox="1"/>
          <p:nvPr/>
        </p:nvSpPr>
        <p:spPr>
          <a:xfrm>
            <a:off x="9366250" y="3059668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309CD8"/>
                </a:solidFill>
              </a:rPr>
              <a:t>2096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A494D8-2821-4F14-11FE-B168C75E0844}"/>
              </a:ext>
            </a:extLst>
          </p:cNvPr>
          <p:cNvSpPr txBox="1"/>
          <p:nvPr/>
        </p:nvSpPr>
        <p:spPr>
          <a:xfrm>
            <a:off x="4248150" y="2690336"/>
            <a:ext cx="34925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počet pracovných hodín bez sv.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531807-F294-7A50-CAD9-92FDE4597A0C}"/>
              </a:ext>
            </a:extLst>
          </p:cNvPr>
          <p:cNvSpPr txBox="1"/>
          <p:nvPr/>
        </p:nvSpPr>
        <p:spPr>
          <a:xfrm>
            <a:off x="7740650" y="2690336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1882,5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B83893-DFDB-12C0-861A-EE6D6C243B57}"/>
              </a:ext>
            </a:extLst>
          </p:cNvPr>
          <p:cNvSpPr txBox="1"/>
          <p:nvPr/>
        </p:nvSpPr>
        <p:spPr>
          <a:xfrm>
            <a:off x="9366250" y="2690336"/>
            <a:ext cx="16256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>
                    <a:lumMod val="85000"/>
                  </a:schemeClr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52420150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Odpracované a všetky platené hodiny v roku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106462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2024 - 8 hod./deň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odborný manažér KC:   12,65 eur/hod.</a:t>
            </a:r>
          </a:p>
        </p:txBody>
      </p:sp>
      <p:sp>
        <p:nvSpPr>
          <p:cNvPr id="7" name="Obdĺžnik 7">
            <a:extLst>
              <a:ext uri="{FF2B5EF4-FFF2-40B4-BE49-F238E27FC236}">
                <a16:creationId xmlns:a16="http://schemas.microsoft.com/office/drawing/2014/main" xmlns="" id="{AC001CDE-C540-322A-5CCD-AA6ABED18EDD}"/>
              </a:ext>
            </a:extLst>
          </p:cNvPr>
          <p:cNvSpPr/>
          <p:nvPr/>
        </p:nvSpPr>
        <p:spPr>
          <a:xfrm>
            <a:off x="9828892" y="1632856"/>
            <a:ext cx="813708" cy="4427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dirty="0"/>
              <a:t>2096</a:t>
            </a:r>
          </a:p>
          <a:p>
            <a:pPr algn="ctr"/>
            <a:r>
              <a:rPr lang="sk-SK" dirty="0"/>
              <a:t>hod.</a:t>
            </a:r>
          </a:p>
          <a:p>
            <a:pPr algn="ctr"/>
            <a:endParaRPr lang="sk-SK" sz="1200" dirty="0"/>
          </a:p>
          <a:p>
            <a:pPr algn="ctr"/>
            <a:r>
              <a:rPr lang="sk-SK" sz="1200" dirty="0"/>
              <a:t>platených</a:t>
            </a:r>
          </a:p>
        </p:txBody>
      </p:sp>
      <p:sp>
        <p:nvSpPr>
          <p:cNvPr id="19" name="Obdĺžnik 8">
            <a:extLst>
              <a:ext uri="{FF2B5EF4-FFF2-40B4-BE49-F238E27FC236}">
                <a16:creationId xmlns:a16="http://schemas.microsoft.com/office/drawing/2014/main" xmlns="" id="{DB51E825-D183-4662-B350-C4B6CE231A96}"/>
              </a:ext>
            </a:extLst>
          </p:cNvPr>
          <p:cNvSpPr/>
          <p:nvPr/>
        </p:nvSpPr>
        <p:spPr>
          <a:xfrm>
            <a:off x="9828892" y="3181350"/>
            <a:ext cx="813708" cy="2879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dirty="0"/>
              <a:t>1594</a:t>
            </a:r>
          </a:p>
          <a:p>
            <a:pPr algn="ctr"/>
            <a:r>
              <a:rPr lang="sk-SK" dirty="0"/>
              <a:t>hod.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reálne</a:t>
            </a:r>
          </a:p>
          <a:p>
            <a:pPr algn="ctr"/>
            <a:r>
              <a:rPr lang="sk-SK" sz="700" dirty="0"/>
              <a:t>odpracovaných</a:t>
            </a:r>
          </a:p>
          <a:p>
            <a:pPr algn="ctr"/>
            <a:endParaRPr lang="sk-S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6D1762-BD90-5EFE-FA04-DD6F560FEFD6}"/>
              </a:ext>
            </a:extLst>
          </p:cNvPr>
          <p:cNvSpPr txBox="1"/>
          <p:nvPr/>
        </p:nvSpPr>
        <p:spPr>
          <a:xfrm>
            <a:off x="10814050" y="1432801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100 %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8ED0B9-4C99-9415-4A3E-C470BBD3F1F4}"/>
              </a:ext>
            </a:extLst>
          </p:cNvPr>
          <p:cNvSpPr txBox="1"/>
          <p:nvPr/>
        </p:nvSpPr>
        <p:spPr>
          <a:xfrm>
            <a:off x="10814050" y="3028890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76 %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B351FB-09A6-7037-F4A0-52CAB2C8EAD9}"/>
              </a:ext>
            </a:extLst>
          </p:cNvPr>
          <p:cNvSpPr txBox="1"/>
          <p:nvPr/>
        </p:nvSpPr>
        <p:spPr>
          <a:xfrm>
            <a:off x="8088525" y="2207048"/>
            <a:ext cx="150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rozdiel 24 %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2C2532E7-6D3E-90FE-5B5F-6D34087235D5}"/>
              </a:ext>
            </a:extLst>
          </p:cNvPr>
          <p:cNvSpPr/>
          <p:nvPr/>
        </p:nvSpPr>
        <p:spPr>
          <a:xfrm>
            <a:off x="9473292" y="1632856"/>
            <a:ext cx="239668" cy="1548494"/>
          </a:xfrm>
          <a:prstGeom prst="leftBrace">
            <a:avLst>
              <a:gd name="adj1" fmla="val 50725"/>
              <a:gd name="adj2" fmla="val 494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xmlns="" id="{B429EC6F-09D5-8958-6396-C6DCA40F3023}"/>
              </a:ext>
            </a:extLst>
          </p:cNvPr>
          <p:cNvSpPr txBox="1">
            <a:spLocks/>
          </p:cNvSpPr>
          <p:nvPr/>
        </p:nvSpPr>
        <p:spPr>
          <a:xfrm>
            <a:off x="838200" y="2407102"/>
            <a:ext cx="10515600" cy="385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hodinový náklad je proporcionálne vyšší o 24%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ako náklad 1 reálne odpracovanej hodiny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reálne odpracovaná hodina je len „podmienka oprávnenosti“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k-SK" sz="2400" dirty="0">
                <a:solidFill>
                  <a:srgbClr val="FFC000"/>
                </a:solidFill>
              </a:rPr>
              <a:t>Nie je pravda, že SO prepláca len cenu reálnej práce!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k-SK" sz="2400" dirty="0">
                <a:solidFill>
                  <a:srgbClr val="FFC000"/>
                </a:solidFill>
              </a:rPr>
              <a:t>Každý JN obsahuje 24 % nákladov navyše.</a:t>
            </a:r>
          </a:p>
        </p:txBody>
      </p:sp>
    </p:spTree>
    <p:extLst>
      <p:ext uri="{BB962C8B-B14F-4D97-AF65-F5344CB8AC3E}">
        <p14:creationId xmlns:p14="http://schemas.microsoft.com/office/powerpoint/2010/main" val="290492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9" grpId="1" animBg="1"/>
      <p:bldP spid="20" grpId="0"/>
      <p:bldP spid="21" grpId="0"/>
      <p:bldP spid="22" grpId="0"/>
      <p:bldP spid="4" grpId="0" animBg="1"/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Graf - čerpanie hodín  (2024)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E598F2E-CC17-C2E5-E1F3-FDF5BF5F8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359116"/>
              </p:ext>
            </p:extLst>
          </p:nvPr>
        </p:nvGraphicFramePr>
        <p:xfrm>
          <a:off x="2198748" y="1212979"/>
          <a:ext cx="7961251" cy="492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95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Graf - čerpanie financií a cash </a:t>
            </a:r>
            <a:r>
              <a:rPr lang="sk-SK" sz="2800" b="1" dirty="0" err="1">
                <a:solidFill>
                  <a:schemeClr val="bg1">
                    <a:lumMod val="65000"/>
                  </a:schemeClr>
                </a:solidFill>
              </a:rPr>
              <a:t>flow</a:t>
            </a:r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  (2024)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E598F2E-CC17-C2E5-E1F3-FDF5BF5F8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13814"/>
              </p:ext>
            </p:extLst>
          </p:nvPr>
        </p:nvGraphicFramePr>
        <p:xfrm>
          <a:off x="2198748" y="1212979"/>
          <a:ext cx="7961251" cy="492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790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Mýty a fakty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MPSVR SR uhradí len cenu reálne odpracovaného času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sk-SK" sz="2000" dirty="0">
                <a:solidFill>
                  <a:srgbClr val="FFC000"/>
                </a:solidFill>
              </a:rPr>
              <a:t>vyvrátené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sk-SK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MPSVR SR neuhradí náhradu mzdy (neodpracované, ale povinne platené)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sk-SK" sz="2000" dirty="0">
                <a:solidFill>
                  <a:srgbClr val="FFC000"/>
                </a:solidFill>
              </a:rPr>
              <a:t>vyvrátené</a:t>
            </a:r>
          </a:p>
          <a:p>
            <a:pPr lvl="1">
              <a:spcBef>
                <a:spcPts val="1800"/>
              </a:spcBef>
            </a:pPr>
            <a:endParaRPr lang="sk-SK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 potrebné každý mesiac prispôsobiť prac. zmluvu reálne odprac. počtu hodín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sk-SK" sz="2000" dirty="0">
                <a:solidFill>
                  <a:srgbClr val="FFC000"/>
                </a:solidFill>
              </a:rPr>
              <a:t>vyvrátené</a:t>
            </a: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4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Často kladené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Môžem ušetrenú časť z jednotkového nákladu použiť na niečo iné ?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NIE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Môžem určiť rôzne platy pre rovnakú pracovnú pozíciu ?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ÁNO</a:t>
            </a:r>
          </a:p>
        </p:txBody>
      </p:sp>
    </p:spTree>
    <p:extLst>
      <p:ext uri="{BB962C8B-B14F-4D97-AF65-F5344CB8AC3E}">
        <p14:creationId xmlns:p14="http://schemas.microsoft.com/office/powerpoint/2010/main" val="387826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Kombinácie s inými ZVV - paušálna sadzba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kombinácia v tomto prípade je povolená a aj vítaná</a:t>
            </a:r>
          </a:p>
          <a:p>
            <a:pPr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paušálna sadzba na zostávajúce oprávnené </a:t>
            </a:r>
            <a:r>
              <a:rPr lang="sk-SK" sz="2400" dirty="0" smtClean="0">
                <a:solidFill>
                  <a:schemeClr val="bg1">
                    <a:lumMod val="65000"/>
                  </a:schemeClr>
                </a:solidFill>
              </a:rPr>
              <a:t>výdavky (</a:t>
            </a:r>
            <a:r>
              <a:rPr lang="sk-SK" sz="2400" smtClean="0">
                <a:solidFill>
                  <a:schemeClr val="bg1">
                    <a:lumMod val="65000"/>
                  </a:schemeClr>
                </a:solidFill>
              </a:rPr>
              <a:t>pre užívateľa 17%)</a:t>
            </a:r>
            <a:endParaRPr lang="sk-SK" sz="24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výdavky nevznikajú len v súvislosti s platmi zamestnancov</a:t>
            </a:r>
          </a:p>
          <a:p>
            <a:pPr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rôzne súvisiace výdavky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stravné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cestovné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ochranné pracovné pomôcky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účtovník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riadiaci tím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			-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atď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atď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.......</a:t>
            </a:r>
          </a:p>
        </p:txBody>
      </p:sp>
    </p:spTree>
    <p:extLst>
      <p:ext uri="{BB962C8B-B14F-4D97-AF65-F5344CB8AC3E}">
        <p14:creationId xmlns:p14="http://schemas.microsoft.com/office/powerpoint/2010/main" val="5622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ZVV - podrobné pravidlá (2021-2027)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20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Nariadenie EP</a:t>
            </a:r>
            <a:r>
              <a:rPr lang="sk-SK" sz="20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a </a:t>
            </a: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Rady (EÚ) 2021/1060 z 24. júna 2021, ktorým sa stanovujú spoločné ustanovenia o EFRR, ESF+, KF, FST a ENRAF a rozpočtové pravidlá pre uvedené fondy.....</a:t>
            </a:r>
            <a:endParaRPr lang="sk-SK" sz="2000" b="0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	čl. 53 až 56</a:t>
            </a:r>
          </a:p>
          <a:p>
            <a:pPr marL="0" indent="0" algn="l">
              <a:spcBef>
                <a:spcPts val="600"/>
              </a:spcBef>
              <a:buNone/>
            </a:pPr>
            <a:endParaRPr lang="sk-SK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Usmernenie týkajúce sa </a:t>
            </a: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zjednodušeného vykazovania nákladov</a:t>
            </a: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 (EK)</a:t>
            </a:r>
            <a:endParaRPr lang="sk-SK" sz="2000" b="0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Revidované vydanie - 27.5.2021 / Úradný vestník EÚ (č. 200/01)</a:t>
            </a:r>
          </a:p>
          <a:p>
            <a:pPr marL="0" indent="0" algn="l">
              <a:spcBef>
                <a:spcPts val="600"/>
              </a:spcBef>
              <a:buNone/>
            </a:pPr>
            <a:endParaRPr lang="sk-SK" sz="2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Príručka k oprávnenosti výdavkov    </a:t>
            </a: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sk-SK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verz</a:t>
            </a: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1)         </a:t>
            </a: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- účinný od 17.6.2022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	časť 4 - Osobitné ustanovenia k zjednodušenému vykazovaniu výdavkov</a:t>
            </a:r>
          </a:p>
          <a:p>
            <a:pPr marL="0" indent="0" algn="l">
              <a:spcBef>
                <a:spcPts val="600"/>
              </a:spcBef>
              <a:buNone/>
            </a:pPr>
            <a:endParaRPr lang="sk-SK" sz="2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Zákon č. 121/2014 Z. z. o príspevkoch z fondov EÚ</a:t>
            </a:r>
            <a:endParaRPr lang="sk-SK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     	- neobsahuje žiadne ustanovenie o ZVV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sk-SK" sz="2000" dirty="0">
                <a:solidFill>
                  <a:schemeClr val="bg1">
                    <a:lumMod val="65000"/>
                  </a:schemeClr>
                </a:solidFill>
              </a:rPr>
              <a:t>	- definícia užívateľa §3 písm. u)</a:t>
            </a:r>
          </a:p>
        </p:txBody>
      </p:sp>
    </p:spTree>
    <p:extLst>
      <p:ext uri="{BB962C8B-B14F-4D97-AF65-F5344CB8AC3E}">
        <p14:creationId xmlns:p14="http://schemas.microsoft.com/office/powerpoint/2010/main" val="378060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Základné pojmy – programové obdobie 2021-2027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4758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1798D9"/>
                </a:solidFill>
              </a:rPr>
              <a:t>ZVV</a:t>
            </a:r>
            <a:r>
              <a:rPr lang="sk-SK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= Zjednodušené vykazovanie výdavkov</a:t>
            </a:r>
            <a:endParaRPr lang="sk-SK" sz="2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1798D9"/>
                </a:solidFill>
              </a:rPr>
              <a:t>	</a:t>
            </a:r>
            <a:r>
              <a:rPr lang="sk-SK" sz="24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sk-SK" sz="2400" b="1" dirty="0">
                <a:solidFill>
                  <a:srgbClr val="1798D9"/>
                </a:solidFill>
              </a:rPr>
              <a:t>SCO</a:t>
            </a:r>
            <a:r>
              <a:rPr lang="sk-SK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=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Simplified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</a:rPr>
              <a:t>options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sk-SK" sz="2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jednotkový náklad (JN) = </a:t>
            </a:r>
            <a:r>
              <a:rPr lang="sk-SK" sz="2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unit</a:t>
            </a:r>
            <a:r>
              <a:rPr lang="sk-SK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cost</a:t>
            </a:r>
            <a:endParaRPr lang="sk-SK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Právny základ JN: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čl. 53, ods. 1, písm. b) nariadenia EÚ a Rady č. 1060/2021 (NSU)</a:t>
            </a:r>
          </a:p>
          <a:p>
            <a:pPr marL="0" indent="0">
              <a:buNone/>
            </a:pPr>
            <a:endParaRPr lang="sk-SK" sz="2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xmlns="" id="{08251DB6-9F2C-422A-A520-D96E1A52C4B9}"/>
              </a:ext>
            </a:extLst>
          </p:cNvPr>
          <p:cNvSpPr txBox="1">
            <a:spLocks/>
          </p:cNvSpPr>
          <p:nvPr/>
        </p:nvSpPr>
        <p:spPr>
          <a:xfrm>
            <a:off x="838200" y="4560571"/>
            <a:ext cx="10515600" cy="165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Ďakujem za pozornosť !</a:t>
            </a:r>
          </a:p>
          <a:p>
            <a:endParaRPr lang="sk-SK" sz="3200" dirty="0">
              <a:solidFill>
                <a:schemeClr val="bg1">
                  <a:lumMod val="65000"/>
                </a:schemeClr>
              </a:solidFill>
            </a:endParaRPr>
          </a:p>
          <a:p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Zoltán </a:t>
            </a:r>
            <a:r>
              <a:rPr kumimoji="0" lang="sk-SK" altLang="sk-S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Bárdoš</a:t>
            </a: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_______________________________</a:t>
            </a: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___</a:t>
            </a: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Oddelenie metodiky fondov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Odbor programovania a hodnotenia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Sekcia fondov EÚ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Ministerstvo práce, sociálnych vecí a rodiny SR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www.employment.gov.sk</a:t>
            </a: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915AAD33-9E32-D89A-B860-1E04B930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61" y="382556"/>
            <a:ext cx="6887077" cy="8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5"/>
            <a:ext cx="10515600" cy="858418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Formy ZVV   (2021 - 2027)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DEE252F8-2A3B-4629-97BC-D3C8C2544741}"/>
              </a:ext>
            </a:extLst>
          </p:cNvPr>
          <p:cNvSpPr txBox="1"/>
          <p:nvPr/>
        </p:nvSpPr>
        <p:spPr>
          <a:xfrm>
            <a:off x="723078" y="4330057"/>
            <a:ext cx="1744825" cy="1744500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Kapitola I.</a:t>
            </a: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EK</a:t>
            </a:r>
          </a:p>
          <a:p>
            <a:pPr algn="ctr"/>
            <a:endParaRPr lang="sk-SK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EK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S Shell Dlg 2" panose="020B0604030504040204" pitchFamily="34" charset="0"/>
              </a:rPr>
              <a:t> 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ČŠ</a:t>
            </a:r>
          </a:p>
          <a:p>
            <a:pPr algn="ctr"/>
            <a:endParaRPr lang="sk-SK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RO/SO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S Shell Dlg 2" panose="020B0604030504040204" pitchFamily="34" charset="0"/>
              </a:rPr>
              <a:t> 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1CAD020F-D717-41AC-BF21-EC9959D27916}"/>
              </a:ext>
            </a:extLst>
          </p:cNvPr>
          <p:cNvSpPr txBox="1"/>
          <p:nvPr/>
        </p:nvSpPr>
        <p:spPr>
          <a:xfrm>
            <a:off x="734736" y="1190900"/>
            <a:ext cx="1744825" cy="28795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Kapitola II.</a:t>
            </a:r>
          </a:p>
          <a:p>
            <a:pPr algn="ctr"/>
            <a:endParaRPr lang="sk-SK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ČŠ</a:t>
            </a:r>
          </a:p>
          <a:p>
            <a:pPr algn="ctr"/>
            <a:endParaRPr lang="sk-SK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RO/SO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S Shell Dlg 2" panose="020B0604030504040204" pitchFamily="34" charset="0"/>
              </a:rPr>
              <a:t> 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0F229FC9-B798-43FF-ADCE-99DDA265E9AC}"/>
              </a:ext>
            </a:extLst>
          </p:cNvPr>
          <p:cNvSpPr txBox="1"/>
          <p:nvPr/>
        </p:nvSpPr>
        <p:spPr>
          <a:xfrm>
            <a:off x="2467903" y="4329929"/>
            <a:ext cx="2814736" cy="432000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paušálna sadzba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393D84C6-714F-4B3D-9275-869C68FDAFD6}"/>
              </a:ext>
            </a:extLst>
          </p:cNvPr>
          <p:cNvSpPr txBox="1"/>
          <p:nvPr/>
        </p:nvSpPr>
        <p:spPr>
          <a:xfrm>
            <a:off x="2467903" y="4761929"/>
            <a:ext cx="2814736" cy="445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jednotkový náklad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BC72D3DF-04FC-4564-B0D5-B2DD1E2C68FC}"/>
              </a:ext>
            </a:extLst>
          </p:cNvPr>
          <p:cNvSpPr txBox="1"/>
          <p:nvPr/>
        </p:nvSpPr>
        <p:spPr>
          <a:xfrm>
            <a:off x="2467903" y="5209871"/>
            <a:ext cx="2814736" cy="43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jednorazová platba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8926C2FD-030B-494B-B7A5-52B9CD34C44F}"/>
              </a:ext>
            </a:extLst>
          </p:cNvPr>
          <p:cNvSpPr txBox="1"/>
          <p:nvPr/>
        </p:nvSpPr>
        <p:spPr>
          <a:xfrm>
            <a:off x="2467903" y="5643929"/>
            <a:ext cx="2810072" cy="4306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financ. nespoj. s nákladmi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BA6F2F9A-E518-453F-929F-BB9C1D9BFE61}"/>
              </a:ext>
            </a:extLst>
          </p:cNvPr>
          <p:cNvSpPr txBox="1"/>
          <p:nvPr/>
        </p:nvSpPr>
        <p:spPr>
          <a:xfrm>
            <a:off x="8093588" y="5641527"/>
            <a:ext cx="653143" cy="4340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51 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63654678-4F8C-4A03-B409-794DE0870945}"/>
              </a:ext>
            </a:extLst>
          </p:cNvPr>
          <p:cNvSpPr txBox="1"/>
          <p:nvPr/>
        </p:nvSpPr>
        <p:spPr>
          <a:xfrm>
            <a:off x="8095044" y="1190900"/>
            <a:ext cx="646162" cy="8770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č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l.</a:t>
            </a: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9432A828-F10D-4B5A-8CDB-C800BD5BBFBE}"/>
              </a:ext>
            </a:extLst>
          </p:cNvPr>
          <p:cNvSpPr txBox="1"/>
          <p:nvPr/>
        </p:nvSpPr>
        <p:spPr>
          <a:xfrm>
            <a:off x="2477229" y="1190900"/>
            <a:ext cx="2821727" cy="18525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paušálna sadzba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105C45B2-9B14-4934-8E0D-BA823CC793FA}"/>
              </a:ext>
            </a:extLst>
          </p:cNvPr>
          <p:cNvSpPr txBox="1"/>
          <p:nvPr/>
        </p:nvSpPr>
        <p:spPr>
          <a:xfrm>
            <a:off x="2477232" y="3043405"/>
            <a:ext cx="2821441" cy="5240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jednotkový náklad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3687CA9D-0902-4974-85E2-E82AFCB9F0D9}"/>
              </a:ext>
            </a:extLst>
          </p:cNvPr>
          <p:cNvSpPr txBox="1"/>
          <p:nvPr/>
        </p:nvSpPr>
        <p:spPr>
          <a:xfrm>
            <a:off x="2477233" y="3568603"/>
            <a:ext cx="2821440" cy="5018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jednorazová platba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D75D18F1-2978-4657-84EC-27B33D1336FE}"/>
              </a:ext>
            </a:extLst>
          </p:cNvPr>
          <p:cNvSpPr txBox="1"/>
          <p:nvPr/>
        </p:nvSpPr>
        <p:spPr>
          <a:xfrm>
            <a:off x="5280307" y="4329929"/>
            <a:ext cx="2814736" cy="43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C31C441C-05BE-49A2-B869-2FD12ADEC00C}"/>
              </a:ext>
            </a:extLst>
          </p:cNvPr>
          <p:cNvSpPr txBox="1"/>
          <p:nvPr/>
        </p:nvSpPr>
        <p:spPr>
          <a:xfrm>
            <a:off x="5280307" y="4761929"/>
            <a:ext cx="2814736" cy="445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80AB0E00-61D4-4DA8-AAF0-B0EEAA8894E0}"/>
              </a:ext>
            </a:extLst>
          </p:cNvPr>
          <p:cNvSpPr txBox="1"/>
          <p:nvPr/>
        </p:nvSpPr>
        <p:spPr>
          <a:xfrm>
            <a:off x="5280307" y="5204876"/>
            <a:ext cx="2814736" cy="436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C95CA1CE-D225-43CA-A117-BBAD3A9916F9}"/>
              </a:ext>
            </a:extLst>
          </p:cNvPr>
          <p:cNvSpPr txBox="1"/>
          <p:nvPr/>
        </p:nvSpPr>
        <p:spPr>
          <a:xfrm>
            <a:off x="5277975" y="5643243"/>
            <a:ext cx="2819399" cy="43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63E5B5C4-E4F8-4226-96C8-14F22FAEDAC3}"/>
              </a:ext>
            </a:extLst>
          </p:cNvPr>
          <p:cNvSpPr txBox="1"/>
          <p:nvPr/>
        </p:nvSpPr>
        <p:spPr>
          <a:xfrm>
            <a:off x="7075066" y="2397726"/>
            <a:ext cx="1018522" cy="2914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20 %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146F703B-64C0-4E74-BD90-8F29780CE587}"/>
              </a:ext>
            </a:extLst>
          </p:cNvPr>
          <p:cNvSpPr txBox="1"/>
          <p:nvPr/>
        </p:nvSpPr>
        <p:spPr>
          <a:xfrm>
            <a:off x="5296625" y="3043405"/>
            <a:ext cx="2798132" cy="5247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xmlns="" id="{92E7467C-EB8D-429B-8FC2-F33CCBAF219C}"/>
              </a:ext>
            </a:extLst>
          </p:cNvPr>
          <p:cNvSpPr txBox="1"/>
          <p:nvPr/>
        </p:nvSpPr>
        <p:spPr>
          <a:xfrm>
            <a:off x="5296625" y="3566197"/>
            <a:ext cx="2798132" cy="504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xmlns="" id="{82893902-E7A3-4E25-9F7A-FFDAAE03D26E}"/>
              </a:ext>
            </a:extLst>
          </p:cNvPr>
          <p:cNvSpPr txBox="1"/>
          <p:nvPr/>
        </p:nvSpPr>
        <p:spPr>
          <a:xfrm>
            <a:off x="7071889" y="1191721"/>
            <a:ext cx="1023169" cy="2980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7 %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xmlns="" id="{D641C4BE-C0BA-455A-8F85-50D7FAB07791}"/>
              </a:ext>
            </a:extLst>
          </p:cNvPr>
          <p:cNvSpPr txBox="1"/>
          <p:nvPr/>
        </p:nvSpPr>
        <p:spPr>
          <a:xfrm>
            <a:off x="7074213" y="1491547"/>
            <a:ext cx="1020845" cy="288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15 %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xmlns="" id="{150474EF-F3CA-4BA1-A3D5-2CD956CA569A}"/>
              </a:ext>
            </a:extLst>
          </p:cNvPr>
          <p:cNvSpPr txBox="1"/>
          <p:nvPr/>
        </p:nvSpPr>
        <p:spPr>
          <a:xfrm>
            <a:off x="7076537" y="1779096"/>
            <a:ext cx="1018521" cy="290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25 %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xmlns="" id="{2D2C042D-6C1A-4C19-A695-BD5B2C800840}"/>
              </a:ext>
            </a:extLst>
          </p:cNvPr>
          <p:cNvSpPr txBox="1"/>
          <p:nvPr/>
        </p:nvSpPr>
        <p:spPr>
          <a:xfrm>
            <a:off x="7076537" y="2067203"/>
            <a:ext cx="1018521" cy="3288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40 %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xmlns="" id="{265588EB-ECD2-42E1-BF6E-C7B148E8F3C2}"/>
              </a:ext>
            </a:extLst>
          </p:cNvPr>
          <p:cNvSpPr txBox="1"/>
          <p:nvPr/>
        </p:nvSpPr>
        <p:spPr>
          <a:xfrm>
            <a:off x="5301004" y="2688128"/>
            <a:ext cx="2791705" cy="3552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vlastná metodika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xmlns="" id="{5C605F66-BC14-4CB2-9962-66052A61AEA6}"/>
              </a:ext>
            </a:extLst>
          </p:cNvPr>
          <p:cNvSpPr txBox="1"/>
          <p:nvPr/>
        </p:nvSpPr>
        <p:spPr>
          <a:xfrm>
            <a:off x="8747900" y="4329140"/>
            <a:ext cx="2814736" cy="13111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Delegovaný akt  (OA / EK)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xmlns="" id="{5240690B-7A79-4280-AF09-8677B19DAE81}"/>
              </a:ext>
            </a:extLst>
          </p:cNvPr>
          <p:cNvSpPr txBox="1"/>
          <p:nvPr/>
        </p:nvSpPr>
        <p:spPr>
          <a:xfrm>
            <a:off x="8750232" y="5642556"/>
            <a:ext cx="2814736" cy="43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Delegovaný akt  (len EK)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xmlns="" id="{7201FDF2-7F29-4ACA-A678-6E379DF8C67A}"/>
              </a:ext>
            </a:extLst>
          </p:cNvPr>
          <p:cNvSpPr txBox="1"/>
          <p:nvPr/>
        </p:nvSpPr>
        <p:spPr>
          <a:xfrm>
            <a:off x="8739621" y="1191721"/>
            <a:ext cx="2800750" cy="1495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okamžite použiteľné</a:t>
            </a:r>
          </a:p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bez posúdenia</a:t>
            </a:r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xmlns="" id="{64AAA506-795B-4D19-85B4-14E7B814BAA3}"/>
              </a:ext>
            </a:extLst>
          </p:cNvPr>
          <p:cNvSpPr txBox="1"/>
          <p:nvPr/>
        </p:nvSpPr>
        <p:spPr>
          <a:xfrm>
            <a:off x="5301279" y="1191721"/>
            <a:ext cx="1770609" cy="1495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preddefinované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xmlns="" id="{3CC5C0FE-9B8C-4C5A-A755-7D2EDD79903D}"/>
              </a:ext>
            </a:extLst>
          </p:cNvPr>
          <p:cNvSpPr txBox="1"/>
          <p:nvPr/>
        </p:nvSpPr>
        <p:spPr>
          <a:xfrm>
            <a:off x="8739621" y="2687393"/>
            <a:ext cx="2800750" cy="13829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Národné ZVV  (OA)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xmlns="" id="{676809B3-EAB1-41CB-B530-D082538D72EC}"/>
              </a:ext>
            </a:extLst>
          </p:cNvPr>
          <p:cNvSpPr txBox="1"/>
          <p:nvPr/>
        </p:nvSpPr>
        <p:spPr>
          <a:xfrm>
            <a:off x="8092710" y="2688813"/>
            <a:ext cx="648496" cy="354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53 d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xmlns="" id="{1165E718-A2FF-4EE2-AA6B-E3ED9A2B17C0}"/>
              </a:ext>
            </a:extLst>
          </p:cNvPr>
          <p:cNvSpPr txBox="1"/>
          <p:nvPr/>
        </p:nvSpPr>
        <p:spPr>
          <a:xfrm>
            <a:off x="8096806" y="3044777"/>
            <a:ext cx="644400" cy="519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53 b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xmlns="" id="{F5E4BE8D-5042-4089-BEE0-A336A421BDE9}"/>
              </a:ext>
            </a:extLst>
          </p:cNvPr>
          <p:cNvSpPr txBox="1"/>
          <p:nvPr/>
        </p:nvSpPr>
        <p:spPr>
          <a:xfrm>
            <a:off x="8097376" y="3566071"/>
            <a:ext cx="643830" cy="504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53 c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xmlns="" id="{9DCB0EF0-5CC1-4C82-92AF-7FEE6397FF87}"/>
              </a:ext>
            </a:extLst>
          </p:cNvPr>
          <p:cNvSpPr txBox="1"/>
          <p:nvPr/>
        </p:nvSpPr>
        <p:spPr>
          <a:xfrm>
            <a:off x="8090394" y="2393350"/>
            <a:ext cx="650811" cy="294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55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xmlns="" id="{9BD24ECC-78E2-4202-9CB2-C2365DEFB5B1}"/>
              </a:ext>
            </a:extLst>
          </p:cNvPr>
          <p:cNvSpPr txBox="1"/>
          <p:nvPr/>
        </p:nvSpPr>
        <p:spPr>
          <a:xfrm>
            <a:off x="8095042" y="2067067"/>
            <a:ext cx="646163" cy="325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xmlns="" id="{78B5AA54-C9E1-44A2-B65E-4DBE947C4331}"/>
              </a:ext>
            </a:extLst>
          </p:cNvPr>
          <p:cNvSpPr txBox="1"/>
          <p:nvPr/>
        </p:nvSpPr>
        <p:spPr>
          <a:xfrm>
            <a:off x="8094757" y="4328736"/>
            <a:ext cx="657808" cy="432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51 e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xmlns="" id="{BD170887-DD6E-40FC-BF4E-17DD3DDE0058}"/>
              </a:ext>
            </a:extLst>
          </p:cNvPr>
          <p:cNvSpPr txBox="1"/>
          <p:nvPr/>
        </p:nvSpPr>
        <p:spPr>
          <a:xfrm>
            <a:off x="8094757" y="4761587"/>
            <a:ext cx="657808" cy="4417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51 c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xmlns="" id="{346CC503-67E5-4324-8C43-8F9881AD1382}"/>
              </a:ext>
            </a:extLst>
          </p:cNvPr>
          <p:cNvSpPr txBox="1"/>
          <p:nvPr/>
        </p:nvSpPr>
        <p:spPr>
          <a:xfrm>
            <a:off x="8094757" y="5207814"/>
            <a:ext cx="657808" cy="4393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51 d</a:t>
            </a: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xmlns="" id="{269BB0F5-ED4D-40FD-858C-CCDDD07D4433}"/>
              </a:ext>
            </a:extLst>
          </p:cNvPr>
          <p:cNvSpPr/>
          <p:nvPr/>
        </p:nvSpPr>
        <p:spPr>
          <a:xfrm>
            <a:off x="2419349" y="2969684"/>
            <a:ext cx="6394451" cy="702637"/>
          </a:xfrm>
          <a:prstGeom prst="roundRect">
            <a:avLst>
              <a:gd name="adj" fmla="val 5142"/>
            </a:avLst>
          </a:prstGeom>
          <a:solidFill>
            <a:schemeClr val="accent5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6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9" grpId="0" animBg="1"/>
      <p:bldP spid="4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2021-2027    verzus    2014-2020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9432A828-F10D-4B5A-8CDB-C800BD5BBFBE}"/>
              </a:ext>
            </a:extLst>
          </p:cNvPr>
          <p:cNvSpPr txBox="1"/>
          <p:nvPr/>
        </p:nvSpPr>
        <p:spPr>
          <a:xfrm>
            <a:off x="1608102" y="2122608"/>
            <a:ext cx="2215331" cy="18525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paušálna sadzba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105C45B2-9B14-4934-8E0D-BA823CC793FA}"/>
              </a:ext>
            </a:extLst>
          </p:cNvPr>
          <p:cNvSpPr txBox="1"/>
          <p:nvPr/>
        </p:nvSpPr>
        <p:spPr>
          <a:xfrm>
            <a:off x="1608044" y="3975113"/>
            <a:ext cx="2215106" cy="5240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jednotkový náklad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3687CA9D-0902-4974-85E2-E82AFCB9F0D9}"/>
              </a:ext>
            </a:extLst>
          </p:cNvPr>
          <p:cNvSpPr txBox="1"/>
          <p:nvPr/>
        </p:nvSpPr>
        <p:spPr>
          <a:xfrm>
            <a:off x="1608044" y="4500311"/>
            <a:ext cx="2215106" cy="5018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jednorazová platba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63E5B5C4-E4F8-4226-96C8-14F22FAEDAC3}"/>
              </a:ext>
            </a:extLst>
          </p:cNvPr>
          <p:cNvSpPr txBox="1"/>
          <p:nvPr/>
        </p:nvSpPr>
        <p:spPr>
          <a:xfrm>
            <a:off x="3821680" y="3327468"/>
            <a:ext cx="1029620" cy="2914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20 %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146F703B-64C0-4E74-BD90-8F29780CE587}"/>
              </a:ext>
            </a:extLst>
          </p:cNvPr>
          <p:cNvSpPr txBox="1"/>
          <p:nvPr/>
        </p:nvSpPr>
        <p:spPr>
          <a:xfrm>
            <a:off x="3825481" y="3973147"/>
            <a:ext cx="1026987" cy="5247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vlastná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92E7467C-EB8D-429B-8FC2-F33CCBAF219C}"/>
              </a:ext>
            </a:extLst>
          </p:cNvPr>
          <p:cNvSpPr txBox="1"/>
          <p:nvPr/>
        </p:nvSpPr>
        <p:spPr>
          <a:xfrm>
            <a:off x="3831925" y="4495939"/>
            <a:ext cx="1020544" cy="504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vlastná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82893902-E7A3-4E25-9F7A-FFDAAE03D26E}"/>
              </a:ext>
            </a:extLst>
          </p:cNvPr>
          <p:cNvSpPr txBox="1"/>
          <p:nvPr/>
        </p:nvSpPr>
        <p:spPr>
          <a:xfrm>
            <a:off x="3823151" y="2121463"/>
            <a:ext cx="1029620" cy="2980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7 %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D641C4BE-C0BA-455A-8F85-50D7FAB07791}"/>
              </a:ext>
            </a:extLst>
          </p:cNvPr>
          <p:cNvSpPr txBox="1"/>
          <p:nvPr/>
        </p:nvSpPr>
        <p:spPr>
          <a:xfrm>
            <a:off x="3831925" y="2421289"/>
            <a:ext cx="1020845" cy="288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15 %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150474EF-F3CA-4BA1-A3D5-2CD956CA569A}"/>
              </a:ext>
            </a:extLst>
          </p:cNvPr>
          <p:cNvSpPr txBox="1"/>
          <p:nvPr/>
        </p:nvSpPr>
        <p:spPr>
          <a:xfrm>
            <a:off x="3823151" y="2708838"/>
            <a:ext cx="1029620" cy="2905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25 %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xmlns="" id="{2D2C042D-6C1A-4C19-A695-BD5B2C800840}"/>
              </a:ext>
            </a:extLst>
          </p:cNvPr>
          <p:cNvSpPr txBox="1"/>
          <p:nvPr/>
        </p:nvSpPr>
        <p:spPr>
          <a:xfrm>
            <a:off x="3821681" y="2996945"/>
            <a:ext cx="1031090" cy="3288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40 %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xmlns="" id="{265588EB-ECD2-42E1-BF6E-C7B148E8F3C2}"/>
              </a:ext>
            </a:extLst>
          </p:cNvPr>
          <p:cNvSpPr txBox="1"/>
          <p:nvPr/>
        </p:nvSpPr>
        <p:spPr>
          <a:xfrm>
            <a:off x="3825482" y="3617870"/>
            <a:ext cx="1024939" cy="3552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vlastná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xmlns="" id="{676809B3-EAB1-41CB-B530-D082538D72EC}"/>
              </a:ext>
            </a:extLst>
          </p:cNvPr>
          <p:cNvSpPr txBox="1"/>
          <p:nvPr/>
        </p:nvSpPr>
        <p:spPr>
          <a:xfrm>
            <a:off x="4850421" y="3618555"/>
            <a:ext cx="1358498" cy="354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53, 1 d)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xmlns="" id="{1165E718-A2FF-4EE2-AA6B-E3ED9A2B17C0}"/>
              </a:ext>
            </a:extLst>
          </p:cNvPr>
          <p:cNvSpPr txBox="1"/>
          <p:nvPr/>
        </p:nvSpPr>
        <p:spPr>
          <a:xfrm>
            <a:off x="4854518" y="3974519"/>
            <a:ext cx="1348766" cy="519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53, 1 b)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xmlns="" id="{F5E4BE8D-5042-4089-BEE0-A336A421BDE9}"/>
              </a:ext>
            </a:extLst>
          </p:cNvPr>
          <p:cNvSpPr txBox="1"/>
          <p:nvPr/>
        </p:nvSpPr>
        <p:spPr>
          <a:xfrm>
            <a:off x="4855087" y="4495813"/>
            <a:ext cx="1355493" cy="504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53, 1 c)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xmlns="" id="{9DCB0EF0-5CC1-4C82-92AF-7FEE6397FF87}"/>
              </a:ext>
            </a:extLst>
          </p:cNvPr>
          <p:cNvSpPr txBox="1"/>
          <p:nvPr/>
        </p:nvSpPr>
        <p:spPr>
          <a:xfrm>
            <a:off x="4848106" y="3323092"/>
            <a:ext cx="1360814" cy="294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55, 1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xmlns="" id="{9BD24ECC-78E2-4202-9CB2-C2365DEFB5B1}"/>
              </a:ext>
            </a:extLst>
          </p:cNvPr>
          <p:cNvSpPr txBox="1"/>
          <p:nvPr/>
        </p:nvSpPr>
        <p:spPr>
          <a:xfrm>
            <a:off x="4852754" y="2996809"/>
            <a:ext cx="1353611" cy="325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56, 1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xmlns="" id="{63E5B5C4-E4F8-4226-96C8-14F22FAEDAC3}"/>
              </a:ext>
            </a:extLst>
          </p:cNvPr>
          <p:cNvSpPr txBox="1"/>
          <p:nvPr/>
        </p:nvSpPr>
        <p:spPr>
          <a:xfrm>
            <a:off x="6824573" y="3324778"/>
            <a:ext cx="1597703" cy="2914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68a, 1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xmlns="" id="{82893902-E7A3-4E25-9F7A-FFDAAE03D26E}"/>
              </a:ext>
            </a:extLst>
          </p:cNvPr>
          <p:cNvSpPr txBox="1"/>
          <p:nvPr/>
        </p:nvSpPr>
        <p:spPr>
          <a:xfrm>
            <a:off x="6822252" y="2120642"/>
            <a:ext cx="1600025" cy="2980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nebola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xmlns="" id="{D641C4BE-C0BA-455A-8F85-50D7FAB07791}"/>
              </a:ext>
            </a:extLst>
          </p:cNvPr>
          <p:cNvSpPr txBox="1"/>
          <p:nvPr/>
        </p:nvSpPr>
        <p:spPr>
          <a:xfrm>
            <a:off x="6822252" y="2420468"/>
            <a:ext cx="1600025" cy="288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68,  b) 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xmlns="" id="{150474EF-F3CA-4BA1-A3D5-2CD956CA569A}"/>
              </a:ext>
            </a:extLst>
          </p:cNvPr>
          <p:cNvSpPr txBox="1"/>
          <p:nvPr/>
        </p:nvSpPr>
        <p:spPr>
          <a:xfrm>
            <a:off x="6824576" y="2708017"/>
            <a:ext cx="1596382" cy="2905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68,  a)  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xmlns="" id="{2D2C042D-6C1A-4C19-A695-BD5B2C800840}"/>
              </a:ext>
            </a:extLst>
          </p:cNvPr>
          <p:cNvSpPr txBox="1"/>
          <p:nvPr/>
        </p:nvSpPr>
        <p:spPr>
          <a:xfrm>
            <a:off x="6824576" y="2996124"/>
            <a:ext cx="1596382" cy="3288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68b, 1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xmlns="" id="{63E5B5C4-E4F8-4226-96C8-14F22FAEDAC3}"/>
              </a:ext>
            </a:extLst>
          </p:cNvPr>
          <p:cNvSpPr txBox="1"/>
          <p:nvPr/>
        </p:nvSpPr>
        <p:spPr>
          <a:xfrm>
            <a:off x="8571858" y="3329176"/>
            <a:ext cx="1596384" cy="2914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identická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xmlns="" id="{82893902-E7A3-4E25-9F7A-FFDAAE03D26E}"/>
              </a:ext>
            </a:extLst>
          </p:cNvPr>
          <p:cNvSpPr txBox="1"/>
          <p:nvPr/>
        </p:nvSpPr>
        <p:spPr>
          <a:xfrm>
            <a:off x="8569536" y="2124804"/>
            <a:ext cx="1600025" cy="2980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nová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xmlns="" id="{D641C4BE-C0BA-455A-8F85-50D7FAB07791}"/>
              </a:ext>
            </a:extLst>
          </p:cNvPr>
          <p:cNvSpPr txBox="1"/>
          <p:nvPr/>
        </p:nvSpPr>
        <p:spPr>
          <a:xfrm>
            <a:off x="8569536" y="2424630"/>
            <a:ext cx="1600025" cy="288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identická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xmlns="" id="{150474EF-F3CA-4BA1-A3D5-2CD956CA569A}"/>
              </a:ext>
            </a:extLst>
          </p:cNvPr>
          <p:cNvSpPr txBox="1"/>
          <p:nvPr/>
        </p:nvSpPr>
        <p:spPr>
          <a:xfrm>
            <a:off x="8907228" y="2712179"/>
            <a:ext cx="2395220" cy="2905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identická - platná aj 21-27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xmlns="" id="{2D2C042D-6C1A-4C19-A695-BD5B2C800840}"/>
              </a:ext>
            </a:extLst>
          </p:cNvPr>
          <p:cNvSpPr txBox="1"/>
          <p:nvPr/>
        </p:nvSpPr>
        <p:spPr>
          <a:xfrm>
            <a:off x="8571860" y="3000286"/>
            <a:ext cx="1596382" cy="32889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identická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xmlns="" id="{E1C3F305-BA48-4920-AC76-891BD8966551}"/>
              </a:ext>
            </a:extLst>
          </p:cNvPr>
          <p:cNvSpPr txBox="1"/>
          <p:nvPr/>
        </p:nvSpPr>
        <p:spPr>
          <a:xfrm>
            <a:off x="4848106" y="2124804"/>
            <a:ext cx="1356693" cy="2935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54, a)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xmlns="" id="{21CA66A8-9B45-4A82-B9BD-F685D22E692A}"/>
              </a:ext>
            </a:extLst>
          </p:cNvPr>
          <p:cNvSpPr txBox="1"/>
          <p:nvPr/>
        </p:nvSpPr>
        <p:spPr>
          <a:xfrm>
            <a:off x="4850430" y="2420129"/>
            <a:ext cx="1353611" cy="288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54, b)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xmlns="" id="{2DA001AB-3FCA-47BD-A1F7-F1E25EEB9591}"/>
              </a:ext>
            </a:extLst>
          </p:cNvPr>
          <p:cNvSpPr txBox="1"/>
          <p:nvPr/>
        </p:nvSpPr>
        <p:spPr>
          <a:xfrm>
            <a:off x="4852754" y="2707678"/>
            <a:ext cx="1350529" cy="2905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54, c)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xmlns="" id="{AFEB8830-5E86-497E-8A3F-165DC9AF8300}"/>
              </a:ext>
            </a:extLst>
          </p:cNvPr>
          <p:cNvSpPr txBox="1"/>
          <p:nvPr/>
        </p:nvSpPr>
        <p:spPr>
          <a:xfrm>
            <a:off x="6826234" y="3620580"/>
            <a:ext cx="1597703" cy="354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67, 1 d)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xmlns="" id="{BFE7DA4A-BE39-4F7E-983F-0F18B249690B}"/>
              </a:ext>
            </a:extLst>
          </p:cNvPr>
          <p:cNvSpPr txBox="1"/>
          <p:nvPr/>
        </p:nvSpPr>
        <p:spPr>
          <a:xfrm>
            <a:off x="6830330" y="3976544"/>
            <a:ext cx="1597703" cy="519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67, 1 b)</a:t>
            </a: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xmlns="" id="{6D19500A-115E-4F2E-80AC-9D42E2FE158C}"/>
              </a:ext>
            </a:extLst>
          </p:cNvPr>
          <p:cNvSpPr txBox="1"/>
          <p:nvPr/>
        </p:nvSpPr>
        <p:spPr>
          <a:xfrm>
            <a:off x="6830900" y="4497838"/>
            <a:ext cx="1590058" cy="4998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čl. 67, 1 c)</a:t>
            </a:r>
          </a:p>
        </p:txBody>
      </p:sp>
      <p:sp>
        <p:nvSpPr>
          <p:cNvPr id="3" name="Obdĺžnik: zaoblené rohy 3">
            <a:extLst>
              <a:ext uri="{FF2B5EF4-FFF2-40B4-BE49-F238E27FC236}">
                <a16:creationId xmlns:a16="http://schemas.microsoft.com/office/drawing/2014/main" xmlns="" id="{57AC71A2-2599-4A72-5D15-55DC073DC255}"/>
              </a:ext>
            </a:extLst>
          </p:cNvPr>
          <p:cNvSpPr/>
          <p:nvPr/>
        </p:nvSpPr>
        <p:spPr>
          <a:xfrm>
            <a:off x="1484779" y="3899562"/>
            <a:ext cx="7084757" cy="702637"/>
          </a:xfrm>
          <a:prstGeom prst="roundRect">
            <a:avLst>
              <a:gd name="adj" fmla="val 5142"/>
            </a:avLst>
          </a:prstGeom>
          <a:solidFill>
            <a:schemeClr val="accent5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2ABA09-974B-B02A-A6DD-685F04634E7F}"/>
              </a:ext>
            </a:extLst>
          </p:cNvPr>
          <p:cNvSpPr txBox="1"/>
          <p:nvPr/>
        </p:nvSpPr>
        <p:spPr>
          <a:xfrm>
            <a:off x="4837986" y="1513806"/>
            <a:ext cx="135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nariadenie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2021/1060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53879B-2179-C5DE-71D9-4030A2085D3B}"/>
              </a:ext>
            </a:extLst>
          </p:cNvPr>
          <p:cNvSpPr txBox="1"/>
          <p:nvPr/>
        </p:nvSpPr>
        <p:spPr>
          <a:xfrm>
            <a:off x="6949932" y="1526904"/>
            <a:ext cx="135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nariadenie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1303/2013</a:t>
            </a:r>
          </a:p>
        </p:txBody>
      </p:sp>
    </p:spTree>
    <p:extLst>
      <p:ext uri="{BB962C8B-B14F-4D97-AF65-F5344CB8AC3E}">
        <p14:creationId xmlns:p14="http://schemas.microsoft.com/office/powerpoint/2010/main" val="332932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Právny základ jednotkového nákladu (čl. 53)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9653866-CD15-4A29-A913-ADBE8D593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2958" t="28303" r="23797" b="7941"/>
          <a:stretch/>
        </p:blipFill>
        <p:spPr>
          <a:xfrm>
            <a:off x="1996322" y="1088901"/>
            <a:ext cx="8592569" cy="5626748"/>
          </a:xfrm>
          <a:prstGeom prst="rect">
            <a:avLst/>
          </a:prstGeom>
          <a:ln>
            <a:noFill/>
          </a:ln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22437616-AD76-4D14-BA3F-3BC086241AD8}"/>
              </a:ext>
            </a:extLst>
          </p:cNvPr>
          <p:cNvSpPr/>
          <p:nvPr/>
        </p:nvSpPr>
        <p:spPr>
          <a:xfrm>
            <a:off x="1813560" y="944880"/>
            <a:ext cx="8923020" cy="585216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E26F1D97-9446-44C1-97AC-BEB1CC8319A5}"/>
              </a:ext>
            </a:extLst>
          </p:cNvPr>
          <p:cNvSpPr txBox="1"/>
          <p:nvPr/>
        </p:nvSpPr>
        <p:spPr>
          <a:xfrm>
            <a:off x="3744913" y="2379244"/>
            <a:ext cx="10437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refundácia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9486DE17-5DBA-4DAB-80DE-D6745918BF0B}"/>
              </a:ext>
            </a:extLst>
          </p:cNvPr>
          <p:cNvSpPr txBox="1"/>
          <p:nvPr/>
        </p:nvSpPr>
        <p:spPr>
          <a:xfrm>
            <a:off x="6586538" y="2379243"/>
            <a:ext cx="14874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skutočne vynaložil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231EC65E-C149-4F00-8415-B580235579EB}"/>
              </a:ext>
            </a:extLst>
          </p:cNvPr>
          <p:cNvSpPr txBox="1"/>
          <p:nvPr/>
        </p:nvSpPr>
        <p:spPr>
          <a:xfrm>
            <a:off x="3744913" y="3449937"/>
            <a:ext cx="16367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jednotkové náklady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533F4D7F-430C-4B8C-917A-388CF34873B3}"/>
              </a:ext>
            </a:extLst>
          </p:cNvPr>
          <p:cNvSpPr txBox="1"/>
          <p:nvPr/>
        </p:nvSpPr>
        <p:spPr>
          <a:xfrm>
            <a:off x="3744913" y="3922344"/>
            <a:ext cx="19153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1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jednorazové platby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6DE93E90-A66C-4960-9087-B859803A0869}"/>
              </a:ext>
            </a:extLst>
          </p:cNvPr>
          <p:cNvSpPr txBox="1"/>
          <p:nvPr/>
        </p:nvSpPr>
        <p:spPr>
          <a:xfrm>
            <a:off x="3751200" y="4394751"/>
            <a:ext cx="21653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paušálne financovanie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C65B20E3-9CD6-4EEF-9FE0-92395BA9AC1C}"/>
              </a:ext>
            </a:extLst>
          </p:cNvPr>
          <p:cNvSpPr txBox="1"/>
          <p:nvPr/>
        </p:nvSpPr>
        <p:spPr>
          <a:xfrm>
            <a:off x="3743326" y="4869915"/>
            <a:ext cx="10437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kombinácia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92EE4075-3822-41B1-A535-F2AAC0217616}"/>
              </a:ext>
            </a:extLst>
          </p:cNvPr>
          <p:cNvSpPr txBox="1"/>
          <p:nvPr/>
        </p:nvSpPr>
        <p:spPr>
          <a:xfrm>
            <a:off x="3751200" y="5940608"/>
            <a:ext cx="3975900" cy="310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1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financovanie, ktoré nie je </a:t>
            </a:r>
            <a:r>
              <a:rPr lang="sk-SK" sz="1420" spc="-2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spojené s nákladmi</a:t>
            </a:r>
          </a:p>
        </p:txBody>
      </p:sp>
      <p:sp>
        <p:nvSpPr>
          <p:cNvPr id="3" name="BlokTextu 6">
            <a:extLst>
              <a:ext uri="{FF2B5EF4-FFF2-40B4-BE49-F238E27FC236}">
                <a16:creationId xmlns:a16="http://schemas.microsoft.com/office/drawing/2014/main" xmlns="" id="{656E441E-DE25-3A03-D288-B4F4DB4F487E}"/>
              </a:ext>
            </a:extLst>
          </p:cNvPr>
          <p:cNvSpPr txBox="1"/>
          <p:nvPr/>
        </p:nvSpPr>
        <p:spPr>
          <a:xfrm>
            <a:off x="3328683" y="1901350"/>
            <a:ext cx="38984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400" spc="-1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Granty, ktoré členské štáty poskytujú prijímateľom</a:t>
            </a:r>
          </a:p>
        </p:txBody>
      </p:sp>
    </p:spTree>
    <p:extLst>
      <p:ext uri="{BB962C8B-B14F-4D97-AF65-F5344CB8AC3E}">
        <p14:creationId xmlns:p14="http://schemas.microsoft.com/office/powerpoint/2010/main" val="293813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Rozhodnutie SO o použití ZVV vo výzve KC/TSP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odporúčanie EK vo väčšej miere používať ZVV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vylúčenie kontroly výplatných pások a dôkazu o úhrade (bankových výpisov)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jednoduchšie preukazovanie pre prijímateľa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jednoduchšia kontrola pre SO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štandardizácia ceny sociálnej služby - benchmark</a:t>
            </a:r>
          </a:p>
          <a:p>
            <a:pPr>
              <a:spcBef>
                <a:spcPts val="1800"/>
              </a:spcBef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2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499ED6-2740-47C3-9A0E-F05455E2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4"/>
            <a:ext cx="10515600" cy="1007705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65000"/>
                  </a:schemeClr>
                </a:solidFill>
              </a:rPr>
              <a:t>Rozhodnutie o parametroch ZVV - hodinový náklad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E7D2ECC-86F8-4F3B-95D6-FB8983A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6"/>
            <a:ext cx="10515600" cy="49452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náklad na hodinu  (zlé skúsenosti s mesačným nákladom z minulosti)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povinnosť odpracovať 15 dní, inak náklad prepadol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priama podpora hodinovej sadzby v nariadeniach EÚ   (zakotvený postup)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	- jednoduchšie aplikovateľné pravidlá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endParaRPr lang="sk-SK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</a:rPr>
              <a:t>kontrolovateľný cez doklad, ktorý nevzniká výlučne pre projekt  (mzdový list)</a:t>
            </a:r>
          </a:p>
        </p:txBody>
      </p:sp>
    </p:spTree>
    <p:extLst>
      <p:ext uri="{BB962C8B-B14F-4D97-AF65-F5344CB8AC3E}">
        <p14:creationId xmlns:p14="http://schemas.microsoft.com/office/powerpoint/2010/main" val="2334303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1817</Words>
  <Application>Microsoft Office PowerPoint</Application>
  <PresentationFormat>Širokouhlá</PresentationFormat>
  <Paragraphs>637</Paragraphs>
  <Slides>40</Slides>
  <Notes>37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Cambria Math</vt:lpstr>
      <vt:lpstr>MS Shell Dlg 2</vt:lpstr>
      <vt:lpstr>Times New Roman</vt:lpstr>
      <vt:lpstr>Wingdings</vt:lpstr>
      <vt:lpstr>Motív Office</vt:lpstr>
      <vt:lpstr>Pravidlá webináru</vt:lpstr>
      <vt:lpstr>Prezentácia programu PowerPoint</vt:lpstr>
      <vt:lpstr>Dnešný program</vt:lpstr>
      <vt:lpstr>Základné pojmy – programové obdobie 2021-2027</vt:lpstr>
      <vt:lpstr>Formy ZVV   (2021 - 2027)</vt:lpstr>
      <vt:lpstr>2021-2027    verzus    2014-2020</vt:lpstr>
      <vt:lpstr>Právny základ jednotkového nákladu (čl. 53)</vt:lpstr>
      <vt:lpstr>Rozhodnutie SO o použití ZVV vo výzve KC/TSP</vt:lpstr>
      <vt:lpstr>Rozhodnutie o parametroch ZVV - hodinový náklad</vt:lpstr>
      <vt:lpstr>Výzva SO  –  KC/NDC/NSSRD  (ZVV)</vt:lpstr>
      <vt:lpstr>Výzva SO  –  TSP  (ZVV)</vt:lpstr>
      <vt:lpstr>Oprávnenosť výdavkov - všeobecne</vt:lpstr>
      <vt:lpstr>Podmienky oprávnenosti jednotkového nákladu</vt:lpstr>
      <vt:lpstr>Spôsob preukazovania oprávnenosti</vt:lpstr>
      <vt:lpstr>Spôsob preukazovania oprávnenosti - súhrnná tabuľka</vt:lpstr>
      <vt:lpstr>Ako SO overuje podklady a podmienky JN</vt:lpstr>
      <vt:lpstr>Ako SO overuje podklady a podmienky JN</vt:lpstr>
      <vt:lpstr>Mzdový list</vt:lpstr>
      <vt:lpstr>Indexácia</vt:lpstr>
      <vt:lpstr>Právny základ hodinového nákladu - čl. 55 nariadenia 2021/1060 </vt:lpstr>
      <vt:lpstr>Postup výpočtu hodinového nákladu   (čl. 55)</vt:lpstr>
      <vt:lpstr>Postup výpočtu   (čl. 55)</vt:lpstr>
      <vt:lpstr>Postup výpočtu - doplňujúce info</vt:lpstr>
      <vt:lpstr>Postup výpočtu</vt:lpstr>
      <vt:lpstr>Postup výpočtu</vt:lpstr>
      <vt:lpstr>Postup výpočtu</vt:lpstr>
      <vt:lpstr>Štatistika</vt:lpstr>
      <vt:lpstr>Poďakovanie</vt:lpstr>
      <vt:lpstr>Výhody jednotkového nákladu - hodinovej sadzby</vt:lpstr>
      <vt:lpstr>Flexibilita jednotkového nákladu</vt:lpstr>
      <vt:lpstr>Nevýhody jednotkového nákladu - hodinovej sadzby</vt:lpstr>
      <vt:lpstr>Odpracované a neodpracované hodiny v roku (2024)</vt:lpstr>
      <vt:lpstr>Odpracované a všetky platené hodiny v roku</vt:lpstr>
      <vt:lpstr>Graf - čerpanie hodín  (2024)</vt:lpstr>
      <vt:lpstr>Graf - čerpanie financií a cash flow  (2024)</vt:lpstr>
      <vt:lpstr>Mýty a fakty</vt:lpstr>
      <vt:lpstr>Často kladené otázky</vt:lpstr>
      <vt:lpstr>Kombinácie s inými ZVV - paušálna sadzba</vt:lpstr>
      <vt:lpstr>ZVV - podrobné pravidlá (2021-2027)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zvv</dc:title>
  <dc:creator>Zoltan Bardos</dc:creator>
  <cp:lastModifiedBy>Bielená Klačanská Lucia</cp:lastModifiedBy>
  <cp:revision>744</cp:revision>
  <dcterms:created xsi:type="dcterms:W3CDTF">2020-12-28T21:13:27Z</dcterms:created>
  <dcterms:modified xsi:type="dcterms:W3CDTF">2023-09-26T07:22:33Z</dcterms:modified>
</cp:coreProperties>
</file>