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5" r:id="rId7"/>
    <p:sldId id="269" r:id="rId8"/>
    <p:sldId id="268" r:id="rId9"/>
    <p:sldId id="270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03" d="100"/>
          <a:sy n="103" d="100"/>
        </p:scale>
        <p:origin x="2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52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55E13-E8E5-4373-890D-9F06A50C7B84}" type="datetimeFigureOut">
              <a:rPr lang="sk-SK" smtClean="0"/>
              <a:pPr/>
              <a:t>01. 12.2015</a:t>
            </a:fld>
            <a:endParaRPr lang="sk-SK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159F1-588C-4DE8-A0DD-75BCBCA1D87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9755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1. „Prezentácia</a:t>
            </a:r>
            <a:r>
              <a:rPr lang="sk-SK" baseline="0" dirty="0" smtClean="0"/>
              <a:t> terénnej sociálnej práce v obci Zacharovce“</a:t>
            </a:r>
            <a:endParaRPr lang="sk-SK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159F1-588C-4DE8-A0DD-75BCBCA1D872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771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2. „Prezentácia</a:t>
            </a:r>
            <a:r>
              <a:rPr lang="sk-SK" baseline="0" dirty="0" smtClean="0"/>
              <a:t> terénnej sociálnej práce v obci Zacharovce“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159F1-588C-4DE8-A0DD-75BCBCA1D872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443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3.„Prezentácia</a:t>
            </a:r>
            <a:r>
              <a:rPr lang="sk-SK" baseline="0" dirty="0" smtClean="0"/>
              <a:t> terénnej sociálnej práce v obci Zacharovce“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159F1-588C-4DE8-A0DD-75BCBCA1D872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9713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4.„Prezentácia</a:t>
            </a:r>
            <a:r>
              <a:rPr lang="sk-SK" baseline="0" dirty="0" smtClean="0"/>
              <a:t> terénnej sociálnej práce v obci Zacharovce“</a:t>
            </a:r>
            <a:endParaRPr lang="sk-SK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159F1-588C-4DE8-A0DD-75BCBCA1D872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2013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5.„Prezentácia</a:t>
            </a:r>
            <a:r>
              <a:rPr lang="sk-SK" baseline="0" dirty="0" smtClean="0"/>
              <a:t> terénnej sociálnej práce v obci Zacharovce“</a:t>
            </a:r>
            <a:endParaRPr lang="sk-SK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159F1-588C-4DE8-A0DD-75BCBCA1D872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5408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6.„Prezentácia</a:t>
            </a:r>
            <a:r>
              <a:rPr lang="sk-SK" baseline="0" dirty="0" smtClean="0"/>
              <a:t> terénnej sociálnej práce v obci Zacharovce“</a:t>
            </a:r>
            <a:endParaRPr lang="sk-SK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159F1-588C-4DE8-A0DD-75BCBCA1D872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570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7.„Prezentácia</a:t>
            </a:r>
            <a:r>
              <a:rPr lang="sk-SK" baseline="0" dirty="0" smtClean="0"/>
              <a:t> terénnej sociálnej práce v obci Zacharovce“</a:t>
            </a:r>
            <a:endParaRPr lang="sk-SK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159F1-588C-4DE8-A0DD-75BCBCA1D872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6228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8.„Prezentácia</a:t>
            </a:r>
            <a:r>
              <a:rPr lang="sk-SK" baseline="0" dirty="0" smtClean="0"/>
              <a:t> terénnej sociálnej práce v obci Zacharovce“</a:t>
            </a:r>
            <a:endParaRPr lang="sk-SK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159F1-588C-4DE8-A0DD-75BCBCA1D872}" type="slidenum">
              <a:rPr lang="sk-SK" smtClean="0"/>
              <a:pPr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3269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9.„Prezentácia</a:t>
            </a:r>
            <a:r>
              <a:rPr lang="sk-SK" baseline="0" dirty="0" smtClean="0"/>
              <a:t> terénnej sociálnej práce v obci Zacharovce“</a:t>
            </a:r>
            <a:endParaRPr lang="sk-SK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159F1-588C-4DE8-A0DD-75BCBCA1D872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0398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sk-SK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0FFC-81E5-4375-B207-91F3A192DB9F}" type="datetimeFigureOut">
              <a:rPr lang="sk-SK" smtClean="0"/>
              <a:pPr/>
              <a:t>01. 12.2015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9D8-9ED6-44D6-A9E5-58099844191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0FFC-81E5-4375-B207-91F3A192DB9F}" type="datetimeFigureOut">
              <a:rPr lang="sk-SK" smtClean="0"/>
              <a:pPr/>
              <a:t>01. 12.2015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9D8-9ED6-44D6-A9E5-58099844191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0FFC-81E5-4375-B207-91F3A192DB9F}" type="datetimeFigureOut">
              <a:rPr lang="sk-SK" smtClean="0"/>
              <a:pPr/>
              <a:t>01. 12.2015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9D8-9ED6-44D6-A9E5-58099844191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0FFC-81E5-4375-B207-91F3A192DB9F}" type="datetimeFigureOut">
              <a:rPr lang="sk-SK" smtClean="0"/>
              <a:pPr/>
              <a:t>01. 12.2015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9D8-9ED6-44D6-A9E5-58099844191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0FFC-81E5-4375-B207-91F3A192DB9F}" type="datetimeFigureOut">
              <a:rPr lang="sk-SK" smtClean="0"/>
              <a:pPr/>
              <a:t>01. 12.2015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9D8-9ED6-44D6-A9E5-58099844191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0FFC-81E5-4375-B207-91F3A192DB9F}" type="datetimeFigureOut">
              <a:rPr lang="sk-SK" smtClean="0"/>
              <a:pPr/>
              <a:t>01. 12.2015</a:t>
            </a:fld>
            <a:endParaRPr lang="sk-SK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9D8-9ED6-44D6-A9E5-58099844191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0FFC-81E5-4375-B207-91F3A192DB9F}" type="datetimeFigureOut">
              <a:rPr lang="sk-SK" smtClean="0"/>
              <a:pPr/>
              <a:t>01. 12.2015</a:t>
            </a:fld>
            <a:endParaRPr lang="sk-SK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9D8-9ED6-44D6-A9E5-58099844191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0FFC-81E5-4375-B207-91F3A192DB9F}" type="datetimeFigureOut">
              <a:rPr lang="sk-SK" smtClean="0"/>
              <a:pPr/>
              <a:t>01. 12.2015</a:t>
            </a:fld>
            <a:endParaRPr lang="sk-SK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9D8-9ED6-44D6-A9E5-58099844191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0FFC-81E5-4375-B207-91F3A192DB9F}" type="datetimeFigureOut">
              <a:rPr lang="sk-SK" smtClean="0"/>
              <a:pPr/>
              <a:t>01. 12.2015</a:t>
            </a:fld>
            <a:endParaRPr lang="sk-SK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9D8-9ED6-44D6-A9E5-58099844191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0FFC-81E5-4375-B207-91F3A192DB9F}" type="datetimeFigureOut">
              <a:rPr lang="sk-SK" smtClean="0"/>
              <a:pPr/>
              <a:t>01. 12.2015</a:t>
            </a:fld>
            <a:endParaRPr lang="sk-SK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9D8-9ED6-44D6-A9E5-58099844191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0FFC-81E5-4375-B207-91F3A192DB9F}" type="datetimeFigureOut">
              <a:rPr lang="sk-SK" smtClean="0"/>
              <a:pPr/>
              <a:t>01. 12.2015</a:t>
            </a:fld>
            <a:endParaRPr lang="sk-SK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9D8-9ED6-44D6-A9E5-58099844191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60FFC-81E5-4375-B207-91F3A192DB9F}" type="datetimeFigureOut">
              <a:rPr lang="sk-SK" smtClean="0"/>
              <a:pPr/>
              <a:t>01. 12.2015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C49D8-9ED6-44D6-A9E5-58099844191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11" Type="http://schemas.openxmlformats.org/officeDocument/2006/relationships/image" Target="../media/image44.jpeg"/><Relationship Id="rId5" Type="http://schemas.openxmlformats.org/officeDocument/2006/relationships/image" Target="../media/image39.jpeg"/><Relationship Id="rId10" Type="http://schemas.openxmlformats.org/officeDocument/2006/relationships/image" Target="../media/image43.jpeg"/><Relationship Id="rId4" Type="http://schemas.openxmlformats.org/officeDocument/2006/relationships/image" Target="../media/image38.jpeg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07754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sk-SK" sz="1800" b="1" dirty="0" smtClean="0">
              <a:solidFill>
                <a:schemeClr val="tx1"/>
              </a:solidFill>
            </a:endParaRPr>
          </a:p>
          <a:p>
            <a:r>
              <a:rPr lang="sk-SK" sz="1800" b="1" dirty="0" smtClean="0">
                <a:solidFill>
                  <a:schemeClr val="tx1"/>
                </a:solidFill>
              </a:rPr>
              <a:t>Dobrý deň,</a:t>
            </a:r>
          </a:p>
          <a:p>
            <a:endParaRPr lang="sk-SK" sz="1800" b="1" dirty="0" smtClean="0">
              <a:solidFill>
                <a:schemeClr val="tx1"/>
              </a:solidFill>
            </a:endParaRPr>
          </a:p>
          <a:p>
            <a:r>
              <a:rPr lang="sk-SK" sz="1800" b="1" dirty="0" smtClean="0">
                <a:solidFill>
                  <a:schemeClr val="tx1"/>
                </a:solidFill>
              </a:rPr>
              <a:t>volám sa Ružena </a:t>
            </a:r>
            <a:r>
              <a:rPr lang="sk-SK" sz="1800" b="1" spc="300" dirty="0" err="1" smtClean="0">
                <a:solidFill>
                  <a:schemeClr val="tx1"/>
                </a:solidFill>
              </a:rPr>
              <a:t>Gembická</a:t>
            </a:r>
            <a:r>
              <a:rPr lang="sk-SK" sz="1800" b="1" dirty="0" smtClean="0">
                <a:solidFill>
                  <a:schemeClr val="tx1"/>
                </a:solidFill>
              </a:rPr>
              <a:t>, som starostka obce Zacharovce.</a:t>
            </a:r>
            <a:endParaRPr lang="sk-SK" sz="1800" b="1" dirty="0">
              <a:solidFill>
                <a:schemeClr val="tx1"/>
              </a:solidFill>
            </a:endParaRPr>
          </a:p>
        </p:txBody>
      </p:sp>
      <p:pic>
        <p:nvPicPr>
          <p:cNvPr id="4" name="Kép 3" descr="Képtalálat a következ&amp;odblac;re: „obec zacharovce”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92696"/>
            <a:ext cx="396044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Képtalálat a következ&amp;odblac;re: „obec zacharovce”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692696"/>
            <a:ext cx="237626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 descr="http://naseobce.sk/assets/places/426-zacharovce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916832"/>
            <a:ext cx="14763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 descr="http://www.rimava.sk/wp-content/uploads/2015/04/26_Zacharovc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2060848"/>
            <a:ext cx="266429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 descr="Képtalálat a következ&amp;odblac;re: „obec zacharovce”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692696"/>
            <a:ext cx="158417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Kép 9" descr="Képtalálat a következ&amp;odblac;re: „obec zacharovce”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692696"/>
            <a:ext cx="157162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 descr="Képtalálat a következ&amp;odblac;re: „obec zacharovce”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2636912"/>
            <a:ext cx="151216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Képtalálat a következ&amp;odblac;re: „obec zacharovce”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2200" y="2564904"/>
            <a:ext cx="208823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592287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8280920" cy="28083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sk-SK" sz="1200" b="1" dirty="0" smtClean="0">
                <a:solidFill>
                  <a:schemeClr val="tx1"/>
                </a:solidFill>
              </a:rPr>
              <a:t>	</a:t>
            </a:r>
          </a:p>
          <a:p>
            <a:pPr algn="just">
              <a:lnSpc>
                <a:spcPct val="150000"/>
              </a:lnSpc>
            </a:pPr>
            <a:r>
              <a:rPr lang="sk-SK" sz="1800" b="1" dirty="0" smtClean="0">
                <a:solidFill>
                  <a:schemeClr val="tx1"/>
                </a:solidFill>
              </a:rPr>
              <a:t>O b e c      Z a c h a r o v c e</a:t>
            </a:r>
          </a:p>
          <a:p>
            <a:pPr algn="just">
              <a:lnSpc>
                <a:spcPct val="150000"/>
              </a:lnSpc>
            </a:pPr>
            <a:endParaRPr lang="sk-SK" sz="1200" dirty="0">
              <a:latin typeface="+mn-lt"/>
            </a:endParaRPr>
          </a:p>
        </p:txBody>
      </p:sp>
      <p:pic>
        <p:nvPicPr>
          <p:cNvPr id="2050" name="Picture 2" descr="C:\Users\OU Zacharovce\Desktop\89670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8064896" cy="2664296"/>
          </a:xfrm>
          <a:prstGeom prst="rect">
            <a:avLst/>
          </a:prstGeom>
          <a:noFill/>
        </p:spPr>
      </p:pic>
      <p:pic>
        <p:nvPicPr>
          <p:cNvPr id="5" name="Kép 4" descr="Képtalálat a következ&amp;odblac;re: „obec zacharovce”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764704"/>
            <a:ext cx="2135882" cy="885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 descr="http://old.tisovec.com/image/200901291929_pozvanka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717032"/>
            <a:ext cx="396044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 descr="http://www.echoviny.sk/wp-content/uploads/2014/07/bbsk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941168"/>
            <a:ext cx="8115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 descr="Képtalálat a következ&amp;odblac;re: „obec zacharovce”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4221088"/>
            <a:ext cx="2304256" cy="199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 descr="http://www.e-obce.sk/erb/2721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3861048"/>
            <a:ext cx="762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07904" y="1268760"/>
            <a:ext cx="4896544" cy="8640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800"/>
              </a:spcAft>
            </a:pPr>
            <a:r>
              <a:rPr lang="sk-SK" dirty="0" smtClean="0">
                <a:solidFill>
                  <a:srgbClr val="00B050"/>
                </a:solidFill>
              </a:rPr>
              <a:t>Sociografické údaje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07904" y="2708920"/>
            <a:ext cx="4896544" cy="15841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just">
              <a:buNone/>
            </a:pPr>
            <a:r>
              <a:rPr lang="sk-SK" sz="1600" dirty="0" smtClean="0">
                <a:latin typeface="+mj-lt"/>
              </a:rPr>
              <a:t>    </a:t>
            </a:r>
          </a:p>
          <a:p>
            <a:pPr algn="just"/>
            <a:r>
              <a:rPr lang="sk-SK" sz="1600" dirty="0" smtClean="0">
                <a:latin typeface="+mj-lt"/>
              </a:rPr>
              <a:t>21,2%-ný na obyvateľstve kraja</a:t>
            </a:r>
          </a:p>
          <a:p>
            <a:pPr algn="just"/>
            <a:r>
              <a:rPr lang="sk-SK" sz="1600" dirty="0" smtClean="0">
                <a:latin typeface="+mj-lt"/>
              </a:rPr>
              <a:t>28,31%-ný na obyvateľstve okresu</a:t>
            </a:r>
          </a:p>
          <a:p>
            <a:pPr algn="just"/>
            <a:r>
              <a:rPr lang="sk-SK" sz="1600" dirty="0" smtClean="0">
                <a:latin typeface="+mj-lt"/>
              </a:rPr>
              <a:t>33,8%-ný na obyvateľstve obce Zacharovce</a:t>
            </a:r>
          </a:p>
          <a:p>
            <a:pPr algn="ctr">
              <a:buNone/>
            </a:pPr>
            <a:endParaRPr lang="sk-SK" sz="1600" dirty="0">
              <a:latin typeface="+mj-lt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Kép 4" descr="Képtalálat a következ&amp;odblac;re: „obec zacharovce”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93096"/>
            <a:ext cx="302433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TSP\Terenna socialna praca_kompletne\Sociálna praca v komunitach\FOTO - FSR\hajdu\5_tsp_Obec Zacharov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276872"/>
            <a:ext cx="3024336" cy="2016224"/>
          </a:xfrm>
          <a:prstGeom prst="rect">
            <a:avLst/>
          </a:prstGeom>
          <a:noFill/>
        </p:spPr>
      </p:pic>
      <p:pic>
        <p:nvPicPr>
          <p:cNvPr id="8" name="Picture 2" descr="C:\TSP\Terenna socialna praca_kompletne\Sociálna praca v komunitach\FOTO - FSR\hajdu\4_tsp_Obec Zacharov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76672"/>
            <a:ext cx="3024336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3008313" cy="792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sk-SK" dirty="0" smtClean="0">
                <a:solidFill>
                  <a:srgbClr val="00B050"/>
                </a:solidFill>
              </a:rPr>
              <a:t>MRK v obci Zacharovce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404664"/>
            <a:ext cx="5111750" cy="57606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24000" algn="just">
              <a:buNone/>
            </a:pPr>
            <a:endParaRPr lang="sk-SK" sz="1600" b="1" dirty="0" smtClean="0">
              <a:solidFill>
                <a:srgbClr val="00B050"/>
              </a:solidFill>
            </a:endParaRPr>
          </a:p>
          <a:p>
            <a:pPr marL="324000" algn="just">
              <a:buNone/>
            </a:pPr>
            <a:endParaRPr lang="sk-SK" sz="1600" b="1" dirty="0" smtClean="0">
              <a:solidFill>
                <a:srgbClr val="00B050"/>
              </a:solidFill>
            </a:endParaRPr>
          </a:p>
          <a:p>
            <a:pPr marL="324000" algn="just">
              <a:buNone/>
            </a:pPr>
            <a:r>
              <a:rPr lang="sk-SK" sz="1600" b="1" dirty="0" smtClean="0">
                <a:solidFill>
                  <a:srgbClr val="00B050"/>
                </a:solidFill>
              </a:rPr>
              <a:t>1. Osada Baránička</a:t>
            </a:r>
            <a:endParaRPr lang="sk-SK" sz="1600" b="1" dirty="0" smtClean="0">
              <a:solidFill>
                <a:srgbClr val="00B050"/>
              </a:solidFill>
              <a:latin typeface="+mj-lt"/>
            </a:endParaRPr>
          </a:p>
          <a:p>
            <a:pPr marL="324000" algn="just"/>
            <a:r>
              <a:rPr lang="sk-SK" sz="1600" dirty="0" smtClean="0">
                <a:latin typeface="+mj-lt"/>
              </a:rPr>
              <a:t>úplná územná, priestorová, sociálna segregácia</a:t>
            </a:r>
          </a:p>
          <a:p>
            <a:pPr marL="324000" algn="just"/>
            <a:r>
              <a:rPr lang="sk-SK" sz="1600" dirty="0" smtClean="0">
                <a:latin typeface="+mj-lt"/>
              </a:rPr>
              <a:t>39 Rómov vrátane detí</a:t>
            </a:r>
          </a:p>
          <a:p>
            <a:pPr marL="324000" algn="just"/>
            <a:r>
              <a:rPr lang="sk-SK" sz="1600" dirty="0" smtClean="0">
                <a:latin typeface="+mj-lt"/>
              </a:rPr>
              <a:t>demografická a vzdelanostná dimenzia deprivácie</a:t>
            </a:r>
          </a:p>
          <a:p>
            <a:pPr marL="324000" algn="just"/>
            <a:endParaRPr lang="sk-SK" sz="1600" b="1" dirty="0" smtClean="0">
              <a:latin typeface="+mj-lt"/>
            </a:endParaRPr>
          </a:p>
          <a:p>
            <a:pPr marL="324000" algn="just">
              <a:buNone/>
            </a:pPr>
            <a:endParaRPr lang="sk-SK" sz="1600" b="1" dirty="0" smtClean="0">
              <a:latin typeface="+mj-lt"/>
            </a:endParaRPr>
          </a:p>
          <a:p>
            <a:pPr marL="324000" algn="just">
              <a:buNone/>
            </a:pPr>
            <a:r>
              <a:rPr lang="sk-SK" sz="1600" b="1" dirty="0" smtClean="0">
                <a:solidFill>
                  <a:srgbClr val="00B050"/>
                </a:solidFill>
              </a:rPr>
              <a:t>2. Separovaná ulica</a:t>
            </a:r>
            <a:endParaRPr lang="sk-SK" sz="1600" b="1" dirty="0" smtClean="0">
              <a:solidFill>
                <a:srgbClr val="00B050"/>
              </a:solidFill>
              <a:latin typeface="+mj-lt"/>
            </a:endParaRPr>
          </a:p>
          <a:p>
            <a:pPr marL="324000" algn="just"/>
            <a:r>
              <a:rPr lang="sk-SK" sz="1700" dirty="0" smtClean="0"/>
              <a:t>čiastočná územná, priestorová, sociálna segregácia</a:t>
            </a:r>
          </a:p>
          <a:p>
            <a:pPr marL="324000" algn="just"/>
            <a:r>
              <a:rPr lang="sk-SK" sz="1600" dirty="0" smtClean="0"/>
              <a:t>51 Rómov vrátane detí  </a:t>
            </a:r>
          </a:p>
          <a:p>
            <a:pPr marL="324000" algn="just"/>
            <a:r>
              <a:rPr lang="sk-SK" sz="1600" dirty="0" smtClean="0"/>
              <a:t>uzavretá komunita 4 príbuzných rodín </a:t>
            </a:r>
          </a:p>
          <a:p>
            <a:pPr marL="324000" algn="just">
              <a:buNone/>
            </a:pPr>
            <a:endParaRPr lang="sk-SK" sz="1600" dirty="0" smtClean="0"/>
          </a:p>
          <a:p>
            <a:pPr marL="324000" algn="just">
              <a:buNone/>
            </a:pPr>
            <a:r>
              <a:rPr lang="sk-SK" sz="1600" b="1" dirty="0" smtClean="0">
                <a:solidFill>
                  <a:srgbClr val="00B050"/>
                </a:solidFill>
              </a:rPr>
              <a:t>3. MRK v obci</a:t>
            </a:r>
          </a:p>
          <a:p>
            <a:pPr marL="324000" algn="just"/>
            <a:r>
              <a:rPr lang="sk-SK" sz="1600" dirty="0" smtClean="0"/>
              <a:t>rómsku uzavretú </a:t>
            </a:r>
            <a:r>
              <a:rPr lang="sk-SK" sz="1600" smtClean="0"/>
              <a:t>maďarskú </a:t>
            </a:r>
            <a:r>
              <a:rPr lang="sk-SK" sz="1600" smtClean="0"/>
              <a:t>rodinu</a:t>
            </a:r>
            <a:endParaRPr lang="sk-SK" sz="1600" dirty="0" smtClean="0"/>
          </a:p>
          <a:p>
            <a:pPr marL="324000" algn="just"/>
            <a:r>
              <a:rPr lang="sk-SK" sz="1600" dirty="0" smtClean="0"/>
              <a:t>sociálno-ekonomická  segregácia</a:t>
            </a:r>
          </a:p>
          <a:p>
            <a:pPr marL="324000" algn="just"/>
            <a:endParaRPr lang="sk-SK" sz="1600" b="1" dirty="0" smtClean="0">
              <a:solidFill>
                <a:srgbClr val="00B050"/>
              </a:solidFill>
            </a:endParaRPr>
          </a:p>
          <a:p>
            <a:pPr marL="324000" algn="just">
              <a:buNone/>
            </a:pPr>
            <a:endParaRPr lang="sk-SK" sz="2600" dirty="0" smtClean="0">
              <a:latin typeface="+mj-lt"/>
            </a:endParaRPr>
          </a:p>
          <a:p>
            <a:pPr marL="324000" algn="just">
              <a:buNone/>
            </a:pPr>
            <a:endParaRPr lang="sk-SK" sz="2600" dirty="0" smtClean="0">
              <a:latin typeface="+mj-lt"/>
            </a:endParaRPr>
          </a:p>
          <a:p>
            <a:pPr marL="324000" algn="just">
              <a:buNone/>
            </a:pPr>
            <a:endParaRPr lang="sk-SK" sz="2600" dirty="0" smtClean="0">
              <a:latin typeface="+mj-lt"/>
            </a:endParaRPr>
          </a:p>
          <a:p>
            <a:pPr marL="324000" algn="just">
              <a:buNone/>
            </a:pPr>
            <a:endParaRPr lang="sk-SK" sz="2600" dirty="0" smtClean="0">
              <a:latin typeface="+mj-lt"/>
            </a:endParaRPr>
          </a:p>
          <a:p>
            <a:pPr marL="324000" algn="just">
              <a:buNone/>
            </a:pPr>
            <a:endParaRPr lang="sk-SK" sz="2600" dirty="0" smtClean="0">
              <a:latin typeface="+mj-lt"/>
            </a:endParaRPr>
          </a:p>
          <a:p>
            <a:pPr marL="324000" algn="just">
              <a:buNone/>
            </a:pPr>
            <a:endParaRPr lang="sk-SK" sz="2600" dirty="0" smtClean="0">
              <a:latin typeface="+mj-lt"/>
            </a:endParaRPr>
          </a:p>
          <a:p>
            <a:pPr>
              <a:buNone/>
            </a:pPr>
            <a:endParaRPr lang="sk-SK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099" name="Picture 3" descr="C:\TSP\Terenna socialna praca_kompletne\Sociálna praca v komunitach\FOTO - FSR\hajdu\Obrázok 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80928"/>
            <a:ext cx="3024336" cy="2016224"/>
          </a:xfrm>
          <a:prstGeom prst="rect">
            <a:avLst/>
          </a:prstGeom>
          <a:noFill/>
        </p:spPr>
      </p:pic>
      <p:pic>
        <p:nvPicPr>
          <p:cNvPr id="4100" name="Picture 4" descr="C:\TSP\Terenna socialna praca_kompletne\Sociálna praca v komunitach\FOTO - FSR\hajdu\Obrázok 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509120"/>
            <a:ext cx="3024336" cy="1656184"/>
          </a:xfrm>
          <a:prstGeom prst="rect">
            <a:avLst/>
          </a:prstGeom>
          <a:noFill/>
        </p:spPr>
      </p:pic>
      <p:pic>
        <p:nvPicPr>
          <p:cNvPr id="8" name="Kép 7" descr="Képtalálat a következ&amp;odblac;re: „obec zacharovce”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412776"/>
            <a:ext cx="3024336" cy="137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35896" y="3717032"/>
            <a:ext cx="4968552" cy="792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sk-SK" dirty="0" smtClean="0">
                <a:solidFill>
                  <a:srgbClr val="00B050"/>
                </a:solidFill>
              </a:rPr>
              <a:t> TSP v obci Zacharovce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35896" y="4581128"/>
            <a:ext cx="4978896" cy="17281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just">
              <a:buNone/>
            </a:pPr>
            <a:endParaRPr lang="sk-SK" sz="1600" dirty="0" smtClean="0">
              <a:latin typeface="+mj-lt"/>
            </a:endParaRPr>
          </a:p>
          <a:p>
            <a:r>
              <a:rPr lang="sk-SK" sz="1600" dirty="0" smtClean="0"/>
              <a:t>Komunitný plán Obce  Zacharovce</a:t>
            </a:r>
          </a:p>
          <a:p>
            <a:r>
              <a:rPr lang="sk-SK" sz="1600" dirty="0" smtClean="0"/>
              <a:t>PHSR Obce Zacharovce</a:t>
            </a:r>
          </a:p>
          <a:p>
            <a:r>
              <a:rPr lang="sk-SK" sz="1600" dirty="0" smtClean="0"/>
              <a:t>Stratégii rozvoja územia MAS Malohont</a:t>
            </a:r>
          </a:p>
          <a:p>
            <a:pPr>
              <a:buNone/>
            </a:pPr>
            <a:endParaRPr lang="sk-SK" sz="16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" name="Kép 5" descr="C:\Users\OU Zacharovce\Desktop\Zacharovce – Google Térkép_elemei\cbk_0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08920"/>
            <a:ext cx="302433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 descr="Képtalálat a következ&amp;odblac;re: „fiatal romák”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437112"/>
            <a:ext cx="3024336" cy="170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 descr="C:\TSP\Terenna socialna praca_kompletne\Sociálna praca v komunitach\Projekt TSP Zacharovce Botka\Monitorovacie správy\foto\IMG_26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692696"/>
            <a:ext cx="302433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3635896" y="692696"/>
            <a:ext cx="4968552" cy="12241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Potrebuje obec Zacharovce v regióne Gemer služby terénnej sociálnej práce?</a:t>
            </a: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artalom helye 2"/>
          <p:cNvSpPr txBox="1">
            <a:spLocks/>
          </p:cNvSpPr>
          <p:nvPr/>
        </p:nvSpPr>
        <p:spPr>
          <a:xfrm>
            <a:off x="3635896" y="1988840"/>
            <a:ext cx="4968552" cy="15841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„Naša Obec, áno potrebuje!“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07904" y="332656"/>
            <a:ext cx="3008313" cy="792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sk-SK" dirty="0" smtClean="0">
                <a:solidFill>
                  <a:srgbClr val="00B050"/>
                </a:solidFill>
              </a:rPr>
              <a:t>Činnosti TSP u nás v obci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07904" y="1124744"/>
            <a:ext cx="4967734" cy="27363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just">
              <a:buNone/>
            </a:pPr>
            <a:endParaRPr lang="sk-SK" sz="1900" dirty="0" smtClean="0">
              <a:latin typeface="+mj-lt"/>
            </a:endParaRPr>
          </a:p>
          <a:p>
            <a:pPr algn="ctr">
              <a:buNone/>
            </a:pPr>
            <a:endParaRPr lang="sk-SK" sz="2300" dirty="0" smtClean="0">
              <a:latin typeface="+mj-lt"/>
            </a:endParaRPr>
          </a:p>
          <a:p>
            <a:pPr algn="just"/>
            <a:r>
              <a:rPr lang="sk-SK" sz="6400" dirty="0" smtClean="0"/>
              <a:t>sociálne intervencie v rodinnom prostredí</a:t>
            </a:r>
          </a:p>
          <a:p>
            <a:pPr algn="just"/>
            <a:r>
              <a:rPr lang="sk-SK" sz="6400" dirty="0" smtClean="0"/>
              <a:t>vyhľadávacie činnosti</a:t>
            </a:r>
          </a:p>
          <a:p>
            <a:pPr algn="just"/>
            <a:r>
              <a:rPr lang="sk-SK" sz="6400" dirty="0" smtClean="0"/>
              <a:t>asistovaná advokácia klienta v soc. konflikte</a:t>
            </a:r>
          </a:p>
          <a:p>
            <a:pPr algn="just"/>
            <a:r>
              <a:rPr lang="sk-SK" sz="6400" dirty="0" smtClean="0"/>
              <a:t>občianske poradenstvo</a:t>
            </a:r>
          </a:p>
          <a:p>
            <a:pPr algn="just"/>
            <a:r>
              <a:rPr lang="sk-SK" sz="6400" dirty="0" smtClean="0"/>
              <a:t>kariérne poradenstvo</a:t>
            </a:r>
          </a:p>
          <a:p>
            <a:pPr algn="just"/>
            <a:r>
              <a:rPr lang="sk-SK" sz="6400" dirty="0" smtClean="0"/>
              <a:t>individuálne a skupinové výchovné aktivity</a:t>
            </a:r>
          </a:p>
          <a:p>
            <a:pPr algn="just"/>
            <a:r>
              <a:rPr lang="sk-SK" sz="6400" dirty="0" smtClean="0">
                <a:solidFill>
                  <a:schemeClr val="tx1"/>
                </a:solidFill>
              </a:rPr>
              <a:t>dobrovoľnícke aktivity v kancelárii TSP</a:t>
            </a:r>
            <a:endParaRPr lang="sk-SK" sz="6400" dirty="0" smtClean="0"/>
          </a:p>
          <a:p>
            <a:pPr algn="just"/>
            <a:r>
              <a:rPr lang="sk-SK" sz="6400" dirty="0" smtClean="0">
                <a:solidFill>
                  <a:schemeClr val="tx1"/>
                </a:solidFill>
              </a:rPr>
              <a:t>voľnočasové aktivity</a:t>
            </a:r>
          </a:p>
          <a:p>
            <a:pPr algn="just"/>
            <a:r>
              <a:rPr lang="sk-SK" sz="6400" dirty="0" smtClean="0">
                <a:solidFill>
                  <a:schemeClr val="tx1"/>
                </a:solidFill>
              </a:rPr>
              <a:t>sieťovanie v regióne</a:t>
            </a:r>
            <a:endParaRPr lang="sk-SK" sz="6400" dirty="0" smtClean="0"/>
          </a:p>
          <a:p>
            <a:pPr algn="just"/>
            <a:endParaRPr lang="sk-SK" sz="6400" dirty="0" smtClean="0"/>
          </a:p>
          <a:p>
            <a:pPr algn="just">
              <a:lnSpc>
                <a:spcPct val="120000"/>
              </a:lnSpc>
              <a:buNone/>
            </a:pPr>
            <a:endParaRPr lang="sk-SK" sz="2100" dirty="0" smtClean="0"/>
          </a:p>
          <a:p>
            <a:pPr algn="just">
              <a:lnSpc>
                <a:spcPct val="120000"/>
              </a:lnSpc>
              <a:buNone/>
            </a:pPr>
            <a:r>
              <a:rPr lang="sk-SK" sz="2100" dirty="0" smtClean="0"/>
              <a:t> </a:t>
            </a:r>
            <a:endParaRPr lang="sk-SK" sz="2100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sk-SK" dirty="0"/>
          </a:p>
        </p:txBody>
      </p:sp>
      <p:pic>
        <p:nvPicPr>
          <p:cNvPr id="5" name="Kép 4" descr="C:\TSP\Terenna socialna praca_kompletne\Sociálna praca v komunitach\Projekt TSP Zacharovce Botka\Monitorovacie správy\foto\IMG_25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3668" y="4941168"/>
            <a:ext cx="187220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C:\TSP\Terenna socialna praca_kompletne\Sociálna praca v komunitach\Projekt TSP Zacharovce Botka\Monitorovacie správy\foto\IMG_26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340768"/>
            <a:ext cx="16561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 descr="C:\TSP\Terenna socialna praca_kompletne\Sociálna praca v komunitach\FOTO - FSR\IMAG001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628800"/>
            <a:ext cx="143827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ím 1"/>
          <p:cNvSpPr txBox="1">
            <a:spLocks/>
          </p:cNvSpPr>
          <p:nvPr/>
        </p:nvSpPr>
        <p:spPr>
          <a:xfrm>
            <a:off x="3707904" y="3861048"/>
            <a:ext cx="2880320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k-SK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 priblíženie </a:t>
            </a: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artalom helye 2"/>
          <p:cNvSpPr txBox="1">
            <a:spLocks/>
          </p:cNvSpPr>
          <p:nvPr/>
        </p:nvSpPr>
        <p:spPr>
          <a:xfrm>
            <a:off x="3707904" y="4725144"/>
            <a:ext cx="5111750" cy="1440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21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„Návrh rodičovskej dohody vo veci úpravy práv a povinností k maloletému dieťaťu“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17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Kép 10" descr="C:\Users\OU Zacharovce\Desktop\20150430_09090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645024"/>
            <a:ext cx="223224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C:\TSP\Terenna socialna praca_kompletne\Sociálna praca v komunitach\Projekt TSP Zacharovce Botka\Monitorovacie správy\foto\IMG_260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819" y="2492896"/>
            <a:ext cx="17281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Kép 12" descr="C:\Users\OU Zacharovce\Desktop\20150430_09040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1733" y="147057"/>
            <a:ext cx="194421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677125"/>
            <a:ext cx="4114800" cy="24482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sk-SK" sz="1600" b="1" dirty="0" smtClean="0">
                <a:latin typeface="+mj-lt"/>
              </a:rPr>
              <a:t>	</a:t>
            </a:r>
          </a:p>
          <a:p>
            <a:pPr algn="just"/>
            <a:r>
              <a:rPr lang="sk-SK" sz="1600" dirty="0" smtClean="0">
                <a:latin typeface="+mj-lt"/>
              </a:rPr>
              <a:t>Hygienické centrum</a:t>
            </a:r>
          </a:p>
          <a:p>
            <a:pPr algn="just"/>
            <a:r>
              <a:rPr lang="sk-SK" sz="1600" dirty="0" smtClean="0">
                <a:latin typeface="+mj-lt"/>
              </a:rPr>
              <a:t>Verejné osvetlenie v osade Baránička</a:t>
            </a:r>
          </a:p>
          <a:p>
            <a:pPr algn="just"/>
            <a:r>
              <a:rPr lang="sk-SK" sz="1600" dirty="0" smtClean="0">
                <a:latin typeface="+mj-lt"/>
              </a:rPr>
              <a:t>Odvoz komunálneho odpadu</a:t>
            </a:r>
          </a:p>
          <a:p>
            <a:pPr algn="just"/>
            <a:r>
              <a:rPr lang="sk-SK" sz="1600" dirty="0" smtClean="0">
                <a:latin typeface="+mj-lt"/>
              </a:rPr>
              <a:t>Pripojenie  pitnej vode</a:t>
            </a:r>
          </a:p>
          <a:p>
            <a:pPr algn="just"/>
            <a:r>
              <a:rPr lang="sk-SK" sz="1600" dirty="0" smtClean="0"/>
              <a:t>Autobusová zastávka</a:t>
            </a:r>
          </a:p>
          <a:p>
            <a:pPr algn="just"/>
            <a:r>
              <a:rPr lang="sk-SK" sz="1600" dirty="0" smtClean="0"/>
              <a:t>Obecné domky na osade Baránička</a:t>
            </a:r>
          </a:p>
          <a:p>
            <a:pPr algn="just">
              <a:buNone/>
            </a:pPr>
            <a:endParaRPr lang="sk-SK" sz="1600" b="1" dirty="0" smtClean="0">
              <a:latin typeface="+mj-lt"/>
            </a:endParaRPr>
          </a:p>
          <a:p>
            <a:pPr algn="just"/>
            <a:endParaRPr lang="sk-SK" sz="1600" b="1" dirty="0" smtClean="0">
              <a:latin typeface="+mj-lt"/>
            </a:endParaRPr>
          </a:p>
          <a:p>
            <a:pPr>
              <a:buNone/>
            </a:pPr>
            <a:endParaRPr lang="sk-SK" sz="1600" b="1" dirty="0" smtClean="0">
              <a:latin typeface="+mj-lt"/>
            </a:endParaRPr>
          </a:p>
          <a:p>
            <a:pPr>
              <a:buNone/>
            </a:pPr>
            <a:endParaRPr lang="sk-SK" sz="1600" dirty="0" smtClean="0">
              <a:latin typeface="+mj-lt"/>
            </a:endParaRPr>
          </a:p>
          <a:p>
            <a:pPr>
              <a:buNone/>
            </a:pPr>
            <a:endParaRPr lang="sk-SK" dirty="0"/>
          </a:p>
        </p:txBody>
      </p:sp>
      <p:pic>
        <p:nvPicPr>
          <p:cNvPr id="4" name="Kép 3" descr="Kapcsolódó ké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2856"/>
            <a:ext cx="316835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TSP\Terenna socialna praca_kompletne\Sociálna praca v komunitach\Projekt TSP Zacharovce Botka\Monitorovacie správy\foto\IMG_26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4664"/>
            <a:ext cx="2160239" cy="1728192"/>
          </a:xfrm>
          <a:prstGeom prst="rect">
            <a:avLst/>
          </a:prstGeom>
          <a:noFill/>
        </p:spPr>
      </p:pic>
      <p:pic>
        <p:nvPicPr>
          <p:cNvPr id="8" name="Kép 7" descr="C:\TSP\Terenna socialna praca_kompletne\Sociálna praca v komunitach\FOTO - FSR\hajdu\Obrázok 03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60648"/>
            <a:ext cx="22322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4211960" y="4005064"/>
            <a:ext cx="4680519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defRPr/>
            </a:pPr>
            <a:r>
              <a:rPr kumimoji="0" lang="sk-SK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sk-SK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sk-SK" sz="2900" b="1" i="1" dirty="0">
                <a:solidFill>
                  <a:srgbClr val="FF0000"/>
                </a:solidFill>
              </a:rPr>
              <a:t>Pre priblíženie </a:t>
            </a:r>
            <a:br>
              <a:rPr lang="sk-SK" sz="2900" b="1" i="1" dirty="0">
                <a:solidFill>
                  <a:srgbClr val="FF0000"/>
                </a:solidFill>
              </a:rPr>
            </a:br>
            <a:endParaRPr lang="sk-SK" sz="2900" b="1" i="1" dirty="0">
              <a:solidFill>
                <a:srgbClr val="FF0000"/>
              </a:solidFill>
            </a:endParaRPr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4211960" y="5013176"/>
            <a:ext cx="4680520" cy="936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dirty="0" smtClean="0">
                <a:solidFill>
                  <a:schemeClr val="tx1"/>
                </a:solidFill>
              </a:rPr>
              <a:t>„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Obecné nájomné domky“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Kép 9" descr="C:\TSP\Terenna socialna praca_kompletne\Sociálna praca v komunitach\FOTO - FSR\hajdu\4_tsp_Obec Zacharovc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3" y="2996952"/>
            <a:ext cx="2725451" cy="226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C:\TSP\Terenna socialna praca_kompletne\Sociálna praca v komunitach\FOTO - FSR\hajdu\Obrázok 03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8161" y="4913987"/>
            <a:ext cx="302433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457200" y="72842"/>
            <a:ext cx="3008313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b="1" dirty="0">
                <a:solidFill>
                  <a:srgbClr val="00B050"/>
                </a:solidFill>
              </a:rPr>
              <a:t>Činnosti obce v prospech MRK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72207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4005064"/>
            <a:ext cx="7848872" cy="19442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sk-SK" sz="1600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tx1"/>
                </a:solidFill>
              </a:rPr>
              <a:t>   Zriadenie kancelárie TSP </a:t>
            </a:r>
          </a:p>
          <a:p>
            <a:pPr algn="just"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tx1"/>
                </a:solidFill>
              </a:rPr>
              <a:t>   Technické vybavenie kancelárie TSP</a:t>
            </a:r>
          </a:p>
          <a:p>
            <a:pPr algn="just"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tx1"/>
                </a:solidFill>
              </a:rPr>
              <a:t>   Pravidelné pracovné stretnutia</a:t>
            </a:r>
          </a:p>
          <a:p>
            <a:pPr algn="just"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tx1"/>
                </a:solidFill>
              </a:rPr>
              <a:t>   Spolupráca s predstaviteľmi  Obce</a:t>
            </a:r>
          </a:p>
          <a:p>
            <a:pPr algn="just"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tx1"/>
                </a:solidFill>
              </a:rPr>
              <a:t>   Pravidelné školenia</a:t>
            </a:r>
          </a:p>
        </p:txBody>
      </p:sp>
      <p:pic>
        <p:nvPicPr>
          <p:cNvPr id="4" name="Kép 3" descr="Képtalálat a következ&amp;odblac;re: „fiatal romák”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259228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Képtalálat a következ&amp;odblac;re: „fiatal romák”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04664"/>
            <a:ext cx="246697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C:\TSP\Terenna socialna praca_kompletne\Sociálna praca v komunitach\Projekt SKP v Zacharovciach Holárek 00421220431410\Markovic\Foto\Akcny pla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04664"/>
            <a:ext cx="280831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cím 2"/>
          <p:cNvSpPr txBox="1">
            <a:spLocks/>
          </p:cNvSpPr>
          <p:nvPr/>
        </p:nvSpPr>
        <p:spPr>
          <a:xfrm>
            <a:off x="611560" y="2852936"/>
            <a:ext cx="7920880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Spolupráca Obce Zacharovce s TSP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sk-SK" b="1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sk-SK" b="1" dirty="0">
              <a:solidFill>
                <a:srgbClr val="00B05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Kép 4" descr="C:\TSP\Terenna socialna praca_kompletne\Sociálna praca v komunitach\FOTO - FSR\hajdu\Obrázok 0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309634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 descr="C:\TSP\Terenna socialna praca_kompletne\Sociálna praca v komunitach\FOTO - FSR\hajdu\Obrázok 0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861048"/>
            <a:ext cx="309634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 descr="C:\TSP\Terenna socialna praca_kompletne\Sociálna praca v komunitach\FOTO - FSR\hajdu\Obrázok 0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420888"/>
            <a:ext cx="223224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 descr="C:\TSP\Terenna socialna praca_kompletne\Sociálna praca v komunitach\FOTO - FSR\hajdu\Obrázok 03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60648"/>
            <a:ext cx="309634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Kép 9" descr="C:\Users\OU Zacharovce\Desktop\Zacharovce – Google Térkép_elemei\cbk_03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429000"/>
            <a:ext cx="302433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 descr="Kapcsolódó kép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66720" y="5301208"/>
            <a:ext cx="10081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Képtalálat a következ&amp;odblac;re: „fiatal romák”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1" y="5709524"/>
            <a:ext cx="1800200" cy="110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Kép 12" descr="http://www.opont.hu/data/hirek/kepek/2166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4149080"/>
            <a:ext cx="273630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Kép 13" descr="C:\Users\OU Zacharovce\Desktop\Zacharovce – Google Térkép_elemei\cbk_020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96136" y="1553959"/>
            <a:ext cx="3024336" cy="162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artalom helye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06771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>
              <a:buNone/>
            </a:pPr>
            <a:endParaRPr lang="sk-SK" sz="1600" dirty="0" smtClean="0"/>
          </a:p>
          <a:p>
            <a:pPr algn="just">
              <a:buNone/>
            </a:pPr>
            <a:endParaRPr lang="sk-SK" sz="1600" dirty="0" smtClean="0"/>
          </a:p>
          <a:p>
            <a:pPr algn="ctr">
              <a:buNone/>
            </a:pPr>
            <a:r>
              <a:rPr lang="sk-SK" sz="2400" b="1" dirty="0" smtClean="0"/>
              <a:t>Na záver</a:t>
            </a:r>
          </a:p>
          <a:p>
            <a:pPr algn="just">
              <a:buNone/>
            </a:pPr>
            <a:r>
              <a:rPr lang="sk-SK" sz="1600" b="1" dirty="0" smtClean="0"/>
              <a:t> </a:t>
            </a:r>
            <a:endParaRPr lang="sk-SK" sz="1600" dirty="0" smtClean="0"/>
          </a:p>
          <a:p>
            <a:pPr algn="just">
              <a:buNone/>
            </a:pPr>
            <a:endParaRPr lang="sk-SK" sz="1600" b="1" dirty="0" smtClean="0"/>
          </a:p>
          <a:p>
            <a:pPr algn="just">
              <a:buNone/>
            </a:pPr>
            <a:endParaRPr lang="sk-SK" sz="1600" b="1" dirty="0" smtClean="0"/>
          </a:p>
          <a:p>
            <a:pPr algn="just">
              <a:buNone/>
            </a:pPr>
            <a:endParaRPr lang="sk-SK" sz="1600" b="1" dirty="0" smtClean="0"/>
          </a:p>
          <a:p>
            <a:pPr algn="just">
              <a:buNone/>
            </a:pPr>
            <a:endParaRPr lang="sk-SK" sz="1600" b="1" dirty="0" smtClean="0"/>
          </a:p>
          <a:p>
            <a:pPr algn="just">
              <a:buNone/>
            </a:pPr>
            <a:endParaRPr lang="sk-SK" sz="1600" dirty="0" smtClean="0"/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289</Words>
  <Application>Microsoft Office PowerPoint</Application>
  <PresentationFormat>Prezentácia na obrazovke (4:3)</PresentationFormat>
  <Paragraphs>109</Paragraphs>
  <Slides>9</Slides>
  <Notes>9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Office-téma</vt:lpstr>
      <vt:lpstr>Prezentácia programu PowerPoint</vt:lpstr>
      <vt:lpstr>Prezentácia programu PowerPoint</vt:lpstr>
      <vt:lpstr>Sociografické údaje</vt:lpstr>
      <vt:lpstr>MRK v obci Zacharovce</vt:lpstr>
      <vt:lpstr> TSP v obci Zacharovce</vt:lpstr>
      <vt:lpstr>Činnosti TSP u nás v obci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OU Zacharovce</dc:creator>
  <cp:lastModifiedBy>Pavol Jablonický</cp:lastModifiedBy>
  <cp:revision>91</cp:revision>
  <dcterms:created xsi:type="dcterms:W3CDTF">2015-11-17T07:34:23Z</dcterms:created>
  <dcterms:modified xsi:type="dcterms:W3CDTF">2015-12-01T15:25:16Z</dcterms:modified>
</cp:coreProperties>
</file>