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9" r:id="rId3"/>
    <p:sldId id="314" r:id="rId4"/>
    <p:sldId id="316" r:id="rId5"/>
    <p:sldId id="315" r:id="rId6"/>
    <p:sldId id="306" r:id="rId7"/>
    <p:sldId id="317" r:id="rId8"/>
    <p:sldId id="318" r:id="rId9"/>
    <p:sldId id="313" r:id="rId10"/>
    <p:sldId id="298" r:id="rId11"/>
    <p:sldId id="297" r:id="rId12"/>
    <p:sldId id="296" r:id="rId13"/>
    <p:sldId id="295" r:id="rId14"/>
    <p:sldId id="294" r:id="rId15"/>
    <p:sldId id="293" r:id="rId16"/>
    <p:sldId id="292" r:id="rId17"/>
    <p:sldId id="291" r:id="rId18"/>
    <p:sldId id="290" r:id="rId19"/>
    <p:sldId id="289" r:id="rId20"/>
    <p:sldId id="288" r:id="rId21"/>
    <p:sldId id="287" r:id="rId22"/>
    <p:sldId id="286" r:id="rId23"/>
    <p:sldId id="285" r:id="rId24"/>
    <p:sldId id="302" r:id="rId25"/>
    <p:sldId id="303" r:id="rId26"/>
    <p:sldId id="304" r:id="rId27"/>
    <p:sldId id="307" r:id="rId28"/>
    <p:sldId id="308" r:id="rId29"/>
    <p:sldId id="309" r:id="rId30"/>
    <p:sldId id="310" r:id="rId31"/>
    <p:sldId id="311" r:id="rId32"/>
    <p:sldId id="312" r:id="rId33"/>
    <p:sldId id="268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dálová Barbora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712" autoAdjust="0"/>
  </p:normalViewPr>
  <p:slideViewPr>
    <p:cSldViewPr>
      <p:cViewPr>
        <p:scale>
          <a:sx n="75" d="100"/>
          <a:sy n="75" d="100"/>
        </p:scale>
        <p:origin x="-114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77134-196D-44B3-A7E7-AEA003B51C2F}" type="datetimeFigureOut">
              <a:rPr lang="sk-SK" smtClean="0"/>
              <a:t>7. 2. 2017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C5484-CED3-4472-A252-9F587397F7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3782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403B-A597-46AC-9CB2-6B8C4D0F7B16}" type="datetimeFigureOut">
              <a:rPr lang="sk-SK" smtClean="0"/>
              <a:t>7. 2. 2017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3B692-E180-499D-BF7C-936D33794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271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3706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Pozn.: Schválený splátkový kalendár – povolenie splátok dlžných súm sa považuje za nesplnenie tejto podmienky poskytnutia príspevku.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060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Pozn.: Schválený splátkový kalendár – povolenie splátok dlžných súm sa považuje za nesplnenie tejto podmienky poskytnutia príspevku. </a:t>
            </a:r>
          </a:p>
        </p:txBody>
      </p:sp>
    </p:spTree>
    <p:extLst>
      <p:ext uri="{BB962C8B-B14F-4D97-AF65-F5344CB8AC3E}">
        <p14:creationId xmlns:p14="http://schemas.microsoft.com/office/powerpoint/2010/main" val="141661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16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dirty="0" smtClean="0"/>
              <a:t>Podmienka sa </a:t>
            </a:r>
            <a:r>
              <a:rPr lang="sk-SK" sz="1200" b="1" dirty="0" smtClean="0"/>
              <a:t>netýka výkonu rozhodnutia voči členom riadiacich a dozorných orgánov žiadateľa, ale je relevantná vo vzťahu k subjektu žiadateľa.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Podmienka je </a:t>
            </a:r>
            <a:r>
              <a:rPr lang="sk-SK" sz="1200" b="1" dirty="0" smtClean="0"/>
              <a:t>irelevantná pre ministerstvá, ostatné ústredné orgány štátnej správy a ostatné štátne rozpočtové organizácie</a:t>
            </a:r>
            <a:r>
              <a:rPr lang="sk-SK" sz="1200" dirty="0" smtClean="0"/>
              <a:t>. </a:t>
            </a:r>
          </a:p>
          <a:p>
            <a:endParaRPr lang="sk-SK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Splnenie predmetnej podmienky bude Poskytovateľ v konaní o </a:t>
            </a:r>
            <a:r>
              <a:rPr lang="sk-SK" sz="1200" dirty="0" err="1" smtClean="0"/>
              <a:t>ŹoNFP</a:t>
            </a:r>
            <a:r>
              <a:rPr lang="sk-SK" sz="1200" dirty="0" smtClean="0"/>
              <a:t> doplnkovo </a:t>
            </a:r>
            <a:r>
              <a:rPr lang="sk-SK" sz="1200" b="1" dirty="0" smtClean="0"/>
              <a:t>overovať na základe údajov z Centrálneho registra exekúcií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4489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00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Podmienka je relevantná v prípade subjektov s povinným spolufinancovaním. </a:t>
            </a:r>
          </a:p>
          <a:p>
            <a:endParaRPr lang="sk-SK" dirty="0" smtClean="0"/>
          </a:p>
          <a:p>
            <a:r>
              <a:rPr lang="sk-SK" dirty="0" smtClean="0"/>
              <a:t>Účtovnú závierku za posledné ukončené účtovné obdobie predkladajú taktiež </a:t>
            </a:r>
            <a:r>
              <a:rPr lang="sk-SK" b="1" dirty="0" smtClean="0"/>
              <a:t>právnické osoby, ktorých zakladateľom alebo zriaďovateľom je mesto alebo obec alebo VÚC</a:t>
            </a:r>
            <a:r>
              <a:rPr lang="sk-SK" dirty="0" smtClean="0"/>
              <a:t> a nie sú </a:t>
            </a:r>
            <a:r>
              <a:rPr lang="sk-SK" b="1" dirty="0" smtClean="0"/>
              <a:t>rozpočtovými a príspevkovými organizáciami</a:t>
            </a:r>
          </a:p>
          <a:p>
            <a:endParaRPr lang="sk-SK" b="1" dirty="0" smtClean="0"/>
          </a:p>
          <a:p>
            <a:r>
              <a:rPr lang="sk-SK" b="1" dirty="0" smtClean="0"/>
              <a:t>Predloženi</a:t>
            </a:r>
            <a:r>
              <a:rPr lang="sk-SK" b="1" baseline="0" dirty="0" smtClean="0"/>
              <a:t>e účtovnej závierky </a:t>
            </a:r>
            <a:r>
              <a:rPr lang="sk-SK" dirty="0" smtClean="0"/>
              <a:t>relevantné len v prípade, ak údaje v účtovnej závierke nie sú overiteľné z registra účtovných závierok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1820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790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964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799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67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spcBef>
                <a:spcPts val="0"/>
              </a:spcBef>
              <a:buFont typeface="+mj-lt"/>
              <a:buAutoNum type="alphaUcPeriod"/>
            </a:pPr>
            <a:r>
              <a:rPr lang="sk-SK" sz="1200" dirty="0" smtClean="0"/>
              <a:t>špecifikácia jednotlivých podmienok 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UcPeriod"/>
            </a:pPr>
            <a:r>
              <a:rPr lang="sk-SK" sz="1200" dirty="0" smtClean="0"/>
              <a:t>forma preukázania ich splnenia zo strany žiadateľa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(str. 5 až 10 výzvy)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dirty="0" smtClean="0"/>
          </a:p>
          <a:p>
            <a:r>
              <a:rPr lang="sk-SK" b="1" dirty="0" smtClean="0"/>
              <a:t>Zoznam podmienok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poskytnutia príspevku</a:t>
            </a:r>
            <a:endParaRPr lang="sk-SK" b="1" dirty="0" smtClean="0"/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/>
              <a:t>Právna forma/ konkrétny oprávnený žiadateľ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1200" dirty="0" smtClean="0">
                <a:solidFill>
                  <a:srgbClr val="FF0000"/>
                </a:solidFill>
              </a:rPr>
              <a:t>Podmienka nebyť dlžníkom na daniach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>
                <a:solidFill>
                  <a:srgbClr val="FF0000"/>
                </a:solidFill>
              </a:rPr>
              <a:t>Podmienka nebyť dlžníkom poistného na zdravotnom poistení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>
                <a:solidFill>
                  <a:srgbClr val="FF0000"/>
                </a:solidFill>
              </a:rPr>
              <a:t>Podmienka nebyť dlžníkom na sociálnom poistení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>
                <a:solidFill>
                  <a:srgbClr val="FF0000"/>
                </a:solidFill>
              </a:rPr>
              <a:t>Podmienka, že voči žiadateľovi nie je vedené konkurzné konanie, reštrukturalizačné konanie, nie je v konkurze alebo v reštrukturalizácii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>
                <a:solidFill>
                  <a:srgbClr val="FF0000"/>
                </a:solidFill>
              </a:rPr>
              <a:t>Podmienka zákazu vedenia výkonu rozhodnutia voči žiadateľovi 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>
                <a:solidFill>
                  <a:srgbClr val="FF0000"/>
                </a:solidFill>
              </a:rPr>
              <a:t>Podmienka, že voči žiadateľovi sa nenárokuje vrátenie pomoci na základe rozhodnutia EK, ktorým bola pomoc označená za neoprávnenú a nezlučiteľnú so spoločným trhom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/>
              <a:t>Podmienka finančnej spôsobilosti spolufinancovania projektu 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/>
              <a:t>Podmienka, že žiadateľ má schválený program rozvoja a príslušnú územnoplánovaciu dokumentáciu v súlade s ustanovením § 7 ods. 6 a § 8 ods. 6/ § 8a ods. 4 zákona o podpore regionálneho rozvoja 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/>
              <a:t>Podmienka, že žiadateľ ani jeho štatutárny orgán, ani žiadny člen štatutárneho orgánu, ani prokurista/i, ani osoba splnomocnená zastupovať žiadateľa v konaní o </a:t>
            </a:r>
            <a:r>
              <a:rPr lang="sk-SK" sz="1200" dirty="0" err="1" smtClean="0"/>
              <a:t>ŽoNFP</a:t>
            </a:r>
            <a:r>
              <a:rPr lang="sk-SK" sz="1200" dirty="0" smtClean="0"/>
              <a:t> neboli právoplatne odsúdení za trestný čin korupcie, za trestný čin poškodzovania finančných záujmov Európskych spoločenstiev, za trestný čin legalizácie príjmu z trestnej činnosti, za trestný čin založenia, zosnovania a podporovania zločineckej skupiny, alebo za trestný čin machinácie pri verejnom obstarávaní a verejnej dražbe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1200" dirty="0" smtClean="0">
                <a:solidFill>
                  <a:srgbClr val="FF0000"/>
                </a:solidFill>
              </a:rPr>
              <a:t>Podmienka, že žiadateľ nie je v nútenej správe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/>
              <a:t>Podmienka, že žiadateľ, ktorým je právnická osoba, nemá právoplatným rozsudkom uložený trest zákazu prijímať dotácie alebo subvencie, trest zákazu prijímať pomoc a podporu poskytovanú z fondov Európskej únie alebo trest zákazu účasti vo verejnom obstarávaní podľa osobitného predpisu 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/>
              <a:t>Podmienka týkajúca sa administratívnej a prevádzkovej kapacity žiadateľa 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>
                <a:solidFill>
                  <a:srgbClr val="FF0000"/>
                </a:solidFill>
              </a:rPr>
              <a:t>Podmienka, že žiadateľ nie je v konflikte záujmov </a:t>
            </a:r>
          </a:p>
          <a:p>
            <a:pPr marL="742950" indent="-742950">
              <a:buFont typeface="+mj-lt"/>
              <a:buAutoNum type="arabicPeriod"/>
            </a:pPr>
            <a:r>
              <a:rPr lang="sk-SK" sz="1200" dirty="0" smtClean="0"/>
              <a:t>Osobitné podmienky oprávnenosti žiadateľa  - Oprávnený žiadateľ musí byť kontinuálne registrovaný/evidovaný v príslušnej oblasti činnosti a túto činnosť vykonávať bez prerušenia alebo pozastavenia oprávnenia na jej vykonávanie po dobu minimálne 1 rok ku dňu predloženia </a:t>
            </a:r>
            <a:r>
              <a:rPr lang="sk-SK" sz="1200" dirty="0" err="1" smtClean="0"/>
              <a:t>ŽoNFP</a:t>
            </a:r>
            <a:r>
              <a:rPr lang="sk-SK" sz="1200" dirty="0" smtClean="0"/>
              <a:t>.</a:t>
            </a:r>
          </a:p>
          <a:p>
            <a:pPr marL="0" indent="0">
              <a:buFont typeface="+mj-lt"/>
              <a:buNone/>
            </a:pPr>
            <a:r>
              <a:rPr lang="sk-SK" b="1" dirty="0" smtClean="0"/>
              <a:t>Podmienky poskytnutia príspevku vyplývajúce z osobitných predpisov:</a:t>
            </a:r>
          </a:p>
          <a:p>
            <a:pPr marL="228600" indent="-228600">
              <a:buFont typeface="+mj-lt"/>
              <a:buAutoNum type="arabicPeriod"/>
            </a:pPr>
            <a:r>
              <a:rPr lang="sk-SK" dirty="0" smtClean="0"/>
              <a:t>Podmienky týkajúce sa štátnej pomoci a vyplývajúce zo schém štátnej pomoci/pomoci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minimis</a:t>
            </a:r>
            <a:r>
              <a:rPr lang="sk-SK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sk-SK" dirty="0" smtClean="0"/>
              <a:t>Podmienka neporušenia zákazu nelegálnej práce a nelegálneho zamestnávania za obdobie 5 rokov predchádzajúcich podaniu </a:t>
            </a:r>
            <a:r>
              <a:rPr lang="sk-SK" dirty="0" err="1" smtClean="0"/>
              <a:t>ŢoNFP</a:t>
            </a:r>
            <a:endParaRPr lang="sk-SK" dirty="0" smtClean="0"/>
          </a:p>
          <a:p>
            <a:pPr marL="228600" indent="-228600">
              <a:buFont typeface="+mj-lt"/>
              <a:buAutoNum type="arabicPeriod"/>
            </a:pPr>
            <a:r>
              <a:rPr lang="sk-SK" dirty="0" smtClean="0"/>
              <a:t>Podmienka súhlasu so spracovaním osobných údajov</a:t>
            </a:r>
          </a:p>
          <a:p>
            <a:pPr marL="0" indent="0">
              <a:buFont typeface="+mj-lt"/>
              <a:buNone/>
            </a:pPr>
            <a:r>
              <a:rPr lang="sk-SK" b="1" dirty="0" smtClean="0"/>
              <a:t>Ďalšie podmienky poskytnutia príspevku:</a:t>
            </a:r>
          </a:p>
          <a:p>
            <a:pPr marL="0" indent="0">
              <a:buFont typeface="+mj-lt"/>
              <a:buNone/>
            </a:pPr>
            <a:r>
              <a:rPr lang="sk-SK" sz="1200" b="1" dirty="0" smtClean="0"/>
              <a:t>1 .</a:t>
            </a:r>
            <a:r>
              <a:rPr lang="sk-SK" dirty="0" smtClean="0"/>
              <a:t> Oprávnenosť z hľadiska súladu s HP </a:t>
            </a:r>
          </a:p>
        </p:txBody>
      </p:sp>
    </p:spTree>
    <p:extLst>
      <p:ext uri="{BB962C8B-B14F-4D97-AF65-F5344CB8AC3E}">
        <p14:creationId xmlns:p14="http://schemas.microsoft.com/office/powerpoint/2010/main" val="537474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Žiadateľ nie je v konflikte záujmov v zmysle § 46 zákona o príspevku z EŠIF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4128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1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Súhrnné čestné vyhlásenie</a:t>
            </a:r>
            <a:r>
              <a:rPr lang="sk-SK" baseline="0" dirty="0" smtClean="0"/>
              <a:t> môže v čase podania </a:t>
            </a:r>
            <a:r>
              <a:rPr lang="sk-SK" baseline="0" dirty="0" err="1" smtClean="0"/>
              <a:t>ŽoNFP</a:t>
            </a:r>
            <a:r>
              <a:rPr lang="sk-SK" baseline="0" dirty="0" smtClean="0"/>
              <a:t> žiadateľ využiť:</a:t>
            </a:r>
          </a:p>
          <a:p>
            <a:pPr marL="228600" indent="-228600">
              <a:buAutoNum type="arabicPeriod"/>
            </a:pPr>
            <a:r>
              <a:rPr lang="pl-PL" dirty="0" smtClean="0"/>
              <a:t>Podmienka nebyť dlžníkom na daniach </a:t>
            </a:r>
          </a:p>
          <a:p>
            <a:pPr marL="228600" indent="-228600">
              <a:buAutoNum type="arabicPeriod"/>
            </a:pPr>
            <a:r>
              <a:rPr lang="sk-SK" dirty="0" smtClean="0"/>
              <a:t>Podmienka nebyť dlžníkom poistného na zdravotnom poistení</a:t>
            </a:r>
          </a:p>
          <a:p>
            <a:pPr marL="228600" indent="-228600">
              <a:buAutoNum type="arabicPeriod"/>
            </a:pPr>
            <a:r>
              <a:rPr lang="sk-SK" dirty="0" smtClean="0"/>
              <a:t>Podmienka nebyť dlžníkom na sociálnom poistení</a:t>
            </a:r>
          </a:p>
          <a:p>
            <a:pPr marL="228600" indent="-228600">
              <a:buAutoNum type="arabicPeriod"/>
            </a:pPr>
            <a:r>
              <a:rPr lang="sk-SK" dirty="0" smtClean="0"/>
              <a:t>Podmienka, že voči žiadateľovi nie je vedené konkurzné konanie, reštrukturalizačné konanie, nie je v konkurze alebo v reštrukturalizácii</a:t>
            </a:r>
          </a:p>
          <a:p>
            <a:pPr marL="228600" indent="-228600">
              <a:buAutoNum type="arabicPeriod"/>
            </a:pPr>
            <a:r>
              <a:rPr lang="sk-SK" b="1" baseline="0" dirty="0" smtClean="0"/>
              <a:t>Výhradne - </a:t>
            </a:r>
            <a:r>
              <a:rPr lang="sk-SK" dirty="0" smtClean="0"/>
              <a:t>Podmienka zákazu vedenia výkonu rozhodnutia voči žiadateľovi </a:t>
            </a:r>
          </a:p>
          <a:p>
            <a:pPr marL="228600" indent="-228600">
              <a:buAutoNum type="arabicPeriod"/>
            </a:pPr>
            <a:r>
              <a:rPr lang="sk-SK" b="1" baseline="0" dirty="0" smtClean="0"/>
              <a:t>Výhradne  - </a:t>
            </a:r>
            <a:r>
              <a:rPr lang="sk-SK" dirty="0" smtClean="0"/>
              <a:t>Podmienka, že voči žiadateľovi sa nenárokuje vrátenie pomoci na základe rozhodnutia EK, ktorým bola pomoc označená za neoprávnenú a nezlučiteľnú so spoločným trhom </a:t>
            </a:r>
          </a:p>
          <a:p>
            <a:pPr marL="228600" indent="-228600">
              <a:buAutoNum type="arabicPeriod"/>
            </a:pPr>
            <a:r>
              <a:rPr lang="sk-SK" dirty="0" smtClean="0"/>
              <a:t>Podmienka, že žiadateľ ani jeho štatutárny orgán, ani žiadny člen štatutárneho orgánu, ani prokurista/i, ani osoba splnomocnená zastupovať žiadateľa v konaní o </a:t>
            </a:r>
            <a:r>
              <a:rPr lang="sk-SK" dirty="0" err="1" smtClean="0"/>
              <a:t>ŽoNFP</a:t>
            </a:r>
            <a:r>
              <a:rPr lang="sk-SK" dirty="0" smtClean="0"/>
              <a:t> neboli právoplatne odsúdení za trestný čin korupcie, za trestný čin poškodzovania finančných záujmov Európskych ...</a:t>
            </a:r>
          </a:p>
          <a:p>
            <a:pPr marL="228600" indent="-228600">
              <a:buAutoNum type="arabicPeriod"/>
            </a:pPr>
            <a:r>
              <a:rPr lang="sk-SK" b="1" baseline="0" dirty="0" smtClean="0"/>
              <a:t>Výhradne  - </a:t>
            </a:r>
            <a:r>
              <a:rPr lang="pl-PL" dirty="0" smtClean="0"/>
              <a:t>Podmienka, že žiadateľ nie je v nútenej správe </a:t>
            </a:r>
          </a:p>
          <a:p>
            <a:pPr marL="228600" indent="-228600">
              <a:buAutoNum type="arabicPeriod"/>
            </a:pPr>
            <a:r>
              <a:rPr lang="sk-SK" dirty="0" smtClean="0"/>
              <a:t>Podmienka týkajúca sa administratívnej a prevádzkovej kapacity žiadateľa </a:t>
            </a:r>
          </a:p>
          <a:p>
            <a:pPr marL="228600" indent="-228600">
              <a:buAutoNum type="arabicPeriod"/>
            </a:pPr>
            <a:r>
              <a:rPr lang="sk-SK" b="1" baseline="0" dirty="0" smtClean="0"/>
              <a:t>Výhradne  - </a:t>
            </a:r>
            <a:r>
              <a:rPr lang="sk-SK" dirty="0" smtClean="0"/>
              <a:t>Podmienka, že žiadateľ nie je v konflikte záujmov</a:t>
            </a:r>
          </a:p>
          <a:p>
            <a:pPr marL="228600" indent="-228600">
              <a:buAutoNum type="arabicPeriod"/>
            </a:pPr>
            <a:r>
              <a:rPr lang="sk-SK" dirty="0" smtClean="0"/>
              <a:t>Podmienka neporušenia zákazu nelegálnej práce a nelegálneho zamestnávania za obdobie 5 rokov predchádzajúcich podaniu </a:t>
            </a:r>
            <a:r>
              <a:rPr lang="sk-SK" dirty="0" err="1" smtClean="0"/>
              <a:t>ŽoNFP</a:t>
            </a:r>
            <a:endParaRPr lang="sk-SK" dirty="0" smtClean="0"/>
          </a:p>
          <a:p>
            <a:pPr marL="228600" indent="-228600">
              <a:buAutoNum type="arabicPeriod"/>
            </a:pPr>
            <a:r>
              <a:rPr lang="sk-SK" dirty="0" smtClean="0"/>
              <a:t>Oprávnenosť z hľadiska súladu s HP 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58907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Poznámka</a:t>
            </a:r>
            <a:r>
              <a:rPr lang="sk-SK" baseline="0" dirty="0" smtClean="0"/>
              <a:t>: </a:t>
            </a:r>
            <a:r>
              <a:rPr lang="sk-SK" b="1" dirty="0" smtClean="0"/>
              <a:t>Výhradne pre subjekty verejnej správy sú 2. až</a:t>
            </a:r>
            <a:r>
              <a:rPr lang="sk-SK" b="1" baseline="0" dirty="0" smtClean="0"/>
              <a:t> 4. t.j. </a:t>
            </a:r>
            <a:r>
              <a:rPr lang="sk-SK" sz="1200" b="1" dirty="0" smtClean="0">
                <a:solidFill>
                  <a:schemeClr val="accent6">
                    <a:lumMod val="75000"/>
                  </a:schemeClr>
                </a:solidFill>
              </a:rPr>
              <a:t>postačuje súhrnné čestné vyhlásenie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1124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>
                <a:solidFill>
                  <a:schemeClr val="accent6">
                    <a:lumMod val="75000"/>
                  </a:schemeClr>
                </a:solidFill>
              </a:rPr>
              <a:t>– str. 16 výzvy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Bližšie informácie týkajúce sa schvaľovacieho procesu </a:t>
            </a:r>
            <a:r>
              <a:rPr lang="sk-SK" dirty="0" err="1" smtClean="0"/>
              <a:t>ŽoNFP</a:t>
            </a:r>
            <a:r>
              <a:rPr lang="sk-SK" dirty="0" smtClean="0"/>
              <a:t> sú uvedené v príslušnej </a:t>
            </a:r>
            <a:r>
              <a:rPr lang="sk-SK" b="1" dirty="0" smtClean="0"/>
              <a:t>kapitole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Príručky pre žiadateľa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00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chemeClr val="accent6">
                    <a:lumMod val="75000"/>
                  </a:schemeClr>
                </a:solidFill>
              </a:rPr>
              <a:t>Spôsob overenia / Forma preukázania splnenia podmienky poskytnutia príspevku: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1200" b="1" dirty="0" smtClean="0"/>
          </a:p>
          <a:p>
            <a:pPr marL="354013" indent="0" algn="just">
              <a:spcBef>
                <a:spcPts val="0"/>
              </a:spcBef>
              <a:buNone/>
            </a:pPr>
            <a:r>
              <a:rPr lang="sk-SK" sz="1200" dirty="0" smtClean="0"/>
              <a:t>Výpis z obchodného alebo iného registra alebo evidencie nie starší ako 3 mesiace ku dňu predloženia </a:t>
            </a:r>
            <a:r>
              <a:rPr lang="sk-SK" sz="1200" dirty="0" err="1" smtClean="0"/>
              <a:t>ŽoNFP</a:t>
            </a:r>
            <a:r>
              <a:rPr lang="sk-SK" sz="1200" dirty="0" smtClean="0"/>
              <a:t>	</a:t>
            </a:r>
            <a:r>
              <a:rPr lang="sk-SK" sz="1200" b="1" i="1" dirty="0" smtClean="0"/>
              <a:t>alebo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sk-SK" sz="1200" dirty="0" smtClean="0"/>
              <a:t>v prípade, že nie je možné predložiť výpis, žiadateľ predloží osobitnú prílohu preukazujúcu splnenie tejto podmienky s údajmi platnými ku dňu predloženia </a:t>
            </a:r>
            <a:r>
              <a:rPr lang="sk-SK" sz="1200" dirty="0" err="1" smtClean="0"/>
              <a:t>ŽoNFP</a:t>
            </a:r>
            <a:r>
              <a:rPr lang="sk-SK" sz="1200" dirty="0" smtClean="0"/>
              <a:t>;</a:t>
            </a:r>
            <a:endParaRPr lang="sk-SK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6713" indent="-366713" algn="just">
              <a:spcBef>
                <a:spcPts val="0"/>
              </a:spcBef>
              <a:buNone/>
            </a:pPr>
            <a:r>
              <a:rPr lang="sk-SK" sz="1200" b="1" dirty="0" smtClean="0">
                <a:solidFill>
                  <a:schemeClr val="accent6">
                    <a:lumMod val="75000"/>
                  </a:schemeClr>
                </a:solidFill>
              </a:rPr>
              <a:t>Obce, mestá a VÚC</a:t>
            </a:r>
            <a:r>
              <a:rPr lang="sk-SK" sz="1200" dirty="0" smtClean="0"/>
              <a:t> nepreukazujú predmetnú podmienku poskytnutia príspevku osobitnou prílohou, postačuje vyplnenie </a:t>
            </a:r>
            <a:r>
              <a:rPr lang="sk-SK" sz="1200" dirty="0" err="1" smtClean="0"/>
              <a:t>ŽoNFP</a:t>
            </a:r>
            <a:r>
              <a:rPr lang="sk-SK" sz="1200" dirty="0" smtClean="0"/>
              <a:t>, časť 1.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b="1" dirty="0" smtClean="0">
                <a:solidFill>
                  <a:schemeClr val="accent6">
                    <a:lumMod val="75000"/>
                  </a:schemeClr>
                </a:solidFill>
              </a:rPr>
              <a:t>Právnické osoby založené alebo zriadené obcou/mestom/VÚC </a:t>
            </a:r>
          </a:p>
          <a:p>
            <a:pPr marL="365125" indent="0" algn="just">
              <a:spcBef>
                <a:spcPts val="0"/>
              </a:spcBef>
              <a:buNone/>
            </a:pPr>
            <a:r>
              <a:rPr lang="sk-SK" sz="1200" dirty="0" smtClean="0"/>
              <a:t>výpis z obchodného alebo iného relevantného registra alebo evidencie alebo rozhodnutie/potvrdenie/iný relevantný doklad o vzniku/registrácii/evidencii právnickej osoby zriadenej obcou/mestom/VÚC v závislosti od právnej formy takejto právnickej osoby;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Občianske združenia</a:t>
            </a:r>
            <a:endParaRPr lang="sk-SK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31788" indent="0" algn="just">
              <a:spcBef>
                <a:spcPts val="0"/>
              </a:spcBef>
              <a:buNone/>
            </a:pPr>
            <a:r>
              <a:rPr lang="sk-SK" sz="2400" dirty="0" smtClean="0"/>
              <a:t>výpis z registra občianskych združení alebo stanovy s dňom registrácie vyznačeným Ministerstvom vnútra SR;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Neziskové organizácie poskytujúce všeobecne prospešné služby</a:t>
            </a:r>
          </a:p>
          <a:p>
            <a:pPr marL="331788" lvl="1" indent="0" algn="just">
              <a:spcBef>
                <a:spcPts val="0"/>
              </a:spcBef>
              <a:buNone/>
            </a:pPr>
            <a:r>
              <a:rPr lang="sk-SK" sz="2400" dirty="0" smtClean="0"/>
              <a:t>výpis z registra neziskových organizácií poskytujúcich všeobecne prospešné služby alebo právoplatné 	rozhodnutie obvodného úradu v sídle kraja o registrácii;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Nadácie </a:t>
            </a:r>
          </a:p>
          <a:p>
            <a:pPr marL="331788" lvl="1" indent="0" algn="just">
              <a:spcBef>
                <a:spcPts val="0"/>
              </a:spcBef>
              <a:buNone/>
            </a:pPr>
            <a:r>
              <a:rPr lang="sk-SK" sz="2400" dirty="0" smtClean="0"/>
              <a:t>výpis z registra nadácií alebo nadačná listina s dňom </a:t>
            </a:r>
            <a:r>
              <a:rPr lang="sk-SK" sz="2400" baseline="0" dirty="0" smtClean="0"/>
              <a:t> </a:t>
            </a:r>
            <a:r>
              <a:rPr lang="sk-SK" sz="2400" dirty="0" smtClean="0"/>
              <a:t>zápisu nadácie do registra nadácií vyznačeným Ministerstvom vnútra SR;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Miestne akčné skupiny </a:t>
            </a:r>
          </a:p>
          <a:p>
            <a:pPr marL="331788" lvl="1" indent="0" algn="just">
              <a:spcBef>
                <a:spcPts val="0"/>
              </a:spcBef>
              <a:buNone/>
            </a:pPr>
            <a:r>
              <a:rPr lang="sk-SK" sz="2400" dirty="0" smtClean="0"/>
              <a:t>výpis z registra občianskych združení alebo stanovy s dňom registrácie vyznačeným Ministerstvom vnútra SR a rozhodnutie o schválení stratégie miestneho rozvoja vedeného komunitou a udelení štatútu miestnej akčnej skupiny;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628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369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001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Pozn.: Schválený splátkový kalendár – povolenie splátok dlžných súm, príp. odklad platenia dane sa považuje za nesplnenie tejto podmienky poskytnutia príspevku.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980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69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6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5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149080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98240" y="6165304"/>
            <a:ext cx="2133600" cy="365125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965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4224" y="6309320"/>
            <a:ext cx="2133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623271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2133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n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888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IA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411760" y="6189954"/>
            <a:ext cx="1224136" cy="3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4876577"/>
          </a:xfrm>
        </p:spPr>
        <p:txBody>
          <a:bodyPr/>
          <a:lstStyle>
            <a:lvl1pPr>
              <a:defRPr sz="4000"/>
            </a:lvl1pPr>
          </a:lstStyle>
          <a:p>
            <a:pPr lvl="0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Upravte štýl predlohy textu.</a:t>
            </a:r>
          </a:p>
          <a:p>
            <a:pPr lvl="1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Druhá úroveň</a:t>
            </a:r>
          </a:p>
          <a:p>
            <a:pPr lvl="2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Tretia úroveň</a:t>
            </a:r>
          </a:p>
          <a:p>
            <a:pPr lvl="3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Štvrtá úroveň</a:t>
            </a:r>
          </a:p>
          <a:p>
            <a:pPr lvl="4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Piata úroveň</a:t>
            </a:r>
            <a:endParaRPr lang="sk-SK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13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7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8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67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19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7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26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9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90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73" r:id="rId14"/>
    <p:sldLayoutId id="2147483666" r:id="rId15"/>
    <p:sldLayoutId id="2147483667" r:id="rId1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riloha_c.__9_Zoznam_opravnenych__ziadatelov.rt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iloha_c.__1-2_KZ_uplnosti_ZoNFP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Priloha_c.__15_Administrativna_a_prevadzkova_kapacita_ziadatela.rtf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Priloha_c.__14_Cestne_vyhlasenie_o_cerpani_podpory_de_minimis.rtf" TargetMode="External"/><Relationship Id="rId2" Type="http://schemas.openxmlformats.org/officeDocument/2006/relationships/hyperlink" Target="Priloha_c.__3_Schema_pomoci_de_minimis.pdf" TargetMode="Externa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riloha_c.__1-3_Suhrnne_cestne_vyhlasenie.rt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Priloha_4_Suhlas_s_poskytnutim_a_spracovanim_udajov_v1.3.rtf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riloha_2_Cestne_vyhlasenie_ziadatela_o_NFP_o_nepredlozeni_priloh(y).rtf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riloha_c.__7_Kriteria_pre_vyber_projektov_OP_LZ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.gov.sk/" TargetMode="External"/><Relationship Id="rId2" Type="http://schemas.openxmlformats.org/officeDocument/2006/relationships/hyperlink" Target="https://www.ia.gov.sk/sk/dopytovo-orientovane-projekty/metodicke-dokumenty/vzor-zmluvy-o-poskytnuti-nenavratneho-financneho-prispevku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Pr&#237;loha%20&#269;.%20%201-1_Plnomocenstvo.doc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221088"/>
            <a:ext cx="8924528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  <a:t>Výzva na predkladanie žiadostí o NFP - OP ĽZ DOP 2016/2.1.1/02: </a:t>
            </a:r>
            <a:b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sk-SK" sz="2700" b="1" i="1" dirty="0" smtClean="0">
                <a:solidFill>
                  <a:schemeClr val="accent6">
                    <a:lumMod val="75000"/>
                  </a:schemeClr>
                </a:solidFill>
              </a:rPr>
              <a:t>Nové alebo inovatívne programy na zlepšenie </a:t>
            </a:r>
            <a:r>
              <a:rPr lang="sk-SK" sz="2700" b="1" i="1" dirty="0" err="1" smtClean="0">
                <a:solidFill>
                  <a:schemeClr val="accent6">
                    <a:lumMod val="75000"/>
                  </a:schemeClr>
                </a:solidFill>
              </a:rPr>
              <a:t>samozamestnania</a:t>
            </a:r>
            <a:r>
              <a:rPr lang="sk-SK" sz="2700" b="1" i="1" dirty="0" smtClean="0">
                <a:solidFill>
                  <a:schemeClr val="accent6">
                    <a:lumMod val="75000"/>
                  </a:schemeClr>
                </a:solidFill>
              </a:rPr>
              <a:t> mladých ľudí“ </a:t>
            </a:r>
            <a:r>
              <a:rPr lang="sk-SK" sz="2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200" dirty="0" smtClean="0">
                <a:solidFill>
                  <a:schemeClr val="accent6">
                    <a:lumMod val="75000"/>
                  </a:schemeClr>
                </a:solidFill>
              </a:rPr>
              <a:t>						           </a:t>
            </a:r>
            <a:r>
              <a:rPr lang="sk-SK" sz="2200" dirty="0" smtClean="0"/>
              <a:t>Jakub Kollár / metodik</a:t>
            </a:r>
            <a:br>
              <a:rPr lang="sk-SK" sz="2200" dirty="0" smtClean="0"/>
            </a:br>
            <a:r>
              <a:rPr lang="sk-SK" sz="2200" dirty="0" smtClean="0"/>
              <a:t>	</a:t>
            </a:r>
            <a:r>
              <a:rPr lang="sk-SK" sz="2200" b="1" dirty="0" smtClean="0"/>
              <a:t>Implementačná agentúra Ministerstva práce, sociálnych vecí a rodiny SR</a:t>
            </a:r>
            <a:r>
              <a:rPr lang="sk-SK" sz="2200" dirty="0" smtClean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9775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2.1 Právna forma - </a:t>
            </a:r>
            <a:r>
              <a:rPr lang="sk-SK" sz="2800" dirty="0" smtClean="0"/>
              <a:t>oprávnenými žiadateľmi sú </a:t>
            </a:r>
            <a:r>
              <a:rPr lang="sk-SK" sz="2800" dirty="0"/>
              <a:t>nasledujúce subjekty: </a:t>
            </a:r>
            <a:endParaRPr lang="sk-SK" sz="2800" dirty="0" smtClean="0"/>
          </a:p>
          <a:p>
            <a:pPr marL="982663" indent="-536575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982663" indent="-536575" algn="just">
              <a:spcBef>
                <a:spcPts val="0"/>
              </a:spcBef>
              <a:buAutoNum type="arabicPeriod"/>
            </a:pPr>
            <a:r>
              <a:rPr lang="sk-SK" sz="2800" dirty="0" smtClean="0"/>
              <a:t>zamestnávatelia </a:t>
            </a:r>
            <a:r>
              <a:rPr lang="sk-SK" sz="2800" dirty="0"/>
              <a:t>– podnikateľské subjekty </a:t>
            </a:r>
            <a:endParaRPr lang="sk-SK" sz="2800" dirty="0" smtClean="0"/>
          </a:p>
          <a:p>
            <a:pPr marL="982663" indent="-536575" algn="just">
              <a:spcBef>
                <a:spcPts val="0"/>
              </a:spcBef>
              <a:buAutoNum type="arabicPeriod"/>
            </a:pPr>
            <a:r>
              <a:rPr lang="sk-SK" sz="2800" dirty="0" smtClean="0"/>
              <a:t>obce </a:t>
            </a:r>
            <a:r>
              <a:rPr lang="sk-SK" sz="2800" dirty="0"/>
              <a:t>a mestá a právnická osoba, ktorej zakladateľom alebo zriaďovateľom je obec alebo </a:t>
            </a:r>
            <a:r>
              <a:rPr lang="sk-SK" sz="2800" dirty="0" smtClean="0"/>
              <a:t>mesto </a:t>
            </a:r>
          </a:p>
          <a:p>
            <a:pPr marL="982663" indent="-536575" algn="just">
              <a:spcBef>
                <a:spcPts val="0"/>
              </a:spcBef>
              <a:buAutoNum type="arabicPeriod"/>
            </a:pPr>
            <a:r>
              <a:rPr lang="sk-SK" sz="2800" dirty="0" smtClean="0"/>
              <a:t>VÚC </a:t>
            </a:r>
            <a:r>
              <a:rPr lang="sk-SK" sz="2800" dirty="0"/>
              <a:t>a právnická osoba, ktorej zakladateľom alebo zriaďovateľom je vyšší územný </a:t>
            </a:r>
            <a:r>
              <a:rPr lang="sk-SK" sz="2800" dirty="0" smtClean="0"/>
              <a:t>celok </a:t>
            </a:r>
          </a:p>
          <a:p>
            <a:pPr marL="982663" indent="-536575" algn="just">
              <a:spcBef>
                <a:spcPts val="0"/>
              </a:spcBef>
              <a:buAutoNum type="arabicPeriod"/>
            </a:pPr>
            <a:r>
              <a:rPr lang="sk-SK" sz="2800" dirty="0" smtClean="0"/>
              <a:t>občianske združenia </a:t>
            </a:r>
          </a:p>
          <a:p>
            <a:pPr marL="982663" indent="-536575" algn="just">
              <a:spcBef>
                <a:spcPts val="0"/>
              </a:spcBef>
              <a:buAutoNum type="arabicPeriod"/>
            </a:pPr>
            <a:r>
              <a:rPr lang="sk-SK" sz="2800" dirty="0" smtClean="0"/>
              <a:t>neziskové </a:t>
            </a:r>
            <a:r>
              <a:rPr lang="sk-SK" sz="2800" dirty="0"/>
              <a:t>organizácie poskytujúce všeobecne prospešné </a:t>
            </a:r>
            <a:r>
              <a:rPr lang="sk-SK" sz="2800" dirty="0" smtClean="0"/>
              <a:t>služby </a:t>
            </a:r>
          </a:p>
          <a:p>
            <a:pPr marL="982663" indent="-536575" algn="just">
              <a:spcBef>
                <a:spcPts val="0"/>
              </a:spcBef>
              <a:buAutoNum type="arabicPeriod"/>
            </a:pPr>
            <a:r>
              <a:rPr lang="sk-SK" sz="2800" dirty="0" smtClean="0"/>
              <a:t>nadácie </a:t>
            </a:r>
          </a:p>
          <a:p>
            <a:pPr marL="982663" indent="-536575" algn="just">
              <a:spcBef>
                <a:spcPts val="0"/>
              </a:spcBef>
              <a:buAutoNum type="arabicPeriod"/>
            </a:pPr>
            <a:r>
              <a:rPr lang="sk-SK" sz="2800" dirty="0" smtClean="0"/>
              <a:t>miestne </a:t>
            </a:r>
            <a:r>
              <a:rPr lang="sk-SK" sz="2800" dirty="0"/>
              <a:t>akčné skupiny </a:t>
            </a: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Podrobnejšie </a:t>
            </a:r>
            <a:r>
              <a:rPr lang="sk-SK" sz="2400" dirty="0"/>
              <a:t>informácie o oprávnených </a:t>
            </a:r>
            <a:r>
              <a:rPr lang="sk-SK" sz="2400" dirty="0" smtClean="0"/>
              <a:t>žiadateľoch </a:t>
            </a:r>
            <a:r>
              <a:rPr lang="sk-SK" sz="2400" dirty="0"/>
              <a:t>s legislatívnymi odkazmi sú uvedené v</a:t>
            </a:r>
            <a:r>
              <a:rPr lang="sk-SK" sz="2400" b="1" dirty="0"/>
              <a:t>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hlinkClick r:id="rId3" action="ppaction://hlinkfile"/>
              </a:rPr>
              <a:t>Prílohe č. 9 výzvy.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2.1 Právna forma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sk-SK" sz="30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3000" b="1" dirty="0">
                <a:solidFill>
                  <a:schemeClr val="accent6">
                    <a:lumMod val="75000"/>
                  </a:schemeClr>
                </a:solidFill>
              </a:rPr>
              <a:t>preukázania splnenia podmienky poskytnutia </a:t>
            </a:r>
            <a:r>
              <a:rPr lang="sk-SK" sz="3000" b="1" dirty="0" smtClean="0">
                <a:solidFill>
                  <a:schemeClr val="accent6">
                    <a:lumMod val="75000"/>
                  </a:schemeClr>
                </a:solidFill>
              </a:rPr>
              <a:t>príspevku: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/>
          </a:p>
          <a:p>
            <a:pPr marL="354013" indent="0" algn="just">
              <a:spcBef>
                <a:spcPts val="0"/>
              </a:spcBef>
              <a:buNone/>
            </a:pPr>
            <a:r>
              <a:rPr lang="sk-SK" sz="2400" dirty="0" smtClean="0"/>
              <a:t>Výpis </a:t>
            </a:r>
            <a:r>
              <a:rPr lang="sk-SK" sz="2400" dirty="0"/>
              <a:t>z obchodného alebo iného registra alebo evidencie nie starší ako 3 mesiace ku dňu </a:t>
            </a:r>
            <a:r>
              <a:rPr lang="sk-SK" sz="2400" dirty="0" smtClean="0"/>
              <a:t>predloženia </a:t>
            </a:r>
            <a:r>
              <a:rPr lang="sk-SK" sz="2400" dirty="0" err="1" smtClean="0"/>
              <a:t>ŽoNFP</a:t>
            </a:r>
            <a:r>
              <a:rPr lang="sk-SK" sz="2400" dirty="0"/>
              <a:t>	</a:t>
            </a:r>
            <a:r>
              <a:rPr lang="sk-SK" sz="2400" b="1" i="1" dirty="0" smtClean="0"/>
              <a:t>alebo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sk-SK" sz="2400" dirty="0" smtClean="0"/>
              <a:t>v </a:t>
            </a:r>
            <a:r>
              <a:rPr lang="sk-SK" sz="2400" dirty="0"/>
              <a:t>prípade, </a:t>
            </a:r>
            <a:r>
              <a:rPr lang="sk-SK" sz="2400" dirty="0" smtClean="0"/>
              <a:t>že </a:t>
            </a:r>
            <a:r>
              <a:rPr lang="sk-SK" sz="2400" dirty="0"/>
              <a:t>nie je </a:t>
            </a:r>
            <a:r>
              <a:rPr lang="sk-SK" sz="2400" dirty="0" smtClean="0"/>
              <a:t>možné predložiť </a:t>
            </a:r>
            <a:r>
              <a:rPr lang="sk-SK" sz="2400" dirty="0"/>
              <a:t>výpis, </a:t>
            </a:r>
            <a:r>
              <a:rPr lang="sk-SK" sz="2400" dirty="0" smtClean="0"/>
              <a:t>žiadateľ predloží </a:t>
            </a:r>
            <a:r>
              <a:rPr lang="sk-SK" sz="2400" dirty="0"/>
              <a:t>osobitnú prílohu preukazujúcu splnenie tejto podmienky s údajmi platnými ku dňu </a:t>
            </a:r>
            <a:r>
              <a:rPr lang="sk-SK" sz="2400" dirty="0" smtClean="0"/>
              <a:t>predloženia </a:t>
            </a:r>
            <a:r>
              <a:rPr lang="sk-SK" sz="2400" dirty="0" err="1" smtClean="0"/>
              <a:t>ŽoNFP</a:t>
            </a:r>
            <a:r>
              <a:rPr lang="sk-SK" sz="2400" dirty="0" smtClean="0"/>
              <a:t>;</a:t>
            </a:r>
          </a:p>
          <a:p>
            <a:pPr marL="4763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6713" indent="-366713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Obce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, mestá a VÚC</a:t>
            </a:r>
            <a:r>
              <a:rPr lang="sk-SK" sz="2400" dirty="0"/>
              <a:t> nepreukazujú predmetnú podmienku poskytnutia príspevku osobitnou prílohou, postačuje vyplnenie </a:t>
            </a:r>
            <a:r>
              <a:rPr lang="sk-SK" sz="2400" dirty="0" err="1" smtClean="0"/>
              <a:t>ŽoNFP</a:t>
            </a:r>
            <a:r>
              <a:rPr lang="sk-SK" sz="2400" dirty="0"/>
              <a:t>, časť 1.</a:t>
            </a:r>
            <a:endParaRPr lang="sk-SK" sz="2400" dirty="0" smtClean="0"/>
          </a:p>
          <a:p>
            <a:pPr marL="354013" indent="0" algn="just"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Právnické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osoby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založené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alebo zriadené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obcou/mestom/VÚC </a:t>
            </a:r>
          </a:p>
          <a:p>
            <a:pPr marL="365125" indent="0" algn="just">
              <a:spcBef>
                <a:spcPts val="0"/>
              </a:spcBef>
              <a:buNone/>
            </a:pPr>
            <a:r>
              <a:rPr lang="sk-SK" sz="2400" dirty="0" smtClean="0"/>
              <a:t>výpis </a:t>
            </a:r>
            <a:r>
              <a:rPr lang="sk-SK" sz="2400" dirty="0"/>
              <a:t>z obchodného alebo iného relevantného registra alebo evidencie </a:t>
            </a:r>
            <a:r>
              <a:rPr lang="sk-SK" sz="2400" dirty="0" smtClean="0"/>
              <a:t>alebo rozhodnutie/potvrdenie/iný </a:t>
            </a:r>
            <a:r>
              <a:rPr lang="sk-SK" sz="2400" dirty="0"/>
              <a:t>relevantný doklad o vzniku/registrácii/evidencii právnickej osoby zriadenej obcou/mestom/VÚC v závislosti od právnej formy takejto právnickej </a:t>
            </a:r>
            <a:r>
              <a:rPr lang="sk-SK" sz="2400" dirty="0" smtClean="0"/>
              <a:t>osoby;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sk-SK" sz="2400" dirty="0"/>
          </a:p>
          <a:p>
            <a:pPr algn="just">
              <a:spcBef>
                <a:spcPts val="0"/>
              </a:spcBef>
              <a:buFontTx/>
              <a:buChar char="-"/>
            </a:pPr>
            <a:endParaRPr lang="sk-SK" sz="2300" b="1" dirty="0"/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Občianske združenia</a:t>
            </a:r>
            <a:endParaRPr lang="sk-SK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31788" indent="0" algn="just">
              <a:spcBef>
                <a:spcPts val="0"/>
              </a:spcBef>
              <a:buNone/>
            </a:pPr>
            <a:r>
              <a:rPr lang="sk-SK" sz="2400" dirty="0" smtClean="0"/>
              <a:t>výpis </a:t>
            </a:r>
            <a:r>
              <a:rPr lang="sk-SK" sz="2400" dirty="0"/>
              <a:t>z registra občianskych </a:t>
            </a:r>
            <a:r>
              <a:rPr lang="sk-SK" sz="2400" dirty="0" smtClean="0"/>
              <a:t>združení </a:t>
            </a:r>
            <a:r>
              <a:rPr lang="sk-SK" sz="2400" dirty="0"/>
              <a:t>alebo stanovy s </a:t>
            </a:r>
            <a:r>
              <a:rPr lang="sk-SK" sz="2400" dirty="0" smtClean="0"/>
              <a:t>dňom </a:t>
            </a:r>
            <a:r>
              <a:rPr lang="sk-SK" sz="2400" dirty="0"/>
              <a:t>registrácie vyznačeným Ministerstvom vnútra </a:t>
            </a:r>
            <a:r>
              <a:rPr lang="sk-SK" sz="2400" dirty="0" smtClean="0"/>
              <a:t>SR;</a:t>
            </a: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Neziskové organizácie poskytujúce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všeobecne prospešné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služby</a:t>
            </a:r>
          </a:p>
          <a:p>
            <a:pPr marL="331788" lvl="1" indent="0" algn="just">
              <a:spcBef>
                <a:spcPts val="0"/>
              </a:spcBef>
              <a:buNone/>
            </a:pPr>
            <a:r>
              <a:rPr lang="sk-SK" sz="2400" dirty="0" smtClean="0"/>
              <a:t>výpis </a:t>
            </a:r>
            <a:r>
              <a:rPr lang="sk-SK" sz="2400" dirty="0"/>
              <a:t>z registra </a:t>
            </a:r>
            <a:r>
              <a:rPr lang="sk-SK" sz="2400" dirty="0" smtClean="0"/>
              <a:t>neziskových </a:t>
            </a:r>
            <a:r>
              <a:rPr lang="sk-SK" sz="2400" dirty="0"/>
              <a:t>organizácií poskytujúcich </a:t>
            </a:r>
            <a:r>
              <a:rPr lang="sk-SK" sz="2400" dirty="0" smtClean="0"/>
              <a:t>všeobecne prospešné </a:t>
            </a:r>
            <a:r>
              <a:rPr lang="sk-SK" sz="2400" dirty="0"/>
              <a:t>služby alebo právoplatné </a:t>
            </a:r>
            <a:r>
              <a:rPr lang="sk-SK" sz="2400" dirty="0" smtClean="0"/>
              <a:t>	rozhodnutie obvodného </a:t>
            </a:r>
            <a:r>
              <a:rPr lang="sk-SK" sz="2400" dirty="0"/>
              <a:t>úradu v sídle kraja o </a:t>
            </a:r>
            <a:r>
              <a:rPr lang="sk-SK" sz="2400" dirty="0" smtClean="0"/>
              <a:t>registrácii;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Nadácie </a:t>
            </a:r>
          </a:p>
          <a:p>
            <a:pPr marL="331788" lvl="1" indent="0" algn="just">
              <a:spcBef>
                <a:spcPts val="0"/>
              </a:spcBef>
              <a:buNone/>
            </a:pPr>
            <a:r>
              <a:rPr lang="sk-SK" sz="2400" dirty="0" smtClean="0"/>
              <a:t>výpis </a:t>
            </a:r>
            <a:r>
              <a:rPr lang="sk-SK" sz="2400" dirty="0"/>
              <a:t>z registra nadácií alebo nadačná listina s dňom </a:t>
            </a:r>
            <a:r>
              <a:rPr lang="sk-SK" sz="2400" dirty="0" smtClean="0"/>
              <a:t>	zápisu nadácie </a:t>
            </a:r>
            <a:r>
              <a:rPr lang="sk-SK" sz="2400" dirty="0"/>
              <a:t>do registra nadácií vyznačeným </a:t>
            </a:r>
            <a:r>
              <a:rPr lang="sk-SK" sz="2400" dirty="0" smtClean="0"/>
              <a:t>Ministerstvom </a:t>
            </a:r>
            <a:r>
              <a:rPr lang="sk-SK" sz="2400" dirty="0"/>
              <a:t>vnútra </a:t>
            </a:r>
            <a:r>
              <a:rPr lang="sk-SK" sz="2400" dirty="0" smtClean="0"/>
              <a:t>SR;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Miestne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akčné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skupiny </a:t>
            </a:r>
          </a:p>
          <a:p>
            <a:pPr marL="331788" lvl="1" indent="0" algn="just">
              <a:spcBef>
                <a:spcPts val="0"/>
              </a:spcBef>
              <a:buNone/>
            </a:pPr>
            <a:r>
              <a:rPr lang="sk-SK" sz="2400" dirty="0"/>
              <a:t>v</a:t>
            </a:r>
            <a:r>
              <a:rPr lang="sk-SK" sz="2400" dirty="0" smtClean="0"/>
              <a:t>ýpis </a:t>
            </a:r>
            <a:r>
              <a:rPr lang="sk-SK" sz="2400" dirty="0"/>
              <a:t>z registra občianskych </a:t>
            </a:r>
            <a:r>
              <a:rPr lang="sk-SK" sz="2400" dirty="0" smtClean="0"/>
              <a:t>združení </a:t>
            </a:r>
            <a:r>
              <a:rPr lang="sk-SK" sz="2400" dirty="0"/>
              <a:t>alebo stanovy s dňom registrácie vyznačeným Ministerstvom vnútra SR a rozhodnutie o schválení stratégie miestneho rozvoja vedeného komunitou a udelení štatútu miestnej akčnej </a:t>
            </a:r>
            <a:r>
              <a:rPr lang="sk-SK" sz="2400" dirty="0" smtClean="0"/>
              <a:t>skupiny;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3800" b="1" dirty="0">
                <a:solidFill>
                  <a:schemeClr val="accent6">
                    <a:lumMod val="75000"/>
                  </a:schemeClr>
                </a:solidFill>
              </a:rPr>
              <a:t>Podmienka nebyť </a:t>
            </a:r>
            <a:r>
              <a:rPr lang="pl-PL" sz="3800" b="1" dirty="0" smtClean="0">
                <a:solidFill>
                  <a:schemeClr val="accent6">
                    <a:lumMod val="75000"/>
                  </a:schemeClr>
                </a:solidFill>
              </a:rPr>
              <a:t>dlžníkom </a:t>
            </a:r>
            <a:r>
              <a:rPr lang="pl-PL" sz="3800" b="1" dirty="0">
                <a:solidFill>
                  <a:schemeClr val="accent6">
                    <a:lumMod val="75000"/>
                  </a:schemeClr>
                </a:solidFill>
              </a:rPr>
              <a:t>na </a:t>
            </a:r>
            <a:r>
              <a:rPr lang="pl-PL" sz="3800" b="1" dirty="0" smtClean="0">
                <a:solidFill>
                  <a:schemeClr val="accent6">
                    <a:lumMod val="75000"/>
                  </a:schemeClr>
                </a:solidFill>
              </a:rPr>
              <a:t>daniach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	</a:t>
            </a:r>
            <a:r>
              <a:rPr lang="sk-SK" sz="2400" dirty="0"/>
              <a:t>Ž</a:t>
            </a:r>
            <a:r>
              <a:rPr lang="sk-SK" sz="2400" dirty="0" smtClean="0"/>
              <a:t>iadosť </a:t>
            </a:r>
            <a:r>
              <a:rPr lang="sk-SK" sz="2400" dirty="0"/>
              <a:t>o vydanie potvrdenia miestne príslušnému správcovi dane, a to za účelom </a:t>
            </a:r>
            <a:r>
              <a:rPr lang="sk-SK" sz="2400" dirty="0" smtClean="0"/>
              <a:t>predloženia </a:t>
            </a:r>
            <a:r>
              <a:rPr lang="sk-SK" sz="2400" dirty="0" err="1" smtClean="0"/>
              <a:t>ŽoNFP</a:t>
            </a:r>
            <a:r>
              <a:rPr lang="sk-SK" sz="2400" dirty="0" smtClean="0"/>
              <a:t> zo </a:t>
            </a:r>
            <a:r>
              <a:rPr lang="sk-SK" sz="2400" dirty="0"/>
              <a:t>zdrojov EÚ. </a:t>
            </a:r>
            <a:endParaRPr lang="sk-SK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	Podmienka </a:t>
            </a:r>
            <a:r>
              <a:rPr lang="sk-SK" sz="2400" dirty="0"/>
              <a:t>sa nevzťahuje na subjekty verejnej </a:t>
            </a:r>
            <a:r>
              <a:rPr lang="sk-SK" sz="2400" dirty="0" smtClean="0"/>
              <a:t>správy.</a:t>
            </a:r>
            <a:endParaRPr lang="sk-SK" sz="2400" dirty="0"/>
          </a:p>
          <a:p>
            <a:pPr marL="457200" indent="-457200" algn="just">
              <a:spcBef>
                <a:spcPts val="0"/>
              </a:spcBef>
              <a:buFont typeface="+mj-lt"/>
              <a:buAutoNum type="alphaUcPeriod"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preukázania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splnenia podmienky zo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strany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žiadateľa: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/>
              <a:t>	</a:t>
            </a:r>
            <a:r>
              <a:rPr lang="sk-SK" sz="2400" dirty="0" smtClean="0"/>
              <a:t>Potvrdenie </a:t>
            </a:r>
            <a:r>
              <a:rPr lang="sk-SK" sz="2400" dirty="0"/>
              <a:t>miestne príslušného správcu </a:t>
            </a:r>
            <a:r>
              <a:rPr lang="sk-SK" sz="2400" dirty="0" smtClean="0"/>
              <a:t>dane... nie </a:t>
            </a:r>
            <a:r>
              <a:rPr lang="sk-SK" sz="2400" dirty="0"/>
              <a:t>staršie ako 3 mesiace ku dňu </a:t>
            </a:r>
            <a:r>
              <a:rPr lang="sk-SK" sz="2400" dirty="0" smtClean="0"/>
              <a:t>predloženia </a:t>
            </a:r>
            <a:r>
              <a:rPr lang="sk-SK" sz="2400" dirty="0" err="1" smtClean="0"/>
              <a:t>ŽoNFP</a:t>
            </a:r>
            <a:r>
              <a:rPr lang="sk-SK" sz="2400" dirty="0" smtClean="0"/>
              <a:t>; v </a:t>
            </a:r>
            <a:r>
              <a:rPr lang="sk-SK" sz="2400" dirty="0"/>
              <a:t>čase podania </a:t>
            </a:r>
            <a:r>
              <a:rPr lang="sk-SK" sz="2400" dirty="0" err="1" smtClean="0"/>
              <a:t>ŽoNFP</a:t>
            </a:r>
            <a:r>
              <a:rPr lang="sk-SK" sz="2400" dirty="0" smtClean="0"/>
              <a:t> </a:t>
            </a:r>
            <a:r>
              <a:rPr lang="sk-SK" sz="2400" dirty="0"/>
              <a:t>postačuje </a:t>
            </a:r>
            <a:r>
              <a:rPr lang="sk-SK" sz="2400" b="1" u="sng" dirty="0"/>
              <a:t>Súhrnné čestné </a:t>
            </a:r>
            <a:r>
              <a:rPr lang="sk-SK" sz="2400" b="1" u="sng" dirty="0" smtClean="0"/>
              <a:t>vyhlásenie</a:t>
            </a:r>
            <a:r>
              <a:rPr lang="sk-SK" sz="2400" b="1" dirty="0" smtClean="0"/>
              <a:t>. </a:t>
            </a:r>
            <a:endParaRPr lang="sk-SK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300" dirty="0"/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Podmienka nebyť 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dlžníkom </a:t>
            </a: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poistného na zdravotnom 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poistení...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4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3200" dirty="0" smtClean="0"/>
              <a:t>	...v žiadnej </a:t>
            </a:r>
            <a:r>
              <a:rPr lang="sk-SK" sz="3200" dirty="0"/>
              <a:t>poisťovni poskytujúcej verejné zdravotné poistenie v Slovenskej republike. </a:t>
            </a:r>
            <a:endParaRPr lang="sk-SK" sz="32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3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3200" dirty="0" smtClean="0"/>
              <a:t>	Pre </a:t>
            </a:r>
            <a:r>
              <a:rPr lang="sk-SK" sz="3200" dirty="0"/>
              <a:t>subjekty verejnej </a:t>
            </a:r>
            <a:r>
              <a:rPr lang="sk-SK" sz="3200" dirty="0" smtClean="0"/>
              <a:t>správy je postačujúce predložiť </a:t>
            </a:r>
            <a:r>
              <a:rPr lang="sk-SK" sz="3200" b="1" u="sng" dirty="0" smtClean="0"/>
              <a:t>Súhrnné čestné vyhlásenie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žiadateľa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3200" dirty="0" smtClean="0"/>
              <a:t>	Potvrdenie </a:t>
            </a:r>
            <a:r>
              <a:rPr lang="sk-SK" sz="3200" b="1" dirty="0" smtClean="0"/>
              <a:t>každej </a:t>
            </a:r>
            <a:r>
              <a:rPr lang="sk-SK" sz="3200" dirty="0"/>
              <a:t>zdravotnej poisťovne nie staršie ako 3 mesiace ku dňu </a:t>
            </a:r>
            <a:r>
              <a:rPr lang="sk-SK" sz="3200" dirty="0" smtClean="0"/>
              <a:t>predloženia </a:t>
            </a:r>
            <a:r>
              <a:rPr lang="sk-SK" sz="3200" dirty="0" err="1" smtClean="0"/>
              <a:t>ŽoNFP</a:t>
            </a:r>
            <a:r>
              <a:rPr lang="sk-SK" sz="3200" dirty="0"/>
              <a:t>; </a:t>
            </a:r>
            <a:r>
              <a:rPr lang="sk-SK" sz="3200" dirty="0" smtClean="0"/>
              <a:t>v </a:t>
            </a:r>
            <a:r>
              <a:rPr lang="sk-SK" sz="3200" dirty="0"/>
              <a:t>čase podania </a:t>
            </a:r>
            <a:r>
              <a:rPr lang="sk-SK" sz="3200" dirty="0" err="1" smtClean="0"/>
              <a:t>ŽoNFP</a:t>
            </a:r>
            <a:r>
              <a:rPr lang="sk-SK" sz="3200" dirty="0" smtClean="0"/>
              <a:t> </a:t>
            </a:r>
            <a:r>
              <a:rPr lang="sk-SK" sz="3200" dirty="0"/>
              <a:t>postačuje </a:t>
            </a:r>
            <a:r>
              <a:rPr lang="sk-SK" sz="3200" b="1" u="sng" dirty="0"/>
              <a:t>Súhrnné čestné </a:t>
            </a:r>
            <a:r>
              <a:rPr lang="sk-SK" sz="3200" b="1" u="sng" dirty="0" smtClean="0"/>
              <a:t>vyhlásenie</a:t>
            </a:r>
            <a:r>
              <a:rPr lang="sk-SK" sz="3200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</a:rPr>
              <a:t>Podmienka 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nebyť dlžníkom </a:t>
            </a: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</a:rPr>
              <a:t>na sociálnom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poistení</a:t>
            </a:r>
            <a:endParaRPr lang="sk-SK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	Pre </a:t>
            </a:r>
            <a:r>
              <a:rPr lang="sk-SK" sz="2400" dirty="0"/>
              <a:t>subjekty verejnej správy je postačujúce predložiť </a:t>
            </a:r>
            <a:r>
              <a:rPr lang="sk-SK" sz="2400" b="1" u="sng" dirty="0"/>
              <a:t>Súhrnné čestné vyhlásenie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žiadateľa: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	Potvrdenie </a:t>
            </a:r>
            <a:r>
              <a:rPr lang="sk-SK" sz="2400" dirty="0"/>
              <a:t>Sociálnej poisťovne nie staršie ako 3 mesiace ku dňu </a:t>
            </a:r>
            <a:r>
              <a:rPr lang="sk-SK" sz="2400" dirty="0" smtClean="0"/>
              <a:t>predloženia </a:t>
            </a:r>
            <a:r>
              <a:rPr lang="sk-SK" sz="2400" dirty="0" err="1" smtClean="0"/>
              <a:t>ŹoNFP</a:t>
            </a:r>
            <a:r>
              <a:rPr lang="sk-SK" sz="2400" dirty="0" smtClean="0"/>
              <a:t>; v </a:t>
            </a:r>
            <a:r>
              <a:rPr lang="sk-SK" sz="2400" dirty="0"/>
              <a:t>čase podania </a:t>
            </a:r>
            <a:r>
              <a:rPr lang="sk-SK" sz="2400" dirty="0" err="1"/>
              <a:t>ŽoNFP</a:t>
            </a:r>
            <a:r>
              <a:rPr lang="sk-SK" sz="2400" dirty="0"/>
              <a:t> postačuje </a:t>
            </a:r>
            <a:r>
              <a:rPr lang="sk-SK" sz="2400" b="1" u="sng" dirty="0"/>
              <a:t>Súhrnné čestné vyhlásenie.</a:t>
            </a:r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Podmienka,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že voči žiadateľovi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nie je vedené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konkurzné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konanie, reštrukturalizačné konanie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, nie je v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konkurze alebo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v reštrukturalizácii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000" dirty="0"/>
              <a:t>	Pre subjekty verejnej správy je postačujúce predložiť </a:t>
            </a:r>
            <a:r>
              <a:rPr lang="sk-SK" sz="2000" b="1" u="sng" dirty="0"/>
              <a:t>Súhrnné čestné vyhlásenie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žiadateľa: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000" dirty="0"/>
              <a:t>	Potvrdenie miestne príslušného konkurzného súdu nie staršie ako 3 mesiace ku dňu </a:t>
            </a:r>
            <a:r>
              <a:rPr lang="sk-SK" sz="2000" dirty="0" smtClean="0"/>
              <a:t>predloženia </a:t>
            </a:r>
            <a:r>
              <a:rPr lang="sk-SK" sz="2000" dirty="0" err="1" smtClean="0"/>
              <a:t>ŽoNFP</a:t>
            </a:r>
            <a:r>
              <a:rPr lang="sk-SK" sz="2000" dirty="0" smtClean="0"/>
              <a:t>; v </a:t>
            </a:r>
            <a:r>
              <a:rPr lang="sk-SK" sz="2000" dirty="0"/>
              <a:t>čase podania </a:t>
            </a:r>
            <a:r>
              <a:rPr lang="sk-SK" sz="2000" dirty="0" err="1"/>
              <a:t>ŽoNFP</a:t>
            </a:r>
            <a:r>
              <a:rPr lang="sk-SK" sz="2000" dirty="0"/>
              <a:t> postačuje </a:t>
            </a:r>
            <a:r>
              <a:rPr lang="sk-SK" sz="2000" b="1" u="sng" dirty="0"/>
              <a:t>Súhrnné čestné vyhlásenie.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300" dirty="0"/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Podmienka zákazu vedenia výkonu rozhodnutia voči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žiadateľovi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	Voči žiadateľovi </a:t>
            </a:r>
            <a:r>
              <a:rPr lang="sk-SK" sz="2400" dirty="0"/>
              <a:t>nesmie byť vedený výkon rozhodnutia ani </a:t>
            </a:r>
            <a:r>
              <a:rPr lang="sk-SK" sz="2400"/>
              <a:t>vymáhacie </a:t>
            </a:r>
            <a:r>
              <a:rPr lang="sk-SK" sz="2400" smtClean="0"/>
              <a:t>konanie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žiadateľa: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/>
              <a:t>	</a:t>
            </a:r>
            <a:r>
              <a:rPr lang="sk-SK" sz="2400" b="1" dirty="0" smtClean="0"/>
              <a:t>Súhrnné </a:t>
            </a:r>
            <a:r>
              <a:rPr lang="sk-SK" sz="2400" b="1" dirty="0"/>
              <a:t>čestné vyhlásenie v čase podania </a:t>
            </a:r>
            <a:r>
              <a:rPr lang="sk-SK" sz="2400" b="1" dirty="0" err="1" smtClean="0"/>
              <a:t>ŹoNFP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Podmienka,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že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voči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žiadateľovi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sa nenárokuje vrátenie pomoci na základe rozhodnutia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EK</a:t>
            </a: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preukázania splnenia podmienky zo strany žiadateľa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/>
              <a:t>Súhrnné </a:t>
            </a:r>
            <a:r>
              <a:rPr lang="sk-SK" sz="2400" b="1" dirty="0"/>
              <a:t>čestné vyhlásenie v čase podania </a:t>
            </a:r>
            <a:r>
              <a:rPr lang="sk-SK" sz="2400" b="1" dirty="0" err="1"/>
              <a:t>Ž</a:t>
            </a:r>
            <a:r>
              <a:rPr lang="sk-SK" sz="2400" b="1" dirty="0" err="1" smtClean="0"/>
              <a:t>oNFP</a:t>
            </a:r>
            <a:endParaRPr lang="sk-SK" sz="2400" b="1" dirty="0"/>
          </a:p>
        </p:txBody>
      </p:sp>
      <p:pic>
        <p:nvPicPr>
          <p:cNvPr id="4099" name="Picture 3" descr="C:\Users\Kollarj\Desktop\Prezentácia_podmienky_2016 211 02\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176464" cy="28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Podmienka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finančnej spôsobilosti spolufinancovania projektu</a:t>
            </a:r>
            <a:endParaRPr lang="sk-SK" sz="2400" dirty="0"/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/>
              <a:t>Výška spolufinancovania sa stanovuje ako rozdiel </a:t>
            </a:r>
            <a:r>
              <a:rPr lang="sk-SK" sz="2400" dirty="0" smtClean="0"/>
              <a:t>medzi celkovými </a:t>
            </a:r>
            <a:r>
              <a:rPr lang="sk-SK" sz="2400" dirty="0"/>
              <a:t>oprávnenými výdavkami konkrétneho projektu </a:t>
            </a:r>
            <a:r>
              <a:rPr lang="sk-SK" sz="2400" dirty="0" smtClean="0"/>
              <a:t>a poskytnutým </a:t>
            </a:r>
            <a:r>
              <a:rPr lang="sk-SK" sz="2400" dirty="0"/>
              <a:t>NFP zo zdrojov EÚ (ESF a IZM) a </a:t>
            </a:r>
            <a:r>
              <a:rPr lang="sk-SK" sz="2400" dirty="0" smtClean="0"/>
              <a:t>štátneho rozpočtu.</a:t>
            </a:r>
          </a:p>
          <a:p>
            <a:pPr marL="0" indent="0"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2800" b="1" dirty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žiadateľa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sk-SK" sz="2400" b="1" dirty="0" smtClean="0"/>
              <a:t>Formulár </a:t>
            </a:r>
            <a:r>
              <a:rPr lang="sk-SK" sz="2400" b="1" dirty="0" err="1"/>
              <a:t>Ž</a:t>
            </a:r>
            <a:r>
              <a:rPr lang="sk-SK" sz="2400" b="1" dirty="0" err="1" smtClean="0"/>
              <a:t>oNFP</a:t>
            </a:r>
            <a:r>
              <a:rPr lang="sk-SK" sz="2400" b="1" dirty="0" smtClean="0"/>
              <a:t> </a:t>
            </a:r>
            <a:r>
              <a:rPr lang="pl-PL" sz="2400" dirty="0" smtClean="0"/>
              <a:t>a </a:t>
            </a:r>
          </a:p>
          <a:p>
            <a:pPr marL="444500" indent="-444500">
              <a:spcBef>
                <a:spcPts val="0"/>
              </a:spcBef>
              <a:buNone/>
            </a:pPr>
            <a:r>
              <a:rPr lang="pl-PL" sz="2400" b="1" dirty="0" smtClean="0"/>
              <a:t>2. 	Doklady </a:t>
            </a:r>
            <a:r>
              <a:rPr lang="pl-PL" sz="2400" b="1" dirty="0"/>
              <a:t>preukazujúce zabezpečenie </a:t>
            </a:r>
            <a:r>
              <a:rPr lang="pl-PL" sz="2400" b="1" dirty="0" smtClean="0"/>
              <a:t>spolufinancovania</a:t>
            </a:r>
            <a:r>
              <a:rPr lang="pl-PL" sz="2400" dirty="0" smtClean="0"/>
              <a:t>, napr</a:t>
            </a:r>
            <a:r>
              <a:rPr lang="pl-PL" sz="2400" dirty="0"/>
              <a:t>. </a:t>
            </a:r>
            <a:r>
              <a:rPr lang="pl-PL" sz="2400" dirty="0" smtClean="0"/>
              <a:t>: </a:t>
            </a:r>
          </a:p>
          <a:p>
            <a:pPr marL="723900" indent="-279400">
              <a:spcBef>
                <a:spcPts val="0"/>
              </a:spcBef>
            </a:pPr>
            <a:r>
              <a:rPr lang="pl-PL" sz="2300" dirty="0" smtClean="0"/>
              <a:t>výpis </a:t>
            </a:r>
            <a:r>
              <a:rPr lang="pl-PL" sz="2300" dirty="0"/>
              <a:t>z bankového </a:t>
            </a:r>
            <a:r>
              <a:rPr lang="pl-PL" sz="2300" dirty="0" smtClean="0"/>
              <a:t>účtu </a:t>
            </a:r>
            <a:r>
              <a:rPr lang="sk-SK" sz="2300" dirty="0" smtClean="0"/>
              <a:t>(internetbanking</a:t>
            </a:r>
            <a:r>
              <a:rPr lang="sk-SK" sz="2300" dirty="0"/>
              <a:t>), resp. potvrdenie komerčnej banky, </a:t>
            </a:r>
            <a:r>
              <a:rPr lang="sk-SK" sz="2300" dirty="0" smtClean="0"/>
              <a:t>alebo </a:t>
            </a:r>
          </a:p>
          <a:p>
            <a:pPr marL="723900" indent="-279400">
              <a:spcBef>
                <a:spcPts val="0"/>
              </a:spcBef>
            </a:pPr>
            <a:r>
              <a:rPr lang="sk-SK" sz="2300" dirty="0" smtClean="0"/>
              <a:t>úverová zmluva, alebo </a:t>
            </a:r>
          </a:p>
          <a:p>
            <a:pPr marL="723900" indent="-279400">
              <a:spcBef>
                <a:spcPts val="0"/>
              </a:spcBef>
            </a:pPr>
            <a:r>
              <a:rPr lang="sk-SK" sz="2300" dirty="0" smtClean="0"/>
              <a:t>uznesenie </a:t>
            </a:r>
            <a:r>
              <a:rPr lang="sk-SK" sz="2300" dirty="0"/>
              <a:t>zastupiteľstva </a:t>
            </a:r>
            <a:r>
              <a:rPr lang="sk-SK" sz="2300" dirty="0" smtClean="0"/>
              <a:t>- subjekty </a:t>
            </a:r>
            <a:r>
              <a:rPr lang="sk-SK" sz="2300" dirty="0"/>
              <a:t>územnej </a:t>
            </a:r>
            <a:r>
              <a:rPr lang="sk-SK" sz="2300" dirty="0" smtClean="0"/>
              <a:t>samosprávy, </a:t>
            </a:r>
            <a:r>
              <a:rPr lang="sk-SK" sz="2300" dirty="0"/>
              <a:t>alebo</a:t>
            </a:r>
            <a:r>
              <a:rPr lang="sk-SK" sz="2300" dirty="0" smtClean="0"/>
              <a:t> </a:t>
            </a:r>
          </a:p>
          <a:p>
            <a:pPr marL="723900" indent="-279400">
              <a:spcBef>
                <a:spcPts val="0"/>
              </a:spcBef>
            </a:pPr>
            <a:r>
              <a:rPr lang="sk-SK" sz="2300" dirty="0" smtClean="0"/>
              <a:t>vyhlásenie </a:t>
            </a:r>
            <a:r>
              <a:rPr lang="sk-SK" sz="2300" dirty="0"/>
              <a:t>štatutárneho orgánu </a:t>
            </a:r>
            <a:r>
              <a:rPr lang="sk-SK" sz="2300" dirty="0" smtClean="0"/>
              <a:t>- subjekty </a:t>
            </a:r>
            <a:r>
              <a:rPr lang="sk-SK" sz="2300" dirty="0"/>
              <a:t>štátnej </a:t>
            </a:r>
            <a:r>
              <a:rPr lang="sk-SK" sz="2300" dirty="0" smtClean="0"/>
              <a:t>správy, </a:t>
            </a:r>
            <a:r>
              <a:rPr lang="sk-SK" sz="2300" dirty="0"/>
              <a:t>alebo</a:t>
            </a:r>
            <a:r>
              <a:rPr lang="sk-SK" sz="2300" dirty="0" smtClean="0"/>
              <a:t> </a:t>
            </a:r>
          </a:p>
          <a:p>
            <a:pPr marL="723900" indent="-279400">
              <a:spcBef>
                <a:spcPts val="0"/>
              </a:spcBef>
            </a:pPr>
            <a:r>
              <a:rPr lang="sk-SK" sz="2300" dirty="0" smtClean="0"/>
              <a:t>úverový </a:t>
            </a:r>
            <a:r>
              <a:rPr lang="sk-SK" sz="2300" dirty="0"/>
              <a:t>prísľub </a:t>
            </a:r>
            <a:r>
              <a:rPr lang="sk-SK" sz="2300" dirty="0" smtClean="0"/>
              <a:t>banky</a:t>
            </a:r>
          </a:p>
          <a:p>
            <a:pPr marL="444500" indent="0">
              <a:spcBef>
                <a:spcPts val="0"/>
              </a:spcBef>
              <a:buNone/>
            </a:pPr>
            <a:r>
              <a:rPr lang="sk-SK" sz="2300" dirty="0" smtClean="0"/>
              <a:t>doklady </a:t>
            </a:r>
            <a:r>
              <a:rPr lang="sk-SK" sz="2300" dirty="0"/>
              <a:t>preukazujúce zabezpečenie spolufinancovania nie staršie ako </a:t>
            </a:r>
            <a:endParaRPr lang="sk-SK" sz="2300" dirty="0" smtClean="0"/>
          </a:p>
          <a:p>
            <a:pPr marL="444500" indent="0">
              <a:spcBef>
                <a:spcPts val="0"/>
              </a:spcBef>
              <a:buNone/>
            </a:pPr>
            <a:r>
              <a:rPr lang="sk-SK" sz="2300" u="sng" dirty="0" smtClean="0"/>
              <a:t>1 </a:t>
            </a:r>
            <a:r>
              <a:rPr lang="sk-SK" sz="2300" u="sng" dirty="0"/>
              <a:t>mesiac </a:t>
            </a:r>
            <a:r>
              <a:rPr lang="sk-SK" sz="2300" dirty="0"/>
              <a:t>ku dňu predloženia </a:t>
            </a:r>
            <a:r>
              <a:rPr lang="sk-SK" sz="2300" dirty="0" err="1" smtClean="0"/>
              <a:t>ŽoNFP</a:t>
            </a:r>
            <a:endParaRPr lang="sk-SK" sz="2300" dirty="0"/>
          </a:p>
          <a:p>
            <a:pPr marL="444500" indent="-444500">
              <a:spcBef>
                <a:spcPts val="0"/>
              </a:spcBef>
              <a:buNone/>
            </a:pPr>
            <a:r>
              <a:rPr lang="sk-SK" sz="2400" b="1" dirty="0"/>
              <a:t>3. </a:t>
            </a:r>
            <a:r>
              <a:rPr lang="sk-SK" sz="2400" b="1" dirty="0" smtClean="0"/>
              <a:t>	Účtovná </a:t>
            </a:r>
            <a:r>
              <a:rPr lang="sk-SK" sz="2400" b="1" dirty="0"/>
              <a:t>závierka za posledné ukončené účtovné obdobie</a:t>
            </a:r>
          </a:p>
          <a:p>
            <a:pPr marL="0" indent="0">
              <a:spcBef>
                <a:spcPts val="0"/>
              </a:spcBef>
              <a:buNone/>
            </a:pPr>
            <a:endParaRPr lang="sk-SK" sz="2400" dirty="0"/>
          </a:p>
          <a:p>
            <a:pPr marL="0" indent="0">
              <a:spcBef>
                <a:spcPts val="0"/>
              </a:spcBef>
              <a:buNone/>
            </a:pPr>
            <a:endParaRPr lang="sk-SK" sz="2300" dirty="0"/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Podmienky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poskytnutia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príspevku</a:t>
            </a:r>
            <a:endParaRPr lang="sk-SK" sz="2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>
              <a:spcBef>
                <a:spcPts val="0"/>
              </a:spcBef>
              <a:buNone/>
            </a:pPr>
            <a:endParaRPr lang="sk-SK" sz="2800" dirty="0"/>
          </a:p>
          <a:p>
            <a:pPr marL="0" indent="0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800" dirty="0" smtClean="0"/>
              <a:t>Relevantné </a:t>
            </a:r>
            <a:r>
              <a:rPr lang="sk-SK" sz="2800" dirty="0"/>
              <a:t>prílohy </a:t>
            </a:r>
            <a:r>
              <a:rPr lang="sk-SK" sz="2800" dirty="0" smtClean="0"/>
              <a:t>preukazujúce </a:t>
            </a:r>
            <a:r>
              <a:rPr lang="sk-SK" sz="2800" dirty="0"/>
              <a:t>splnenie podmienok sú súhrnne uvedené v </a:t>
            </a:r>
            <a:r>
              <a:rPr lang="sk-SK" sz="2800" dirty="0" smtClean="0"/>
              <a:t>prílohe </a:t>
            </a:r>
            <a:r>
              <a:rPr lang="sk-SK" sz="2800" dirty="0"/>
              <a:t>č. 1-2 Formulára </a:t>
            </a:r>
            <a:r>
              <a:rPr lang="sk-SK" sz="2800" dirty="0" err="1"/>
              <a:t>ŽoNFP</a:t>
            </a:r>
            <a:r>
              <a:rPr lang="sk-SK" sz="2800" dirty="0"/>
              <a:t> OP ĽZ DOP 2016/2.1.1/02: </a:t>
            </a:r>
            <a:r>
              <a:rPr lang="sk-SK" sz="2800" dirty="0" smtClean="0">
                <a:hlinkClick r:id="rId3" action="ppaction://hlinkfile"/>
              </a:rPr>
              <a:t>Kontrolný </a:t>
            </a:r>
            <a:r>
              <a:rPr lang="sk-SK" sz="2800" dirty="0">
                <a:hlinkClick r:id="rId3" action="ppaction://hlinkfile"/>
              </a:rPr>
              <a:t>zoznam úplnosti </a:t>
            </a:r>
            <a:r>
              <a:rPr lang="sk-SK" sz="2800" dirty="0" err="1" smtClean="0">
                <a:hlinkClick r:id="rId3" action="ppaction://hlinkfile"/>
              </a:rPr>
              <a:t>ŽoNFP</a:t>
            </a:r>
            <a:endParaRPr lang="sk-SK" sz="2800" dirty="0"/>
          </a:p>
        </p:txBody>
      </p:sp>
      <p:pic>
        <p:nvPicPr>
          <p:cNvPr id="7170" name="Picture 2" descr="C:\Users\Kollarj\Desktop\Prezentácia_podmienky_2016 211 02\check lis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r="22845"/>
          <a:stretch/>
        </p:blipFill>
        <p:spPr bwMode="auto">
          <a:xfrm>
            <a:off x="4932040" y="971795"/>
            <a:ext cx="1625600" cy="25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llarj\Desktop\Prezentácia_podmienky_2016 211 02\check lis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90244"/>
            <a:ext cx="1810169" cy="24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Podmienka,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že žiadateľ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má schválený program rozvoja a príslušnú územnoplánovaciu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dokumentáciu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2400" b="1" u="sng" dirty="0" smtClean="0"/>
              <a:t>Podmienka </a:t>
            </a:r>
            <a:r>
              <a:rPr lang="sk-SK" sz="2400" b="1" u="sng" dirty="0"/>
              <a:t>je relevantná </a:t>
            </a:r>
            <a:r>
              <a:rPr lang="sk-SK" sz="2400" b="1" u="sng" dirty="0" smtClean="0"/>
              <a:t/>
            </a:r>
            <a:br>
              <a:rPr lang="sk-SK" sz="2400" b="1" u="sng" dirty="0" smtClean="0"/>
            </a:br>
            <a:r>
              <a:rPr lang="sk-SK" sz="2400" b="1" u="sng" dirty="0" smtClean="0"/>
              <a:t>pre </a:t>
            </a:r>
            <a:r>
              <a:rPr lang="sk-SK" sz="2400" b="1" u="sng" dirty="0"/>
              <a:t>subjekty územnej samosprávy.</a:t>
            </a:r>
            <a:endParaRPr lang="sk-SK" sz="2300" b="1" u="sng" dirty="0"/>
          </a:p>
          <a:p>
            <a:pPr marL="0" indent="0" algn="just">
              <a:spcBef>
                <a:spcPts val="0"/>
              </a:spcBef>
              <a:buNone/>
            </a:pPr>
            <a:endParaRPr lang="sk-SK" sz="23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300" dirty="0"/>
          </a:p>
          <a:p>
            <a:pPr marL="0" indent="0" algn="just">
              <a:spcBef>
                <a:spcPts val="0"/>
              </a:spcBef>
              <a:buNone/>
            </a:pPr>
            <a:endParaRPr lang="sk-SK" sz="23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preukázania splnenia podmienky zo strany žiadateľa: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/>
              <a:t>Uznesenie (výpis z uznesenia) zastupiteľstva o schválení programu </a:t>
            </a:r>
            <a:r>
              <a:rPr lang="sk-SK" sz="2400" dirty="0" smtClean="0"/>
              <a:t>rozvoja a príslušnej územnoplánovacej dokumentácie.</a:t>
            </a:r>
            <a:endParaRPr lang="sk-SK" sz="2300" dirty="0"/>
          </a:p>
        </p:txBody>
      </p:sp>
      <p:pic>
        <p:nvPicPr>
          <p:cNvPr id="5122" name="Picture 2" descr="C:\Users\Kollarj\Desktop\Prezentácia_podmienky_2016 211 02\program rozvo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9914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Podmienka,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že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žiadateľ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ani jeho štatutárny orgán, ani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žiadny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člen štatutárneho orgánu, ani prokurista/i, ani osoba splnomocnená zastupovať ž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iadateľa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v konaní o </a:t>
            </a:r>
            <a:r>
              <a:rPr lang="sk-SK" sz="2400" dirty="0" err="1" smtClean="0">
                <a:solidFill>
                  <a:schemeClr val="accent6">
                    <a:lumMod val="75000"/>
                  </a:schemeClr>
                </a:solidFill>
              </a:rPr>
              <a:t>ŽoNFP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neboli právoplatne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odsúdení za trestný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čin: </a:t>
            </a:r>
          </a:p>
          <a:p>
            <a:pPr marL="1168400" indent="-266700" algn="just" defTabSz="901700">
              <a:spcBef>
                <a:spcPts val="0"/>
              </a:spcBef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korupcie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sk-SK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68400" indent="-266700" algn="just" defTabSz="901700">
              <a:spcBef>
                <a:spcPts val="0"/>
              </a:spcBef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poškodzovania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finančných záujmov Európskych spoločenstiev, </a:t>
            </a:r>
            <a:endParaRPr lang="sk-SK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68400" indent="-266700" algn="just" defTabSz="901700">
              <a:spcBef>
                <a:spcPts val="0"/>
              </a:spcBef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legalizácie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príjmu z trestnej činnosti, </a:t>
            </a:r>
            <a:endParaRPr lang="sk-SK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68400" indent="-266700" algn="just" defTabSz="901700">
              <a:spcBef>
                <a:spcPts val="0"/>
              </a:spcBef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založenia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zosnovania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a podporovania zločineckej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skupiny</a:t>
            </a:r>
          </a:p>
          <a:p>
            <a:pPr marL="1168400" indent="-266700" algn="just" defTabSz="901700">
              <a:spcBef>
                <a:spcPts val="0"/>
              </a:spcBef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machinácie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pri verejnom obstarávaní a verejnej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dražbe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/>
              <a:t>	</a:t>
            </a:r>
            <a:r>
              <a:rPr lang="sk-SK" sz="2400" b="1" dirty="0" smtClean="0"/>
              <a:t>Výpis </a:t>
            </a:r>
            <a:r>
              <a:rPr lang="sk-SK" sz="2400" b="1" dirty="0"/>
              <a:t>z registra trestov</a:t>
            </a:r>
            <a:r>
              <a:rPr lang="sk-SK" sz="2400" dirty="0"/>
              <a:t> nie starší ako </a:t>
            </a:r>
            <a:r>
              <a:rPr lang="sk-SK" sz="2400" u="sng" dirty="0"/>
              <a:t>3 mesiace</a:t>
            </a:r>
            <a:r>
              <a:rPr lang="sk-SK" sz="2400" dirty="0"/>
              <a:t> ku dňu </a:t>
            </a:r>
            <a:r>
              <a:rPr lang="sk-SK" sz="2400" dirty="0" smtClean="0"/>
              <a:t>predloženia </a:t>
            </a:r>
            <a:r>
              <a:rPr lang="sk-SK" sz="2400" dirty="0" err="1" smtClean="0"/>
              <a:t>ŽoNFP</a:t>
            </a:r>
            <a:r>
              <a:rPr lang="sk-SK" sz="2400" dirty="0" smtClean="0"/>
              <a:t>, alebo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/>
              <a:t>	</a:t>
            </a:r>
            <a:r>
              <a:rPr lang="sk-SK" sz="2400" b="1" dirty="0" smtClean="0"/>
              <a:t>Súhrnné </a:t>
            </a:r>
            <a:r>
              <a:rPr lang="sk-SK" sz="2400" b="1" dirty="0"/>
              <a:t>čestné vyhlásenie </a:t>
            </a:r>
            <a:r>
              <a:rPr lang="sk-SK" sz="2400" dirty="0"/>
              <a:t>v čase podania </a:t>
            </a:r>
            <a:r>
              <a:rPr lang="sk-SK" sz="2400" dirty="0" err="1" smtClean="0"/>
              <a:t>ŽoNFP</a:t>
            </a:r>
            <a:r>
              <a:rPr lang="sk-SK" sz="2400" dirty="0" smtClean="0"/>
              <a:t>  - vzťahuje </a:t>
            </a:r>
            <a:r>
              <a:rPr lang="sk-SK" sz="2400" dirty="0"/>
              <a:t>sa len na </a:t>
            </a:r>
            <a:r>
              <a:rPr lang="sk-SK" sz="2400" dirty="0" smtClean="0"/>
              <a:t>prípady </a:t>
            </a:r>
            <a:r>
              <a:rPr lang="sk-SK" sz="2400" dirty="0"/>
              <a:t>a</a:t>
            </a:r>
            <a:r>
              <a:rPr lang="sk-SK" sz="2400" dirty="0" smtClean="0"/>
              <a:t>k </a:t>
            </a:r>
            <a:r>
              <a:rPr lang="sk-SK" sz="2400" dirty="0"/>
              <a:t>práva a povinnosti zmluvných vzťahov štatutárnych orgánov k organizácii, resp. spôsob vymenovania štatutárneho orgánu upravuje osobitný </a:t>
            </a:r>
            <a:r>
              <a:rPr lang="sk-SK" sz="2400" dirty="0" smtClean="0"/>
              <a:t>predpis . </a:t>
            </a:r>
            <a:endParaRPr lang="sk-SK" sz="2300" b="1" dirty="0"/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552464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Podmienka, 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že žiadateľ </a:t>
            </a:r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nie je v nútenej správe </a:t>
            </a:r>
            <a:endParaRPr lang="pl-PL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u="sng" dirty="0" smtClean="0"/>
              <a:t>Relevantné </a:t>
            </a:r>
            <a:r>
              <a:rPr lang="sk-SK" sz="2400" u="sng" dirty="0"/>
              <a:t>pre subjekty územnej </a:t>
            </a:r>
            <a:r>
              <a:rPr lang="sk-SK" sz="2400" u="sng" dirty="0" smtClean="0"/>
              <a:t>samosprávy</a:t>
            </a:r>
            <a:endParaRPr lang="sk-SK" sz="2400" b="1" u="sng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žiadateľ</a:t>
            </a:r>
            <a:r>
              <a:rPr lang="sk-SK" sz="2400" dirty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/>
              <a:t>Súhrnné </a:t>
            </a:r>
            <a:r>
              <a:rPr lang="sk-SK" sz="2400" b="1" dirty="0"/>
              <a:t>čestné vyhlásenie v čase podania </a:t>
            </a:r>
            <a:r>
              <a:rPr lang="sk-SK" sz="2400" b="1" dirty="0" err="1"/>
              <a:t>Ž</a:t>
            </a:r>
            <a:r>
              <a:rPr lang="sk-SK" sz="2400" b="1" dirty="0" err="1" smtClean="0"/>
              <a:t>oNFP</a:t>
            </a:r>
            <a:endParaRPr lang="sk-SK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3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ollarj\Desktop\Prezentácia_podmienky_2016 211 02\nútená správ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8"/>
          <a:stretch/>
        </p:blipFill>
        <p:spPr bwMode="auto">
          <a:xfrm>
            <a:off x="2699790" y="1988840"/>
            <a:ext cx="4277449" cy="23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Podmienka,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že žiadateľ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, ktorým je právnická osoba, nemá právoplatným rozsudkom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uložený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trest zákazu prijímať dotácie alebo subvencie,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trest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zákazu prijímať pomoc a podporu poskytovanú z fondov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EÚ alebo trest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zákazu účasti vo verejnom obstarávaní podľa osobitného predpisu </a:t>
            </a: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dirty="0"/>
              <a:t>Podmienka sa nevzťahuje na fyzické osoby a na právnické osoby v súlade s § 5 zákona č. 91/2016 Z. z. o trestnej zodpovednosti právnických osôb a o zmene a doplnení niektorých </a:t>
            </a:r>
            <a:r>
              <a:rPr lang="sk-SK" sz="2400" dirty="0" smtClean="0"/>
              <a:t>zákonov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preukázania splnenia podmienky zo strany žiadateľa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sk-SK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 smtClean="0"/>
              <a:t>Výpis </a:t>
            </a:r>
            <a:r>
              <a:rPr lang="sk-SK" sz="2400" b="1" dirty="0"/>
              <a:t>z registra trestov </a:t>
            </a:r>
            <a:r>
              <a:rPr lang="sk-SK" sz="2400" dirty="0"/>
              <a:t>nie starší ako </a:t>
            </a:r>
            <a:r>
              <a:rPr lang="sk-SK" sz="2400" u="sng" dirty="0"/>
              <a:t>3 </a:t>
            </a:r>
            <a:r>
              <a:rPr lang="sk-SK" sz="2400" u="sng" dirty="0" smtClean="0"/>
              <a:t>mesiace</a:t>
            </a:r>
            <a:r>
              <a:rPr lang="sk-SK" sz="2400" dirty="0" smtClean="0"/>
              <a:t> ku </a:t>
            </a:r>
            <a:r>
              <a:rPr lang="sk-SK" sz="2400" dirty="0"/>
              <a:t>dňu </a:t>
            </a:r>
            <a:r>
              <a:rPr lang="sk-SK" sz="2400" dirty="0" smtClean="0"/>
              <a:t>predloženia </a:t>
            </a:r>
            <a:r>
              <a:rPr lang="sk-SK" sz="2400" dirty="0" err="1" smtClean="0"/>
              <a:t>ŽoNFP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Podmienka týkajúca 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sa administratívnej </a:t>
            </a:r>
            <a:b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a prevádzkovej kapacity žiadateľa</a:t>
            </a:r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Žiadateľ </a:t>
            </a:r>
            <a:r>
              <a:rPr lang="sk-SK" dirty="0"/>
              <a:t>je povinný uviesť ďalšie údaje </a:t>
            </a:r>
            <a:r>
              <a:rPr lang="sk-SK" dirty="0" smtClean="0"/>
              <a:t>k administratívnej </a:t>
            </a:r>
            <a:r>
              <a:rPr lang="sk-SK" dirty="0"/>
              <a:t>a prevádzkovej kapacite </a:t>
            </a:r>
            <a:r>
              <a:rPr lang="sk-SK" dirty="0" smtClean="0"/>
              <a:t>- </a:t>
            </a:r>
            <a:r>
              <a:rPr lang="sk-SK" dirty="0" smtClean="0">
                <a:hlinkClick r:id="rId2" action="ppaction://hlinkfile"/>
              </a:rPr>
              <a:t>Doplňujúce </a:t>
            </a:r>
            <a:r>
              <a:rPr lang="sk-SK" dirty="0">
                <a:hlinkClick r:id="rId2" action="ppaction://hlinkfile"/>
              </a:rPr>
              <a:t>informácie k časti 7.4. Administratívna a prevádzková kapacita </a:t>
            </a:r>
            <a:r>
              <a:rPr lang="sk-SK" dirty="0" smtClean="0">
                <a:hlinkClick r:id="rId2" action="ppaction://hlinkfile"/>
              </a:rPr>
              <a:t>žiadateľa</a:t>
            </a:r>
            <a:endParaRPr lang="sk-SK" dirty="0" smtClean="0"/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sk-SK" b="1" dirty="0" smtClean="0"/>
              <a:t> + </a:t>
            </a:r>
            <a:r>
              <a:rPr lang="sk-SK" b="1" u="sng" dirty="0" smtClean="0"/>
              <a:t>Súhrnné </a:t>
            </a:r>
            <a:r>
              <a:rPr lang="sk-SK" b="1" u="sng" dirty="0"/>
              <a:t>čestné vyhlásenie</a:t>
            </a:r>
            <a:endParaRPr lang="sk-SK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Kollarj\Desktop\Prezentácia_podmienky_2016 211 02\kapac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5159052" cy="21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Podmienka, 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že žiadateľ </a:t>
            </a: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nie je 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v konflikte záujmov</a:t>
            </a:r>
          </a:p>
          <a:p>
            <a:endParaRPr lang="sk-SK" dirty="0"/>
          </a:p>
          <a:p>
            <a:pPr marL="0" indent="0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žiadateľa:</a:t>
            </a:r>
          </a:p>
          <a:p>
            <a:pPr marL="0" indent="0" algn="just">
              <a:buNone/>
            </a:pPr>
            <a:r>
              <a:rPr lang="sk-SK" sz="3000" b="1" u="sng" dirty="0" smtClean="0"/>
              <a:t>Súhrnné </a:t>
            </a:r>
            <a:r>
              <a:rPr lang="sk-SK" sz="3000" b="1" u="sng" dirty="0"/>
              <a:t>čestné vyhlásenie v čase podania </a:t>
            </a:r>
            <a:r>
              <a:rPr lang="sk-SK" sz="3000" b="1" u="sng" dirty="0" err="1" smtClean="0"/>
              <a:t>ŽoNFP</a:t>
            </a:r>
            <a:endParaRPr lang="sk-SK" sz="3000" b="1" u="sng" dirty="0"/>
          </a:p>
        </p:txBody>
      </p:sp>
      <p:pic>
        <p:nvPicPr>
          <p:cNvPr id="3074" name="Picture 2" descr="C:\Users\Kollarj\Desktop\Prezentácia_podmienky_2016 211 02\konflikt záujm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27175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Osobitné </a:t>
            </a: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podmienky oprávnenosti 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žiadateľa</a:t>
            </a:r>
          </a:p>
          <a:p>
            <a:pPr marL="0" indent="0">
              <a:buNone/>
            </a:pP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sk-SK" sz="3200" dirty="0"/>
              <a:t>Oprávnený </a:t>
            </a:r>
            <a:r>
              <a:rPr lang="sk-SK" sz="3200" dirty="0" smtClean="0"/>
              <a:t>žiadateľ </a:t>
            </a:r>
            <a:r>
              <a:rPr lang="sk-SK" sz="3200" dirty="0"/>
              <a:t>musí byť kontinuálne registrovaný/evidovaný v príslušnej oblasti činnosti a túto činnosť vykonávať bez prerušenia alebo pozastavenia oprávnenia na jej vykonávanie po dobu minimálne 1 rok ku dňu </a:t>
            </a:r>
            <a:r>
              <a:rPr lang="sk-SK" sz="3200" dirty="0" smtClean="0"/>
              <a:t>predloženia </a:t>
            </a:r>
            <a:r>
              <a:rPr lang="sk-SK" sz="3200" dirty="0" err="1" smtClean="0"/>
              <a:t>ŽoNFP</a:t>
            </a:r>
            <a:r>
              <a:rPr lang="sk-SK" sz="3200" dirty="0"/>
              <a:t>. </a:t>
            </a:r>
            <a:endParaRPr lang="sk-SK" sz="3200" dirty="0" smtClean="0"/>
          </a:p>
          <a:p>
            <a:pPr marL="0" indent="0" algn="just">
              <a:buNone/>
            </a:pPr>
            <a:endParaRPr lang="sk-SK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2800" b="1" dirty="0">
                <a:solidFill>
                  <a:schemeClr val="accent6">
                    <a:lumMod val="75000"/>
                  </a:schemeClr>
                </a:solidFill>
              </a:rPr>
              <a:t>preukázania splnenia podmienky zo strany žiadateľa:</a:t>
            </a:r>
          </a:p>
          <a:p>
            <a:pPr marL="0" indent="0" algn="just">
              <a:buNone/>
            </a:pPr>
            <a:r>
              <a:rPr lang="sk-SK" sz="3200" b="1" dirty="0" smtClean="0"/>
              <a:t>- Výpis </a:t>
            </a:r>
            <a:r>
              <a:rPr lang="sk-SK" sz="3200" b="1" dirty="0"/>
              <a:t>z obchodného alebo iného registra alebo evidencie </a:t>
            </a:r>
            <a:r>
              <a:rPr lang="sk-SK" sz="3200" dirty="0"/>
              <a:t>nie starší ako </a:t>
            </a:r>
            <a:r>
              <a:rPr lang="sk-SK" sz="3200" u="sng" dirty="0"/>
              <a:t>3 mesiace</a:t>
            </a:r>
            <a:r>
              <a:rPr lang="sk-SK" sz="3200" dirty="0"/>
              <a:t> ku dňu </a:t>
            </a:r>
            <a:r>
              <a:rPr lang="sk-SK" sz="3200" dirty="0" smtClean="0"/>
              <a:t>predloženia </a:t>
            </a:r>
            <a:r>
              <a:rPr lang="sk-SK" sz="3200" dirty="0" err="1" smtClean="0"/>
              <a:t>ŽoNFP</a:t>
            </a:r>
            <a:r>
              <a:rPr lang="sk-SK" sz="3200" dirty="0" smtClean="0"/>
              <a:t> </a:t>
            </a:r>
            <a:r>
              <a:rPr lang="sk-SK" sz="3200" dirty="0"/>
              <a:t>alebo </a:t>
            </a:r>
            <a:endParaRPr lang="sk-SK" sz="3200" dirty="0" smtClean="0"/>
          </a:p>
          <a:p>
            <a:pPr marL="0" indent="0" algn="just">
              <a:buNone/>
            </a:pPr>
            <a:r>
              <a:rPr lang="sk-SK" sz="3200" dirty="0" smtClean="0"/>
              <a:t>- v </a:t>
            </a:r>
            <a:r>
              <a:rPr lang="sk-SK" sz="3200" dirty="0"/>
              <a:t>prípade, že nie je možné predložiť výpis, žiadateľ predloží </a:t>
            </a:r>
            <a:r>
              <a:rPr lang="sk-SK" sz="3200" b="1" dirty="0"/>
              <a:t>osobitnú prílohu preukazujúcu splnenie tejto </a:t>
            </a:r>
            <a:r>
              <a:rPr lang="pl-PL" sz="3200" b="1" dirty="0" smtClean="0"/>
              <a:t>podmienky</a:t>
            </a:r>
            <a:br>
              <a:rPr lang="pl-PL" sz="3200" b="1" dirty="0" smtClean="0"/>
            </a:br>
            <a:r>
              <a:rPr lang="pl-PL" sz="3200" dirty="0" smtClean="0"/>
              <a:t>s </a:t>
            </a:r>
            <a:r>
              <a:rPr lang="pl-PL" sz="3200" dirty="0"/>
              <a:t>údajmi platnými ku dňu podania </a:t>
            </a:r>
            <a:r>
              <a:rPr lang="pl-PL" sz="3200" dirty="0" smtClean="0"/>
              <a:t>ŽoNFP.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854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2.8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Podmienky poskytnutia príspevku vyplývajúce z osobitných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predpisov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C:\Users\Kollarj\Desktop\Prezentácia_podmienky_2016 211 02\osobitný pred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33242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Podmienky týkajúce sa štátnej pomoci a vyplývajúce zo schém štátnej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pomoci/pomoci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de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minimis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sk-SK" dirty="0"/>
              <a:t>Pri poskytovaní NFP sa uplatňuje </a:t>
            </a:r>
            <a:r>
              <a:rPr lang="sk-SK" dirty="0">
                <a:hlinkClick r:id="rId2" action="ppaction://hlinkfile"/>
              </a:rPr>
              <a:t>Schéma pomoci </a:t>
            </a:r>
            <a:r>
              <a:rPr lang="sk-SK" dirty="0" err="1">
                <a:hlinkClick r:id="rId2" action="ppaction://hlinkfile"/>
              </a:rPr>
              <a:t>de</a:t>
            </a:r>
            <a:r>
              <a:rPr lang="sk-SK" dirty="0">
                <a:hlinkClick r:id="rId2" action="ppaction://hlinkfile"/>
              </a:rPr>
              <a:t> </a:t>
            </a:r>
            <a:r>
              <a:rPr lang="sk-SK" dirty="0" err="1">
                <a:hlinkClick r:id="rId2" action="ppaction://hlinkfile"/>
              </a:rPr>
              <a:t>minimis</a:t>
            </a:r>
            <a:r>
              <a:rPr lang="sk-SK" dirty="0">
                <a:hlinkClick r:id="rId2" action="ppaction://hlinkfile"/>
              </a:rPr>
              <a:t> na podporu sociálnej inklúzie, zamestnanosti a vzdelávania zamestnancov (schéma DM č. 1/2015)</a:t>
            </a:r>
            <a:r>
              <a:rPr lang="sk-SK" dirty="0"/>
              <a:t>. </a:t>
            </a:r>
            <a:endParaRPr lang="sk-SK" dirty="0" smtClean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dirty="0" smtClean="0"/>
              <a:t>Na </a:t>
            </a:r>
            <a:r>
              <a:rPr lang="sk-SK" dirty="0"/>
              <a:t>oprávnených </a:t>
            </a:r>
            <a:r>
              <a:rPr lang="sk-SK" dirty="0" smtClean="0"/>
              <a:t>žiadateľov</a:t>
            </a:r>
            <a:r>
              <a:rPr lang="sk-SK" dirty="0"/>
              <a:t>, ktorí nie sú oprávnenými prijímateľmi podľa článku </a:t>
            </a:r>
            <a:r>
              <a:rPr lang="sk-SK" b="1" dirty="0"/>
              <a:t>E. Prijímatelia pomoci </a:t>
            </a:r>
            <a:r>
              <a:rPr lang="sk-SK" b="1" dirty="0" smtClean="0"/>
              <a:t>- </a:t>
            </a:r>
            <a:r>
              <a:rPr lang="sk-SK" dirty="0" smtClean="0"/>
              <a:t>schémy </a:t>
            </a:r>
            <a:r>
              <a:rPr lang="sk-SK" dirty="0"/>
              <a:t>DM č. 1/2015 sa podmienky schémy DM č. 1/2015 </a:t>
            </a:r>
            <a:r>
              <a:rPr lang="sk-SK" dirty="0" smtClean="0"/>
              <a:t>nevzťahujú.</a:t>
            </a:r>
          </a:p>
          <a:p>
            <a:pPr marL="0" indent="0" algn="just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Forma preukázania splnenia podmienky zo strany žiadateľa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sk-SK" b="1" dirty="0">
                <a:hlinkClick r:id="rId3" action="ppaction://hlinkfile"/>
              </a:rPr>
              <a:t>Čestné vyhlásenie o čerpaní podpory </a:t>
            </a:r>
            <a:r>
              <a:rPr lang="sk-SK" b="1" dirty="0" err="1">
                <a:hlinkClick r:id="rId3" action="ppaction://hlinkfile"/>
              </a:rPr>
              <a:t>de</a:t>
            </a:r>
            <a:r>
              <a:rPr lang="sk-SK" b="1" dirty="0">
                <a:hlinkClick r:id="rId3" action="ppaction://hlinkfile"/>
              </a:rPr>
              <a:t> </a:t>
            </a:r>
            <a:r>
              <a:rPr lang="sk-SK" b="1" dirty="0" err="1">
                <a:hlinkClick r:id="rId3" action="ppaction://hlinkfile"/>
              </a:rPr>
              <a:t>minimis</a:t>
            </a:r>
            <a:r>
              <a:rPr lang="sk-SK" dirty="0"/>
              <a:t> ako doklad preukazujúci nepresiahnutie maximálnej výšky pomoci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prípade poskytovania pomoci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minimis</a:t>
            </a:r>
            <a:r>
              <a:rPr lang="sk-SK" dirty="0"/>
              <a:t> (príloha č. 14 výzvy) 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Podmienka neporušenia zákazu nelegálnej práce a nelegálneho zamestnávania za obdobie 5 rokov 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predchádzajúcich </a:t>
            </a:r>
            <a:r>
              <a:rPr lang="sk-SK" sz="4100" b="1" dirty="0">
                <a:solidFill>
                  <a:schemeClr val="accent6">
                    <a:lumMod val="75000"/>
                  </a:schemeClr>
                </a:solidFill>
              </a:rPr>
              <a:t>podaniu </a:t>
            </a:r>
            <a:r>
              <a:rPr lang="sk-SK" sz="4100" b="1" dirty="0" err="1" smtClean="0">
                <a:solidFill>
                  <a:schemeClr val="accent6">
                    <a:lumMod val="75000"/>
                  </a:schemeClr>
                </a:solidFill>
              </a:rPr>
              <a:t>ŽoNFP</a:t>
            </a:r>
            <a:r>
              <a:rPr lang="sk-SK" sz="4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1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3100" b="1" dirty="0">
                <a:solidFill>
                  <a:schemeClr val="accent6">
                    <a:lumMod val="75000"/>
                  </a:schemeClr>
                </a:solidFill>
              </a:rPr>
              <a:t>preukázania splnenia podmienky zo strany žiadateľa</a:t>
            </a:r>
            <a:r>
              <a:rPr lang="sk-SK" sz="31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sk-SK" sz="3100" dirty="0" smtClean="0"/>
          </a:p>
          <a:p>
            <a:r>
              <a:rPr lang="sk-SK" b="1" u="sng" dirty="0" smtClean="0"/>
              <a:t>Potvrdenie </a:t>
            </a:r>
            <a:r>
              <a:rPr lang="sk-SK" b="1" u="sng" dirty="0"/>
              <a:t>miestne príslušného inšpektorátu práce </a:t>
            </a:r>
            <a:r>
              <a:rPr lang="sk-SK" dirty="0"/>
              <a:t>nie staršie ako </a:t>
            </a:r>
            <a:r>
              <a:rPr lang="sk-SK" u="sng" dirty="0"/>
              <a:t>3 mesiace</a:t>
            </a:r>
            <a:r>
              <a:rPr lang="sk-SK" dirty="0"/>
              <a:t> ku dňu </a:t>
            </a:r>
            <a:r>
              <a:rPr lang="sk-SK" dirty="0" smtClean="0"/>
              <a:t>predloženia </a:t>
            </a:r>
            <a:r>
              <a:rPr lang="sk-SK" dirty="0" err="1" smtClean="0"/>
              <a:t>ŽoNFP</a:t>
            </a:r>
            <a:r>
              <a:rPr lang="sk-SK" dirty="0"/>
              <a:t>;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čase podania </a:t>
            </a:r>
            <a:r>
              <a:rPr lang="sk-SK" dirty="0" err="1" smtClean="0"/>
              <a:t>ŽoNFP</a:t>
            </a:r>
            <a:r>
              <a:rPr lang="sk-SK" dirty="0" smtClean="0"/>
              <a:t> </a:t>
            </a:r>
            <a:r>
              <a:rPr lang="sk-SK" dirty="0"/>
              <a:t>postačuje </a:t>
            </a:r>
            <a:r>
              <a:rPr lang="sk-SK" b="1" u="sng" dirty="0"/>
              <a:t>Súhrnné čestné </a:t>
            </a:r>
            <a:r>
              <a:rPr lang="sk-SK" b="1" u="sng" dirty="0" smtClean="0"/>
              <a:t>vyhlásenie.</a:t>
            </a:r>
            <a:endParaRPr lang="sk-SK" b="1" u="sng" dirty="0"/>
          </a:p>
        </p:txBody>
      </p:sp>
    </p:spTree>
    <p:extLst>
      <p:ext uri="{BB962C8B-B14F-4D97-AF65-F5344CB8AC3E}">
        <p14:creationId xmlns:p14="http://schemas.microsoft.com/office/powerpoint/2010/main" val="620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8" y="424631"/>
            <a:ext cx="8496944" cy="487657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2. Podmienky poskytnutia príspevku</a:t>
            </a:r>
            <a:endParaRPr lang="sk-SK" sz="2600" dirty="0"/>
          </a:p>
          <a:p>
            <a:pPr marL="0" indent="0" algn="just">
              <a:spcBef>
                <a:spcPts val="0"/>
              </a:spcBef>
              <a:buNone/>
            </a:pPr>
            <a:endParaRPr lang="sk-SK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3000" dirty="0" smtClean="0"/>
              <a:t>V </a:t>
            </a:r>
            <a:r>
              <a:rPr lang="sk-SK" sz="3000" dirty="0"/>
              <a:t>rámci vybraných </a:t>
            </a:r>
            <a:r>
              <a:rPr lang="sk-SK" sz="3000" dirty="0" smtClean="0"/>
              <a:t>podmienok </a:t>
            </a:r>
            <a:r>
              <a:rPr lang="sk-SK" sz="3000" dirty="0"/>
              <a:t>poskytnutia príspevku </a:t>
            </a:r>
            <a:r>
              <a:rPr lang="sk-SK" sz="3000" dirty="0" smtClean="0"/>
              <a:t>môže žiadateľ využiť možnosť deklarovať ich splnenie prostredníctvom 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3000" dirty="0" smtClean="0"/>
              <a:t>	</a:t>
            </a:r>
            <a:r>
              <a:rPr lang="sk-SK" sz="3000" b="1" dirty="0" smtClean="0"/>
              <a:t>Prílohy </a:t>
            </a:r>
            <a:r>
              <a:rPr lang="sk-SK" sz="3000" b="1" dirty="0"/>
              <a:t>č. 1-3 Formulára </a:t>
            </a:r>
            <a:r>
              <a:rPr lang="sk-SK" sz="3000" b="1" dirty="0" err="1"/>
              <a:t>ŽoNFP</a:t>
            </a:r>
            <a:r>
              <a:rPr lang="sk-SK" sz="3000" b="1" dirty="0"/>
              <a:t> OP ĽZ DOP 2016/2.1.1/02:  </a:t>
            </a:r>
            <a:r>
              <a:rPr lang="sk-SK" sz="3000" b="1" dirty="0">
                <a:hlinkClick r:id="rId3" action="ppaction://hlinkfile"/>
              </a:rPr>
              <a:t>Súhrnné čestné </a:t>
            </a:r>
            <a:r>
              <a:rPr lang="sk-SK" sz="3000" b="1" dirty="0" smtClean="0">
                <a:hlinkClick r:id="rId3" action="ppaction://hlinkfile"/>
              </a:rPr>
              <a:t>vyhlásenie</a:t>
            </a:r>
            <a:r>
              <a:rPr lang="sk-SK" sz="3000" dirty="0" smtClean="0"/>
              <a:t>, </a:t>
            </a:r>
            <a:r>
              <a:rPr lang="sk-SK" sz="3000" u="sng" dirty="0" smtClean="0"/>
              <a:t>pred </a:t>
            </a:r>
            <a:r>
              <a:rPr lang="sk-SK" sz="3000" u="sng" dirty="0"/>
              <a:t>vydaním rozhodnutia Poskytovateľ vyzve </a:t>
            </a:r>
            <a:r>
              <a:rPr lang="sk-SK" sz="3000" u="sng" dirty="0" smtClean="0"/>
              <a:t>žiadateľa </a:t>
            </a:r>
            <a:r>
              <a:rPr lang="sk-SK" sz="3000" u="sng" dirty="0"/>
              <a:t>na </a:t>
            </a:r>
            <a:r>
              <a:rPr lang="sk-SK" sz="3000" u="sng" dirty="0" smtClean="0"/>
              <a:t>predloženie </a:t>
            </a:r>
            <a:r>
              <a:rPr lang="sk-SK" sz="3000" u="sng" dirty="0"/>
              <a:t>originálnych dokumentov. 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72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k-SK" sz="4500" b="1" dirty="0">
                <a:solidFill>
                  <a:schemeClr val="accent6">
                    <a:lumMod val="75000"/>
                  </a:schemeClr>
                </a:solidFill>
              </a:rPr>
              <a:t>Podmienka súhlasu so spracovaním osobných údajov </a:t>
            </a:r>
            <a:endParaRPr lang="sk-SK" sz="4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Žiadateľ </a:t>
            </a:r>
            <a:r>
              <a:rPr lang="sk-SK" dirty="0"/>
              <a:t>musí súhlasiť s konaním nad rámec ustanovení § 47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§ 48 zákona č. 292/2014 Z. z. o príspevku poskytovanom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 </a:t>
            </a:r>
            <a:r>
              <a:rPr lang="sk-SK" dirty="0"/>
              <a:t>európskych štrukturálnych a investičných fondov a o zmene a doplnení niektorých zákonov a s konaním podľa zákona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č</a:t>
            </a:r>
            <a:r>
              <a:rPr lang="sk-SK" dirty="0"/>
              <a:t>. 122/2013 Z. z. o ochrane osobných údajov a o zmene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doplnení niektorých zákonov v znení neskorších predpisov. </a:t>
            </a:r>
            <a:endParaRPr lang="sk-SK" dirty="0" smtClean="0"/>
          </a:p>
          <a:p>
            <a:pPr marL="0" indent="0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preukázania splnenia podmienky zo strany žiadateľa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sk-SK" dirty="0"/>
          </a:p>
          <a:p>
            <a:r>
              <a:rPr lang="sk-SK" dirty="0"/>
              <a:t>Formulár </a:t>
            </a:r>
            <a:r>
              <a:rPr lang="sk-SK" dirty="0" err="1"/>
              <a:t>Ž</a:t>
            </a:r>
            <a:r>
              <a:rPr lang="sk-SK" dirty="0" err="1" smtClean="0"/>
              <a:t>oNFP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2" action="ppaction://hlinkfile"/>
              </a:rPr>
              <a:t>Príloha </a:t>
            </a:r>
            <a:r>
              <a:rPr lang="sk-SK" dirty="0">
                <a:hlinkClick r:id="rId2" action="ppaction://hlinkfile"/>
              </a:rPr>
              <a:t>č. 4 Príručky pre </a:t>
            </a:r>
            <a:r>
              <a:rPr lang="sk-SK" dirty="0" smtClean="0">
                <a:hlinkClick r:id="rId2" action="ppaction://hlinkfile"/>
              </a:rPr>
              <a:t>žiadateľa </a:t>
            </a:r>
            <a:r>
              <a:rPr lang="sk-SK" dirty="0">
                <a:hlinkClick r:id="rId2" action="ppaction://hlinkfile"/>
              </a:rPr>
              <a:t>– Súhlas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43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2.9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Ďalšie podmienky poskytnutia príspevku</a:t>
            </a:r>
          </a:p>
        </p:txBody>
      </p:sp>
    </p:spTree>
    <p:extLst>
      <p:ext uri="{BB962C8B-B14F-4D97-AF65-F5344CB8AC3E}">
        <p14:creationId xmlns:p14="http://schemas.microsoft.com/office/powerpoint/2010/main" val="16285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k-SK" sz="4600" b="1" dirty="0">
                <a:solidFill>
                  <a:schemeClr val="accent6">
                    <a:lumMod val="75000"/>
                  </a:schemeClr>
                </a:solidFill>
              </a:rPr>
              <a:t>Oprávnenosť z hľadiska súladu s </a:t>
            </a:r>
            <a:r>
              <a:rPr lang="sk-SK" sz="4600" b="1" dirty="0" smtClean="0">
                <a:solidFill>
                  <a:schemeClr val="accent6">
                    <a:lumMod val="75000"/>
                  </a:schemeClr>
                </a:solidFill>
              </a:rPr>
              <a:t>HP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Predložená </a:t>
            </a:r>
            <a:r>
              <a:rPr lang="sk-SK" dirty="0" err="1" smtClean="0"/>
              <a:t>ŽoNFP</a:t>
            </a:r>
            <a:r>
              <a:rPr lang="sk-SK" dirty="0" smtClean="0"/>
              <a:t> </a:t>
            </a:r>
            <a:r>
              <a:rPr lang="sk-SK" dirty="0"/>
              <a:t>musí byť v súlade s Horizontálnymi princípmi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Udržateľný rozvoj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dirty="0" smtClean="0"/>
              <a:t>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Podpora rovnosti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mužov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žien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nediskriminácia</a:t>
            </a:r>
            <a:r>
              <a:rPr lang="sk-SK" dirty="0" smtClean="0"/>
              <a:t>, </a:t>
            </a:r>
            <a:r>
              <a:rPr lang="sk-SK" dirty="0"/>
              <a:t>ktoré sú definované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Partnerskej dohode SR na roky 2014 – 2020 a v čl. 7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8 všeobecného nariadenia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400" b="1" dirty="0" smtClean="0">
                <a:solidFill>
                  <a:schemeClr val="accent6">
                    <a:lumMod val="75000"/>
                  </a:schemeClr>
                </a:solidFill>
              </a:rPr>
              <a:t>Forma </a:t>
            </a:r>
            <a:r>
              <a:rPr lang="sk-SK" sz="3400" b="1" dirty="0">
                <a:solidFill>
                  <a:schemeClr val="accent6">
                    <a:lumMod val="75000"/>
                  </a:schemeClr>
                </a:solidFill>
              </a:rPr>
              <a:t>preukázania splnenia podmienky zo strany žiadateľa</a:t>
            </a:r>
            <a:r>
              <a:rPr lang="sk-SK" sz="3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sk-SK" sz="3400" dirty="0"/>
          </a:p>
          <a:p>
            <a:r>
              <a:rPr lang="sk-SK" dirty="0"/>
              <a:t>Formulár </a:t>
            </a:r>
            <a:r>
              <a:rPr lang="sk-SK" dirty="0" err="1" smtClean="0"/>
              <a:t>ŽoNFP</a:t>
            </a:r>
            <a:endParaRPr lang="sk-SK" dirty="0" smtClean="0"/>
          </a:p>
          <a:p>
            <a:r>
              <a:rPr lang="sk-SK" dirty="0" smtClean="0"/>
              <a:t>Súhrnné </a:t>
            </a:r>
            <a:r>
              <a:rPr lang="sk-SK" dirty="0"/>
              <a:t>čestné vyhlásenie </a:t>
            </a:r>
          </a:p>
        </p:txBody>
      </p:sp>
    </p:spTree>
    <p:extLst>
      <p:ext uri="{BB962C8B-B14F-4D97-AF65-F5344CB8AC3E}">
        <p14:creationId xmlns:p14="http://schemas.microsoft.com/office/powerpoint/2010/main" val="7480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348880"/>
            <a:ext cx="818676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Ďakujeme za pozornosť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424631"/>
            <a:ext cx="8640960" cy="48765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7000" b="1" dirty="0" smtClean="0">
                <a:solidFill>
                  <a:schemeClr val="accent6">
                    <a:lumMod val="75000"/>
                  </a:schemeClr>
                </a:solidFill>
              </a:rPr>
              <a:t>V čase podania </a:t>
            </a:r>
            <a:r>
              <a:rPr lang="sk-SK" sz="7000" b="1" dirty="0" err="1" smtClean="0">
                <a:solidFill>
                  <a:schemeClr val="accent6">
                    <a:lumMod val="75000"/>
                  </a:schemeClr>
                </a:solidFill>
              </a:rPr>
              <a:t>ŽoNFP</a:t>
            </a:r>
            <a:r>
              <a:rPr lang="sk-SK" sz="7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7000" b="1" dirty="0" smtClean="0">
                <a:solidFill>
                  <a:schemeClr val="accent6">
                    <a:lumMod val="75000"/>
                  </a:schemeClr>
                </a:solidFill>
              </a:rPr>
              <a:t>postačuje súhrnné </a:t>
            </a:r>
            <a:r>
              <a:rPr lang="sk-SK" sz="7000" b="1" dirty="0">
                <a:solidFill>
                  <a:schemeClr val="accent6">
                    <a:lumMod val="75000"/>
                  </a:schemeClr>
                </a:solidFill>
              </a:rPr>
              <a:t>čestné </a:t>
            </a:r>
            <a:r>
              <a:rPr lang="sk-SK" sz="7000" b="1" dirty="0" smtClean="0">
                <a:solidFill>
                  <a:schemeClr val="accent6">
                    <a:lumMod val="75000"/>
                  </a:schemeClr>
                </a:solidFill>
              </a:rPr>
              <a:t>vyhlásenie k :</a:t>
            </a:r>
          </a:p>
          <a:p>
            <a:pPr marL="444500" indent="0">
              <a:buAutoNum type="arabicPeriod"/>
            </a:pPr>
            <a:r>
              <a:rPr lang="pl-PL" sz="7200" dirty="0" smtClean="0"/>
              <a:t>Podmienka </a:t>
            </a:r>
            <a:r>
              <a:rPr lang="pl-PL" sz="7200" dirty="0"/>
              <a:t>nebyť dlžníkom na daniach </a:t>
            </a:r>
          </a:p>
          <a:p>
            <a:pPr marL="444500" indent="0">
              <a:buAutoNum type="arabicPeriod"/>
            </a:pPr>
            <a:r>
              <a:rPr lang="sk-SK" sz="7200" dirty="0"/>
              <a:t>Podmienka nebyť dlžníkom poistného na zdravotnom poistení</a:t>
            </a:r>
          </a:p>
          <a:p>
            <a:pPr marL="444500" indent="0">
              <a:buAutoNum type="arabicPeriod"/>
            </a:pPr>
            <a:r>
              <a:rPr lang="sk-SK" sz="7200" dirty="0"/>
              <a:t>Podmienka nebyť dlžníkom na sociálnom poistení</a:t>
            </a:r>
          </a:p>
          <a:p>
            <a:pPr marL="444500" indent="0">
              <a:buAutoNum type="arabicPeriod"/>
            </a:pPr>
            <a:r>
              <a:rPr lang="sk-SK" sz="7200" dirty="0"/>
              <a:t>Podmienka, že voči žiadateľovi nie je vedené konkurzné konanie, reštrukturalizačné konanie, nie je v konkurze alebo v reštrukturalizácii</a:t>
            </a:r>
          </a:p>
          <a:p>
            <a:pPr marL="444500" indent="0">
              <a:buAutoNum type="arabicPeriod"/>
            </a:pPr>
            <a:r>
              <a:rPr lang="sk-SK" sz="7200" u="sng" dirty="0" smtClean="0"/>
              <a:t>Podmienka </a:t>
            </a:r>
            <a:r>
              <a:rPr lang="sk-SK" sz="7200" u="sng" dirty="0"/>
              <a:t>zákazu vedenia výkonu rozhodnutia voči </a:t>
            </a:r>
            <a:r>
              <a:rPr lang="sk-SK" sz="7200" u="sng" dirty="0" smtClean="0"/>
              <a:t>žiadateľovi - </a:t>
            </a:r>
            <a:r>
              <a:rPr lang="sk-SK" sz="7200" b="1" u="sng" dirty="0"/>
              <a:t>Výhradne</a:t>
            </a:r>
            <a:endParaRPr lang="sk-SK" sz="7200" u="sng" dirty="0"/>
          </a:p>
          <a:p>
            <a:pPr marL="444500" indent="0">
              <a:buAutoNum type="arabicPeriod"/>
            </a:pPr>
            <a:r>
              <a:rPr lang="sk-SK" sz="7200" u="sng" dirty="0" smtClean="0"/>
              <a:t>Podmienka</a:t>
            </a:r>
            <a:r>
              <a:rPr lang="sk-SK" sz="7200" u="sng" dirty="0"/>
              <a:t>, že voči žiadateľovi sa nenárokuje vrátenie pomoci na základe rozhodnutia EK, ktorým bola pomoc označená za neoprávnenú a nezlučiteľnú so spoločným trhom </a:t>
            </a:r>
            <a:r>
              <a:rPr lang="sk-SK" sz="7200" dirty="0" smtClean="0"/>
              <a:t>-</a:t>
            </a:r>
            <a:r>
              <a:rPr lang="sk-SK" sz="7200" b="1" dirty="0"/>
              <a:t> Výhradne</a:t>
            </a:r>
            <a:endParaRPr lang="sk-SK" sz="7200" dirty="0"/>
          </a:p>
          <a:p>
            <a:pPr marL="444500" indent="0">
              <a:buAutoNum type="arabicPeriod"/>
            </a:pPr>
            <a:r>
              <a:rPr lang="sk-SK" sz="7200" dirty="0"/>
              <a:t>Podmienka, že žiadateľ ani jeho štatutárny orgán, ani žiadny člen štatutárneho orgánu, ani prokurista/i, ani osoba splnomocnená zastupovať žiadateľa v konaní o </a:t>
            </a:r>
            <a:r>
              <a:rPr lang="sk-SK" sz="7200" dirty="0" err="1"/>
              <a:t>ŽoNFP</a:t>
            </a:r>
            <a:r>
              <a:rPr lang="sk-SK" sz="7200" dirty="0"/>
              <a:t> neboli právoplatne odsúdení za trestný čin korupcie, za trestný čin poškodzovania finančných záujmov Európskych ...</a:t>
            </a:r>
          </a:p>
          <a:p>
            <a:pPr marL="444500" indent="0">
              <a:buAutoNum type="arabicPeriod"/>
            </a:pPr>
            <a:r>
              <a:rPr lang="pl-PL" sz="7200" u="sng" dirty="0" smtClean="0"/>
              <a:t>Podmienka</a:t>
            </a:r>
            <a:r>
              <a:rPr lang="pl-PL" sz="7200" u="sng" dirty="0"/>
              <a:t>, že žiadateľ nie je v nútenej správe </a:t>
            </a:r>
            <a:r>
              <a:rPr lang="pl-PL" sz="7200" u="sng" dirty="0" smtClean="0"/>
              <a:t>- </a:t>
            </a:r>
            <a:r>
              <a:rPr lang="sk-SK" sz="7200" b="1" u="sng" dirty="0"/>
              <a:t>Výhradne</a:t>
            </a:r>
            <a:endParaRPr lang="pl-PL" sz="7200" u="sng" dirty="0"/>
          </a:p>
          <a:p>
            <a:pPr marL="444500" indent="0">
              <a:buAutoNum type="arabicPeriod"/>
            </a:pPr>
            <a:r>
              <a:rPr lang="sk-SK" sz="7200" dirty="0"/>
              <a:t>Podmienka týkajúca sa administratívnej a prevádzkovej kapacity žiadateľa </a:t>
            </a:r>
          </a:p>
          <a:p>
            <a:pPr marL="444500" indent="0">
              <a:buAutoNum type="arabicPeriod"/>
            </a:pPr>
            <a:r>
              <a:rPr lang="sk-SK" sz="7200" u="sng" dirty="0" smtClean="0"/>
              <a:t>Podmienka</a:t>
            </a:r>
            <a:r>
              <a:rPr lang="sk-SK" sz="7200" u="sng" dirty="0"/>
              <a:t>, že žiadateľ nie je v konflikte </a:t>
            </a:r>
            <a:r>
              <a:rPr lang="sk-SK" sz="7200" u="sng" dirty="0" smtClean="0"/>
              <a:t>záujmov - </a:t>
            </a:r>
            <a:r>
              <a:rPr lang="sk-SK" sz="7200" b="1" u="sng" dirty="0" smtClean="0"/>
              <a:t>Výhradne</a:t>
            </a:r>
            <a:endParaRPr lang="sk-SK" sz="7200" u="sng" dirty="0"/>
          </a:p>
          <a:p>
            <a:pPr marL="444500" indent="0">
              <a:buAutoNum type="arabicPeriod"/>
            </a:pPr>
            <a:r>
              <a:rPr lang="sk-SK" sz="7200" dirty="0"/>
              <a:t>Podmienka neporušenia zákazu nelegálnej práce a nelegálneho zamestnávania za obdobie 5 rokov predchádzajúcich podaniu </a:t>
            </a:r>
            <a:r>
              <a:rPr lang="sk-SK" sz="7200" dirty="0" err="1"/>
              <a:t>ŽoNFP</a:t>
            </a:r>
            <a:endParaRPr lang="sk-SK" sz="7200" dirty="0"/>
          </a:p>
          <a:p>
            <a:pPr marL="444500" indent="0">
              <a:buAutoNum type="arabicPeriod"/>
            </a:pPr>
            <a:r>
              <a:rPr lang="sk-SK" sz="7200" dirty="0"/>
              <a:t>Oprávnenosť z hľadiska súladu s HP </a:t>
            </a:r>
          </a:p>
        </p:txBody>
      </p:sp>
    </p:spTree>
    <p:extLst>
      <p:ext uri="{BB962C8B-B14F-4D97-AF65-F5344CB8AC3E}">
        <p14:creationId xmlns:p14="http://schemas.microsoft.com/office/powerpoint/2010/main" val="12225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2. Podmienky poskytnutia príspevku</a:t>
            </a:r>
            <a:endParaRPr lang="sk-SK" sz="2600" dirty="0"/>
          </a:p>
          <a:p>
            <a:pPr marL="0" indent="0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V </a:t>
            </a:r>
            <a:r>
              <a:rPr lang="sk-SK" dirty="0"/>
              <a:t>prípade, ak sa niektorá z príloh preukazujúcich splnenie podmienok na </a:t>
            </a:r>
            <a:r>
              <a:rPr lang="sk-SK" dirty="0" smtClean="0"/>
              <a:t>žiadateľa </a:t>
            </a:r>
            <a:r>
              <a:rPr lang="sk-SK" dirty="0"/>
              <a:t>nevzťahuje, musí </a:t>
            </a:r>
            <a:r>
              <a:rPr lang="sk-SK" dirty="0" smtClean="0"/>
              <a:t>žiadateľ </a:t>
            </a:r>
            <a:r>
              <a:rPr lang="sk-SK" dirty="0"/>
              <a:t>namiesto nej </a:t>
            </a:r>
            <a:r>
              <a:rPr lang="sk-SK" dirty="0" smtClean="0"/>
              <a:t>predložiť :</a:t>
            </a:r>
          </a:p>
          <a:p>
            <a:pPr marL="0" indent="0" algn="just">
              <a:buNone/>
            </a:pPr>
            <a:r>
              <a:rPr lang="sk-SK" dirty="0" smtClean="0"/>
              <a:t>	Prílohu </a:t>
            </a:r>
            <a:r>
              <a:rPr lang="sk-SK" dirty="0"/>
              <a:t>č. 2:  </a:t>
            </a:r>
            <a:r>
              <a:rPr lang="sk-SK" b="1" dirty="0">
                <a:hlinkClick r:id="rId2" action="ppaction://hlinkfile"/>
              </a:rPr>
              <a:t>Čestné vyhlásenie žiadateľa o nepredložení príloh(y) žiadosti o </a:t>
            </a:r>
            <a:r>
              <a:rPr lang="sk-SK" b="1" dirty="0" smtClean="0">
                <a:hlinkClick r:id="rId2" action="ppaction://hlinkfile"/>
              </a:rPr>
              <a:t>NFP</a:t>
            </a:r>
            <a:r>
              <a:rPr lang="sk-SK" dirty="0" smtClean="0"/>
              <a:t>, </a:t>
            </a:r>
            <a:r>
              <a:rPr lang="sk-SK" u="sng" dirty="0" smtClean="0"/>
              <a:t>v </a:t>
            </a:r>
            <a:r>
              <a:rPr lang="sk-SK" u="sng" dirty="0"/>
              <a:t>ktorom adekvátne zdôvodní dôvod </a:t>
            </a:r>
            <a:r>
              <a:rPr lang="sk-SK" u="sng" dirty="0" smtClean="0"/>
              <a:t>nepredloženia </a:t>
            </a:r>
            <a:r>
              <a:rPr lang="sk-SK" u="sng" dirty="0"/>
              <a:t>prílohy </a:t>
            </a:r>
            <a:r>
              <a:rPr lang="sk-SK" dirty="0"/>
              <a:t>(napr. nie je relevantná, </a:t>
            </a:r>
            <a:r>
              <a:rPr lang="sk-SK" dirty="0" smtClean="0"/>
              <a:t>pretože </a:t>
            </a:r>
            <a:r>
              <a:rPr lang="sk-SK" dirty="0"/>
              <a:t>sa netýka </a:t>
            </a:r>
            <a:r>
              <a:rPr lang="sk-SK" dirty="0" smtClean="0"/>
              <a:t>žiadateľa </a:t>
            </a:r>
            <a:r>
              <a:rPr lang="sk-SK" dirty="0"/>
              <a:t>a pod</a:t>
            </a:r>
            <a:r>
              <a:rPr lang="sk-SK" dirty="0" smtClean="0"/>
              <a:t>.)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67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424631"/>
            <a:ext cx="8640960" cy="48765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5100" b="1" dirty="0">
                <a:solidFill>
                  <a:schemeClr val="accent6">
                    <a:lumMod val="75000"/>
                  </a:schemeClr>
                </a:solidFill>
              </a:rPr>
              <a:t>2.6 Kritéria na výber </a:t>
            </a:r>
            <a:r>
              <a:rPr lang="pt-BR" sz="5100" b="1" dirty="0" smtClean="0">
                <a:solidFill>
                  <a:schemeClr val="accent6">
                    <a:lumMod val="75000"/>
                  </a:schemeClr>
                </a:solidFill>
              </a:rPr>
              <a:t>projektov</a:t>
            </a:r>
            <a:endParaRPr lang="sk-SK" sz="5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Prostredníctvom </a:t>
            </a:r>
            <a:r>
              <a:rPr lang="sk-SK" dirty="0"/>
              <a:t>hodnotiacich kritérií posudzuje odborný hodnotiteľ kvalitatívnu úroveň </a:t>
            </a:r>
            <a:r>
              <a:rPr lang="sk-SK" dirty="0" smtClean="0"/>
              <a:t>predloženej </a:t>
            </a:r>
            <a:r>
              <a:rPr lang="sk-SK" dirty="0" err="1" smtClean="0"/>
              <a:t>ŽoNFP</a:t>
            </a:r>
            <a:r>
              <a:rPr lang="sk-SK" dirty="0"/>
              <a:t>. </a:t>
            </a:r>
            <a:endParaRPr lang="sk-SK" dirty="0" smtClean="0"/>
          </a:p>
          <a:p>
            <a:pPr marL="0" indent="0" algn="just">
              <a:buNone/>
            </a:pPr>
            <a:r>
              <a:rPr lang="sk-SK" dirty="0"/>
              <a:t>	</a:t>
            </a:r>
            <a:endParaRPr lang="sk-SK" dirty="0" smtClean="0"/>
          </a:p>
          <a:p>
            <a:pPr marL="0" indent="0" algn="just">
              <a:buNone/>
            </a:pPr>
            <a:r>
              <a:rPr lang="sk-SK" dirty="0"/>
              <a:t>	</a:t>
            </a:r>
            <a:r>
              <a:rPr lang="sk-SK" dirty="0" smtClean="0"/>
              <a:t>Hodnotiace kritériá, </a:t>
            </a:r>
            <a:r>
              <a:rPr lang="sk-SK" dirty="0"/>
              <a:t>ako aj spôsob ich aplikácie sú uvedené </a:t>
            </a:r>
            <a:r>
              <a:rPr lang="sk-SK" dirty="0" smtClean="0"/>
              <a:t>v dokumente </a:t>
            </a:r>
            <a:r>
              <a:rPr lang="sk-SK" b="1" u="sng" dirty="0">
                <a:hlinkClick r:id="rId3" action="ppaction://hlinkfile"/>
              </a:rPr>
              <a:t>Kritériá pre výber projektov </a:t>
            </a:r>
            <a:r>
              <a:rPr lang="sk-SK" b="1" u="sng" dirty="0" smtClean="0">
                <a:hlinkClick r:id="rId3" action="ppaction://hlinkfile"/>
              </a:rPr>
              <a:t>operačného programu </a:t>
            </a:r>
            <a:r>
              <a:rPr lang="sk-SK" b="1" u="sng" dirty="0">
                <a:hlinkClick r:id="rId3" action="ppaction://hlinkfile"/>
              </a:rPr>
              <a:t>Ľudské zdroje a metodika ich </a:t>
            </a:r>
            <a:r>
              <a:rPr lang="sk-SK" b="1" u="sng" dirty="0" smtClean="0">
                <a:hlinkClick r:id="rId3" action="ppaction://hlinkfile"/>
              </a:rPr>
              <a:t>uplatňovania</a:t>
            </a:r>
            <a:r>
              <a:rPr lang="sk-SK" dirty="0" smtClean="0"/>
              <a:t>, ktorý tvorí </a:t>
            </a:r>
            <a:r>
              <a:rPr lang="sk-SK" b="1" u="sng" dirty="0"/>
              <a:t>Prílohu č. 7 </a:t>
            </a:r>
            <a:r>
              <a:rPr lang="sk-SK" dirty="0"/>
              <a:t>výzvy. </a:t>
            </a: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/>
              <a:t>	</a:t>
            </a:r>
            <a:r>
              <a:rPr lang="sk-SK" dirty="0" smtClean="0"/>
              <a:t>Výberové </a:t>
            </a:r>
            <a:r>
              <a:rPr lang="sk-SK" dirty="0"/>
              <a:t>kritériá sa v tejto výzve neuplatňujú.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171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48765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V prípade schválenia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ŽoNFP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, môže dôjsť k uzatvoreniu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Zmluv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o poskytnutí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NFP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, v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takom prípade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pre prijímateľa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sú záväzné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aj:</a:t>
            </a:r>
          </a:p>
          <a:p>
            <a:pPr marL="0" indent="0" algn="ctr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sk-SK" dirty="0"/>
              <a:t>Pravidlá a podmienky, ktoré sú zadefinované v rámci výzvy na predloženie žiadosti o </a:t>
            </a:r>
            <a:r>
              <a:rPr lang="sk-SK" dirty="0" smtClean="0"/>
              <a:t>NFP</a:t>
            </a:r>
            <a:endParaRPr lang="sk-SK" dirty="0"/>
          </a:p>
          <a:p>
            <a:pPr algn="just"/>
            <a:r>
              <a:rPr lang="sk-SK" dirty="0"/>
              <a:t>Pravidlá oprávnenosti výdavkov pre OP ĽZ v PO 2014 – 2020 v platnom znení (ako príloha Príručky pre </a:t>
            </a:r>
            <a:r>
              <a:rPr lang="sk-SK" dirty="0" smtClean="0"/>
              <a:t>žiadateľa);</a:t>
            </a:r>
            <a:endParaRPr lang="sk-SK" dirty="0"/>
          </a:p>
          <a:p>
            <a:pPr algn="just"/>
            <a:r>
              <a:rPr lang="sk-SK" u="sng" dirty="0"/>
              <a:t>Vzor Zmluvy o poskytnutí </a:t>
            </a:r>
            <a:r>
              <a:rPr lang="sk-SK" u="sng" dirty="0" smtClean="0"/>
              <a:t>NFP</a:t>
            </a:r>
            <a:endParaRPr lang="sk-SK" u="sng" dirty="0"/>
          </a:p>
          <a:p>
            <a:pPr algn="just"/>
            <a:r>
              <a:rPr lang="sk-SK" u="sng" dirty="0"/>
              <a:t>Príručka pre prijímateľa </a:t>
            </a:r>
            <a:r>
              <a:rPr lang="sk-SK" u="sng" dirty="0" smtClean="0"/>
              <a:t>NFP</a:t>
            </a:r>
            <a:r>
              <a:rPr lang="sk-SK" dirty="0"/>
              <a:t>:</a:t>
            </a:r>
          </a:p>
          <a:p>
            <a:pPr lvl="1" algn="just"/>
            <a:r>
              <a:rPr lang="sk-SK" dirty="0"/>
              <a:t>Usmernenie Riadiaceho orgánu k verejnému obstarávaniu - č. 1/2015 ;</a:t>
            </a:r>
          </a:p>
          <a:p>
            <a:pPr lvl="1" algn="just"/>
            <a:r>
              <a:rPr lang="sk-SK" dirty="0"/>
              <a:t>Manuál pre informovanie a komunikáciu pre prijímateľov v rámci EŠIF;</a:t>
            </a:r>
          </a:p>
          <a:p>
            <a:pPr algn="just"/>
            <a:r>
              <a:rPr lang="sk-SK" dirty="0" smtClean="0"/>
              <a:t>Operačný program Ľudské zdroje</a:t>
            </a:r>
            <a:endParaRPr lang="sk-SK" dirty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>
                <a:hlinkClick r:id="rId2"/>
              </a:rPr>
              <a:t>Platné </a:t>
            </a:r>
            <a:r>
              <a:rPr lang="sk-SK" dirty="0">
                <a:hlinkClick r:id="rId2"/>
              </a:rPr>
              <a:t>znenia týchto dokumentov </a:t>
            </a:r>
            <a:r>
              <a:rPr lang="sk-SK" dirty="0" smtClean="0">
                <a:hlinkClick r:id="rId2"/>
              </a:rPr>
              <a:t>sú </a:t>
            </a:r>
            <a:r>
              <a:rPr lang="sk-SK" dirty="0">
                <a:hlinkClick r:id="rId2"/>
              </a:rPr>
              <a:t>zverejnené na webovom sídle </a:t>
            </a:r>
            <a:r>
              <a:rPr lang="sk-SK" dirty="0" smtClean="0">
                <a:hlinkClick r:id="rId2"/>
              </a:rPr>
              <a:t>poskytovateľa </a:t>
            </a:r>
            <a:r>
              <a:rPr lang="sk-SK" b="1" dirty="0" err="1" smtClean="0">
                <a:hlinkClick r:id="rId3"/>
              </a:rPr>
              <a:t>www.ia.gov.sk</a:t>
            </a:r>
            <a:r>
              <a:rPr lang="sk-SK" b="1" dirty="0" smtClean="0"/>
              <a:t>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8" name="Picture 4" descr="C:\Users\Kollarj\Desktop\Prezentácia_podmienky_2016 211 02\zmlu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62188"/>
            <a:ext cx="218451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2592" r="32592" b="11408"/>
          <a:stretch/>
        </p:blipFill>
        <p:spPr bwMode="auto">
          <a:xfrm>
            <a:off x="1115616" y="116632"/>
            <a:ext cx="7526408" cy="601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k-SK" sz="4600" b="1" dirty="0" err="1" smtClean="0">
                <a:solidFill>
                  <a:schemeClr val="accent6">
                    <a:lumMod val="75000"/>
                  </a:schemeClr>
                </a:solidFill>
              </a:rPr>
              <a:t>Plnomocenstvo</a:t>
            </a:r>
            <a:endParaRPr lang="sk-SK" sz="4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V </a:t>
            </a:r>
            <a:r>
              <a:rPr lang="sk-SK" dirty="0"/>
              <a:t>prípade, ak bude formulár </a:t>
            </a:r>
            <a:r>
              <a:rPr lang="sk-SK" dirty="0" err="1" smtClean="0"/>
              <a:t>ŽoNFP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 smtClean="0"/>
              <a:t>prílohy podpisovať </a:t>
            </a:r>
            <a:r>
              <a:rPr lang="sk-SK" dirty="0"/>
              <a:t>splnomocnená osoba na </a:t>
            </a:r>
            <a:r>
              <a:rPr lang="sk-SK" dirty="0" smtClean="0"/>
              <a:t>základe splnomocnenia </a:t>
            </a:r>
            <a:r>
              <a:rPr lang="sk-SK" dirty="0"/>
              <a:t>štatutárneho orgánu </a:t>
            </a:r>
            <a:r>
              <a:rPr lang="sk-SK" dirty="0" smtClean="0"/>
              <a:t>Žiadateľa</a:t>
            </a:r>
            <a:r>
              <a:rPr lang="sk-SK" dirty="0"/>
              <a:t>, je </a:t>
            </a:r>
            <a:r>
              <a:rPr lang="sk-SK" dirty="0" smtClean="0"/>
              <a:t> potrebné </a:t>
            </a:r>
            <a:r>
              <a:rPr lang="sk-SK" dirty="0"/>
              <a:t>spolu so </a:t>
            </a:r>
            <a:r>
              <a:rPr lang="sk-SK" dirty="0" err="1" smtClean="0"/>
              <a:t>ŽoNFP</a:t>
            </a:r>
            <a:r>
              <a:rPr lang="sk-SK" dirty="0" smtClean="0"/>
              <a:t> doložiť </a:t>
            </a:r>
            <a:r>
              <a:rPr lang="sk-SK" dirty="0"/>
              <a:t>úradne </a:t>
            </a:r>
            <a:r>
              <a:rPr lang="sk-SK" dirty="0" smtClean="0"/>
              <a:t>overené </a:t>
            </a:r>
            <a:r>
              <a:rPr lang="sk-SK" dirty="0" err="1" smtClean="0"/>
              <a:t>Plnomocenstvo</a:t>
            </a:r>
            <a:r>
              <a:rPr lang="sk-SK" dirty="0" smtClean="0"/>
              <a:t> na </a:t>
            </a:r>
            <a:r>
              <a:rPr lang="sk-SK" dirty="0"/>
              <a:t>podpis </a:t>
            </a:r>
            <a:r>
              <a:rPr lang="sk-SK" dirty="0" err="1" smtClean="0"/>
              <a:t>ŽoNFP</a:t>
            </a:r>
            <a:r>
              <a:rPr lang="sk-SK" dirty="0" smtClean="0"/>
              <a:t> </a:t>
            </a:r>
            <a:r>
              <a:rPr lang="sk-SK" dirty="0"/>
              <a:t>a príloh podľa odporúčaného formulára (</a:t>
            </a:r>
            <a:r>
              <a:rPr lang="sk-SK" dirty="0">
                <a:hlinkClick r:id="rId2" action="ppaction://hlinkfile"/>
              </a:rPr>
              <a:t>Príloha č. 1-1 Formuláru </a:t>
            </a:r>
            <a:r>
              <a:rPr lang="sk-SK" dirty="0" err="1" smtClean="0">
                <a:hlinkClick r:id="rId2" action="ppaction://hlinkfile"/>
              </a:rPr>
              <a:t>ŹoNFP</a:t>
            </a:r>
            <a:r>
              <a:rPr lang="sk-SK" dirty="0"/>
              <a:t>) s </a:t>
            </a:r>
            <a:r>
              <a:rPr lang="sk-SK" dirty="0" smtClean="0"/>
              <a:t>nemožnosťou </a:t>
            </a:r>
            <a:r>
              <a:rPr lang="sk-SK" dirty="0"/>
              <a:t>ďalšej substitúcie, ak ju zákon </a:t>
            </a:r>
            <a:r>
              <a:rPr lang="sk-SK" dirty="0" smtClean="0"/>
              <a:t>neumožňuje</a:t>
            </a:r>
            <a:r>
              <a:rPr lang="sk-SK" dirty="0"/>
              <a:t>. </a:t>
            </a: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Uvedený </a:t>
            </a:r>
            <a:r>
              <a:rPr lang="sk-SK" dirty="0"/>
              <a:t>postup sa primerane </a:t>
            </a:r>
            <a:r>
              <a:rPr lang="sk-SK" dirty="0" smtClean="0"/>
              <a:t>použije </a:t>
            </a:r>
            <a:r>
              <a:rPr lang="sk-SK" dirty="0"/>
              <a:t>aj v prípade, ak </a:t>
            </a:r>
            <a:r>
              <a:rPr lang="sk-SK" dirty="0" smtClean="0"/>
              <a:t>žiadateľ </a:t>
            </a:r>
            <a:r>
              <a:rPr lang="sk-SK" dirty="0"/>
              <a:t>koná v procese konania o </a:t>
            </a:r>
            <a:r>
              <a:rPr lang="sk-SK" dirty="0" smtClean="0"/>
              <a:t>žiadosti </a:t>
            </a:r>
            <a:r>
              <a:rPr lang="sk-SK" dirty="0"/>
              <a:t>o NFP prostredníctvom inej osoby ako svojho štatutárneho orgánu.</a:t>
            </a:r>
          </a:p>
        </p:txBody>
      </p:sp>
    </p:spTree>
    <p:extLst>
      <p:ext uri="{BB962C8B-B14F-4D97-AF65-F5344CB8AC3E}">
        <p14:creationId xmlns:p14="http://schemas.microsoft.com/office/powerpoint/2010/main" val="9213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1985</TotalTime>
  <Words>2033</Words>
  <Application>Microsoft Office PowerPoint</Application>
  <PresentationFormat>Prezentácia na obrazovke (4:3)</PresentationFormat>
  <Paragraphs>321</Paragraphs>
  <Slides>33</Slides>
  <Notes>21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Motív Office</vt:lpstr>
      <vt:lpstr> Výzva na predkladanie žiadostí o NFP - OP ĽZ DOP 2016/2.1.1/02:  „Nové alebo inovatívne programy na zlepšenie samozamestnania mladých ľudí“                   Jakub Kollár / metodik  Implementačná agentúra Ministerstva práce, sociálnych vecí a rodiny SR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Sedálová Barbora</dc:creator>
  <cp:lastModifiedBy>Kollarj</cp:lastModifiedBy>
  <cp:revision>108</cp:revision>
  <dcterms:created xsi:type="dcterms:W3CDTF">2016-05-18T06:39:42Z</dcterms:created>
  <dcterms:modified xsi:type="dcterms:W3CDTF">2017-02-07T14:05:54Z</dcterms:modified>
</cp:coreProperties>
</file>