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4" r:id="rId1"/>
  </p:sldMasterIdLst>
  <p:sldIdLst>
    <p:sldId id="256" r:id="rId2"/>
    <p:sldId id="261" r:id="rId3"/>
    <p:sldId id="260" r:id="rId4"/>
    <p:sldId id="285" r:id="rId5"/>
    <p:sldId id="280" r:id="rId6"/>
    <p:sldId id="297" r:id="rId7"/>
    <p:sldId id="287" r:id="rId8"/>
    <p:sldId id="296" r:id="rId9"/>
    <p:sldId id="283" r:id="rId10"/>
    <p:sldId id="288" r:id="rId11"/>
    <p:sldId id="300" r:id="rId12"/>
    <p:sldId id="286" r:id="rId13"/>
    <p:sldId id="301" r:id="rId14"/>
    <p:sldId id="304" r:id="rId15"/>
    <p:sldId id="303" r:id="rId16"/>
    <p:sldId id="270" r:id="rId17"/>
    <p:sldId id="284" r:id="rId18"/>
    <p:sldId id="299" r:id="rId19"/>
    <p:sldId id="289" r:id="rId20"/>
    <p:sldId id="298" r:id="rId21"/>
    <p:sldId id="302" r:id="rId22"/>
    <p:sldId id="295" r:id="rId2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 varScale="1">
        <p:scale>
          <a:sx n="107" d="100"/>
          <a:sy n="107" d="100"/>
        </p:scale>
        <p:origin x="-10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20. 1. 2017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33690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20. 1. 2017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1360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20. 1. 2017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13455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Úvodná snímk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6064" y="4149080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998240" y="6165304"/>
            <a:ext cx="2133600" cy="365125"/>
          </a:xfrm>
        </p:spPr>
        <p:txBody>
          <a:bodyPr/>
          <a:lstStyle/>
          <a:p>
            <a:fld id="{BF92E2F3-A957-4897-AE39-228CC061DCDB}" type="datetimeFigureOut">
              <a:rPr lang="sk-SK" smtClean="0"/>
              <a:t>20. 1. 2017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19657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Úvodná snímk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4581128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854224" y="6309320"/>
            <a:ext cx="2133600" cy="365125"/>
          </a:xfrm>
        </p:spPr>
        <p:txBody>
          <a:bodyPr/>
          <a:lstStyle/>
          <a:p>
            <a:fld id="{BF92E2F3-A957-4897-AE39-228CC061DCDB}" type="datetimeFigureOut">
              <a:rPr lang="sk-SK" smtClean="0"/>
              <a:t>20. 1. 2017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13326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Úvodná snímk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6064" y="4623271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971600" y="6309320"/>
            <a:ext cx="2133600" cy="365125"/>
          </a:xfrm>
        </p:spPr>
        <p:txBody>
          <a:bodyPr/>
          <a:lstStyle/>
          <a:p>
            <a:fld id="{BF92E2F3-A957-4897-AE39-228CC061DCDB}" type="datetimeFigureOut">
              <a:rPr lang="sk-SK" smtClean="0"/>
              <a:t>20. 1. 2017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13326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n nadpi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 dirty="0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20. 1. 2017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6" name="Zástupný symbol obsahu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588826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obsahu 5" descr="IA.bmp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 bwMode="auto">
          <a:xfrm>
            <a:off x="2411760" y="6189954"/>
            <a:ext cx="1224136" cy="396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ástupný symbol obsahu 2"/>
          <p:cNvSpPr>
            <a:spLocks noGrp="1"/>
          </p:cNvSpPr>
          <p:nvPr>
            <p:ph idx="1"/>
          </p:nvPr>
        </p:nvSpPr>
        <p:spPr>
          <a:xfrm>
            <a:off x="467544" y="424631"/>
            <a:ext cx="8186766" cy="4876577"/>
          </a:xfrm>
        </p:spPr>
        <p:txBody>
          <a:bodyPr/>
          <a:lstStyle>
            <a:lvl1pPr>
              <a:defRPr sz="4000"/>
            </a:lvl1pPr>
          </a:lstStyle>
          <a:p>
            <a:pPr lvl="0" algn="ctr">
              <a:buFont typeface="Arial" charset="0"/>
              <a:buNone/>
            </a:pPr>
            <a:r>
              <a:rPr lang="sk-SK" b="1" smtClean="0">
                <a:solidFill>
                  <a:schemeClr val="accent6">
                    <a:lumMod val="75000"/>
                  </a:schemeClr>
                </a:solidFill>
              </a:rPr>
              <a:t>Upravte štýl predlohy textu.</a:t>
            </a:r>
          </a:p>
          <a:p>
            <a:pPr lvl="1" algn="ctr">
              <a:buFont typeface="Arial" charset="0"/>
              <a:buNone/>
            </a:pPr>
            <a:r>
              <a:rPr lang="sk-SK" b="1" smtClean="0">
                <a:solidFill>
                  <a:schemeClr val="accent6">
                    <a:lumMod val="75000"/>
                  </a:schemeClr>
                </a:solidFill>
              </a:rPr>
              <a:t>Druhá úroveň</a:t>
            </a:r>
          </a:p>
          <a:p>
            <a:pPr lvl="2" algn="ctr">
              <a:buFont typeface="Arial" charset="0"/>
              <a:buNone/>
            </a:pPr>
            <a:r>
              <a:rPr lang="sk-SK" b="1" smtClean="0">
                <a:solidFill>
                  <a:schemeClr val="accent6">
                    <a:lumMod val="75000"/>
                  </a:schemeClr>
                </a:solidFill>
              </a:rPr>
              <a:t>Tretia úroveň</a:t>
            </a:r>
          </a:p>
          <a:p>
            <a:pPr lvl="3" algn="ctr">
              <a:buFont typeface="Arial" charset="0"/>
              <a:buNone/>
            </a:pPr>
            <a:r>
              <a:rPr lang="sk-SK" b="1" smtClean="0">
                <a:solidFill>
                  <a:schemeClr val="accent6">
                    <a:lumMod val="75000"/>
                  </a:schemeClr>
                </a:solidFill>
              </a:rPr>
              <a:t>Štvrtá úroveň</a:t>
            </a:r>
          </a:p>
          <a:p>
            <a:pPr lvl="4" algn="ctr">
              <a:buFont typeface="Arial" charset="0"/>
              <a:buNone/>
            </a:pPr>
            <a:r>
              <a:rPr lang="sk-SK" b="1" smtClean="0">
                <a:solidFill>
                  <a:schemeClr val="accent6">
                    <a:lumMod val="75000"/>
                  </a:schemeClr>
                </a:solidFill>
              </a:rPr>
              <a:t>Piata úroveň</a:t>
            </a:r>
            <a:endParaRPr lang="sk-SK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73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20. 1. 2017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64132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20. 1. 2017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D8DC6-2DB1-4270-A76B-ADCE5B9B30E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6076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20. 1. 2017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99864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20. 1. 2017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36676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20. 1. 2017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92195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20. 1. 2017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95795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20. 1. 2017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D8DC6-2DB1-4270-A76B-ADCE5B9B30E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77264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20. 1. 2017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51903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20. 1. 2017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89015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72" r:id="rId13"/>
    <p:sldLayoutId id="2147483673" r:id="rId14"/>
    <p:sldLayoutId id="2147483666" r:id="rId15"/>
    <p:sldLayoutId id="2147483667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</a:rPr>
              <a:t>Výzva</a:t>
            </a:r>
            <a:br>
              <a:rPr lang="sk-SK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sk-SK" b="1" dirty="0">
                <a:solidFill>
                  <a:schemeClr val="accent6">
                    <a:lumMod val="75000"/>
                  </a:schemeClr>
                </a:solidFill>
              </a:rPr>
              <a:t>OP ĽZ DOP 2016/4.2.1/02</a:t>
            </a:r>
          </a:p>
        </p:txBody>
      </p:sp>
    </p:spTree>
    <p:extLst>
      <p:ext uri="{BB962C8B-B14F-4D97-AF65-F5344CB8AC3E}">
        <p14:creationId xmlns:p14="http://schemas.microsoft.com/office/powerpoint/2010/main" val="397759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403648"/>
            <a:ext cx="8186766" cy="4473624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10000"/>
              </a:lnSpc>
              <a:spcBef>
                <a:spcPts val="0"/>
              </a:spcBef>
              <a:buAutoNum type="arabicPlain" startAt="521"/>
            </a:pPr>
            <a:r>
              <a:rPr lang="sk-SK" sz="1600" dirty="0" smtClean="0"/>
              <a:t>- Mzdové výdavky (</a:t>
            </a:r>
            <a:r>
              <a:rPr lang="sk-SK" sz="1600" dirty="0"/>
              <a:t>Oprávnenými mzdovými výdavkami sú hrubá mzda a povinné odvody žiadateľa/prijímateľa  na odborných pracovníkov s ohľadom na predchádzajúcu mzdovú </a:t>
            </a:r>
            <a:r>
              <a:rPr lang="sk-SK" sz="1600" dirty="0" smtClean="0"/>
              <a:t>politiku </a:t>
            </a:r>
            <a:r>
              <a:rPr lang="sk-SK" sz="1600" dirty="0"/>
              <a:t>žiadateľa/prijímateľa. </a:t>
            </a:r>
            <a:r>
              <a:rPr lang="sk-SK" sz="1600" dirty="0" smtClean="0"/>
              <a:t>)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sk-SK" sz="1600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sk-SK" sz="1600" dirty="0" smtClean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sk-SK" sz="1600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sk-SK" sz="1600" dirty="0" smtClean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sk-SK" sz="1600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sk-SK" sz="1600" dirty="0" smtClean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sk-SK" sz="1600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sk-SK" sz="1600" dirty="0" smtClean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sk-SK" sz="1600" dirty="0"/>
              <a:t>* limit na celkovú cenu </a:t>
            </a:r>
            <a:r>
              <a:rPr lang="sk-SK" sz="1600" dirty="0" smtClean="0"/>
              <a:t>práce - </a:t>
            </a:r>
            <a:r>
              <a:rPr lang="sk-SK" sz="1600" dirty="0"/>
              <a:t>lektor junior, min. VŠ II. Stupňa v odbore vzdelávacieho programu, najmenej 2 roky </a:t>
            </a:r>
            <a:r>
              <a:rPr lang="sk-SK" sz="1600" dirty="0" smtClean="0"/>
              <a:t>praxe v </a:t>
            </a:r>
            <a:r>
              <a:rPr lang="sk-SK" sz="1600" dirty="0"/>
              <a:t>oblasti, ktorej sa odborná vzdelávacia aktivita </a:t>
            </a:r>
            <a:r>
              <a:rPr lang="sk-SK" sz="1600" dirty="0" smtClean="0"/>
              <a:t>týka;</a:t>
            </a:r>
            <a:endParaRPr lang="sk-SK" sz="1600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sk-SK" sz="1600" dirty="0"/>
              <a:t>** limit na celkovú cenu </a:t>
            </a:r>
            <a:r>
              <a:rPr lang="sk-SK" sz="1600" dirty="0" smtClean="0"/>
              <a:t>práce - </a:t>
            </a:r>
            <a:r>
              <a:rPr lang="sk-SK" sz="1600" dirty="0"/>
              <a:t>lektor senior, min. VŠ II. Stupňa v odbore vzdelávacieho programu, najmenej 5 rokov </a:t>
            </a:r>
            <a:r>
              <a:rPr lang="sk-SK" sz="1600" dirty="0" smtClean="0"/>
              <a:t>praxe v </a:t>
            </a:r>
            <a:r>
              <a:rPr lang="sk-SK" sz="1600" dirty="0"/>
              <a:t>oblasti, ktorej sa odborná vzdelávacia aktivita </a:t>
            </a:r>
            <a:r>
              <a:rPr lang="sk-SK" sz="1600" dirty="0" smtClean="0"/>
              <a:t>týka;</a:t>
            </a:r>
          </a:p>
        </p:txBody>
      </p:sp>
      <p:sp>
        <p:nvSpPr>
          <p:cNvPr id="3" name="Nadpis 3"/>
          <p:cNvSpPr txBox="1">
            <a:spLocks/>
          </p:cNvSpPr>
          <p:nvPr/>
        </p:nvSpPr>
        <p:spPr>
          <a:xfrm>
            <a:off x="467544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300" b="1" dirty="0" smtClean="0">
                <a:solidFill>
                  <a:schemeClr val="accent6">
                    <a:lumMod val="75000"/>
                  </a:schemeClr>
                </a:solidFill>
              </a:rPr>
              <a:t>Oprávnené výdavky</a:t>
            </a:r>
            <a:endParaRPr lang="sk-SK" sz="23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1727200" y="25749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544160"/>
              </p:ext>
            </p:extLst>
          </p:nvPr>
        </p:nvGraphicFramePr>
        <p:xfrm>
          <a:off x="1043608" y="2574925"/>
          <a:ext cx="7272808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1728192"/>
                <a:gridCol w="1710190"/>
                <a:gridCol w="1818202"/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 err="1" smtClean="0"/>
                        <a:t>Podaktivita</a:t>
                      </a:r>
                      <a:r>
                        <a:rPr lang="sk-SK" dirty="0" smtClean="0"/>
                        <a:t> 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Limit lektor junior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Limit lektor senior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Jednotka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Lektor prípravy na náhradnú rodinnú starostlivosť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21,01 €*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32,57 €**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Hodina (60 minútová)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93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196752"/>
            <a:ext cx="8186766" cy="46805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sz="2000" dirty="0" smtClean="0"/>
              <a:t>903 – </a:t>
            </a:r>
            <a:r>
              <a:rPr lang="sk-SK" sz="2000" b="1" dirty="0"/>
              <a:t>Paušálna sadzba na ostatné výdavky projektu (nariadenie 1304/2013, čl. 14 ods.2) </a:t>
            </a:r>
            <a:r>
              <a:rPr lang="sk-SK" sz="2000" dirty="0" smtClean="0"/>
              <a:t>- </a:t>
            </a:r>
            <a:r>
              <a:rPr lang="sk-SK" sz="2000" b="1" dirty="0"/>
              <a:t>40%</a:t>
            </a:r>
            <a:r>
              <a:rPr lang="sk-SK" sz="2000" dirty="0"/>
              <a:t> z celkových oprávnených priamych nákladov na zamestnancov v rámci </a:t>
            </a:r>
            <a:r>
              <a:rPr lang="sk-SK" sz="2000" dirty="0" smtClean="0"/>
              <a:t>projektu; </a:t>
            </a:r>
            <a:r>
              <a:rPr lang="sk-SK" sz="2000" dirty="0"/>
              <a:t>Súčasťou paušálnej sadzby na ostatné výdavky sú aj výdavky na publicitu a </a:t>
            </a:r>
            <a:r>
              <a:rPr lang="sk-SK" sz="2000" dirty="0" smtClean="0"/>
              <a:t>informovanosť;</a:t>
            </a:r>
          </a:p>
          <a:p>
            <a:pPr marL="0" indent="0">
              <a:buNone/>
            </a:pPr>
            <a:endParaRPr lang="sk-SK" sz="2000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sk-SK" sz="2000" dirty="0" smtClean="0"/>
              <a:t>905 – </a:t>
            </a:r>
            <a:r>
              <a:rPr lang="sk-SK" sz="2000" dirty="0"/>
              <a:t>Ostatné spôsoby paušálneho </a:t>
            </a:r>
            <a:r>
              <a:rPr lang="sk-SK" sz="2000" dirty="0" smtClean="0"/>
              <a:t>financovania - </a:t>
            </a:r>
            <a:r>
              <a:rPr lang="sk-SK" sz="2000" dirty="0"/>
              <a:t>Výdavky na </a:t>
            </a:r>
            <a:r>
              <a:rPr lang="sk-SK" sz="2000" b="1" dirty="0"/>
              <a:t>riadenie projektu</a:t>
            </a:r>
            <a:r>
              <a:rPr lang="sk-SK" sz="2000" dirty="0"/>
              <a:t> vo výške </a:t>
            </a:r>
            <a:r>
              <a:rPr lang="sk-SK" sz="2000" b="1" dirty="0"/>
              <a:t>8,32%</a:t>
            </a:r>
            <a:r>
              <a:rPr lang="sk-SK" sz="2000" dirty="0"/>
              <a:t> z celkových oprávnených priamych výdavkov na zamestnancov v rámci projektu je možné vykazovať osobitne v rozpočte projektu len v prípade, ak ide o mzdové výdavky vzniknuté na základe pracovnoprávneho vzťahu v zmysle zákona č. 311/2001 Z. z. Zákonník práce v znení neskorších </a:t>
            </a:r>
            <a:r>
              <a:rPr lang="sk-SK" sz="2000" dirty="0" smtClean="0"/>
              <a:t>predpisov;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sk-SK" sz="2000" dirty="0" smtClean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sk-SK" sz="2000" dirty="0"/>
              <a:t>910 – </a:t>
            </a:r>
            <a:r>
              <a:rPr lang="sk-SK" sz="2000" b="1" dirty="0"/>
              <a:t>Jednotkové výdavky </a:t>
            </a:r>
            <a:r>
              <a:rPr lang="sk-SK" sz="2000" dirty="0"/>
              <a:t>- Oprávnenými výdavkami na realizáciu aktivít sú </a:t>
            </a:r>
            <a:r>
              <a:rPr lang="sk-SK" sz="2000" b="1" dirty="0"/>
              <a:t>jednotkové ceny </a:t>
            </a:r>
            <a:r>
              <a:rPr lang="sk-SK" sz="2000" dirty="0"/>
              <a:t>stanovené v štandardnej stupnici jednotkových nákladov a paušálne sadzby – Príloha č. 7 </a:t>
            </a:r>
            <a:r>
              <a:rPr lang="sk-SK" sz="2000" dirty="0" smtClean="0"/>
              <a:t>Výzvy;</a:t>
            </a:r>
            <a:endParaRPr lang="sk-SK" sz="2400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sk-SK" sz="2000" dirty="0" smtClean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sk-SK" sz="2400" dirty="0"/>
          </a:p>
        </p:txBody>
      </p:sp>
      <p:sp>
        <p:nvSpPr>
          <p:cNvPr id="3" name="Nadpis 3"/>
          <p:cNvSpPr txBox="1">
            <a:spLocks/>
          </p:cNvSpPr>
          <p:nvPr/>
        </p:nvSpPr>
        <p:spPr>
          <a:xfrm>
            <a:off x="467544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300" b="1" dirty="0" smtClean="0">
                <a:solidFill>
                  <a:schemeClr val="accent6">
                    <a:lumMod val="75000"/>
                  </a:schemeClr>
                </a:solidFill>
              </a:rPr>
              <a:t>Oprávnené výdavky</a:t>
            </a:r>
            <a:endParaRPr lang="sk-SK" sz="23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1727200" y="25749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17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Zástupný symbol obsahu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360430"/>
              </p:ext>
            </p:extLst>
          </p:nvPr>
        </p:nvGraphicFramePr>
        <p:xfrm>
          <a:off x="468313" y="620683"/>
          <a:ext cx="8186737" cy="5514780"/>
        </p:xfrm>
        <a:graphic>
          <a:graphicData uri="http://schemas.openxmlformats.org/drawingml/2006/table">
            <a:tbl>
              <a:tblPr/>
              <a:tblGrid>
                <a:gridCol w="204669"/>
                <a:gridCol w="1192924"/>
                <a:gridCol w="1265934"/>
                <a:gridCol w="1236869"/>
                <a:gridCol w="695873"/>
                <a:gridCol w="649091"/>
                <a:gridCol w="672482"/>
                <a:gridCol w="2268895"/>
              </a:tblGrid>
              <a:tr h="198375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Rozpočet projektu s podrobným komentárom</a:t>
                      </a:r>
                    </a:p>
                  </a:txBody>
                  <a:tcPr marL="5853" marR="5853" marT="58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249567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P. č.</a:t>
                      </a:r>
                    </a:p>
                  </a:txBody>
                  <a:tcPr marL="5853" marR="5853" marT="58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9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Názov položky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9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Skupina výdavkov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9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Merná jednotka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9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Jednotková cena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9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Počet jednotiek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9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  Celkom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9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Podrobný komentár k položke a k spôsobu výpočtu položky</a:t>
                      </a:r>
                      <a:r>
                        <a:rPr lang="sk-SK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*</a:t>
                      </a:r>
                      <a:endParaRPr lang="sk-SK" sz="700" b="1" i="0" u="none" strike="noStrike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97C"/>
                    </a:solidFill>
                  </a:tcPr>
                </a:tc>
              </a:tr>
              <a:tr h="127984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853" marR="5853" marT="58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9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9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9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9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9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9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9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97C"/>
                    </a:solidFill>
                  </a:tcPr>
                </a:tc>
              </a:tr>
              <a:tr h="382542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853" marR="5853" marT="58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Lektor prípravy na náhradnú rodinnú starostlivosť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521- mzdové výdavky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hodina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0,00 €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14897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853" marR="5853" marT="58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Soc. Pracovnik/ Pracovníčka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910 - Jednotkové výdavky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mesiac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1 002,00 €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0,00 €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14897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5853" marR="5853" marT="58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Soc. Pracovnik/ Pracovníčka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910 - Jednotkové výdavky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mesiac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501,00 €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0,00 €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14897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5853" marR="5853" marT="58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Psycholog/Psychologička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910 - Jednotkové výdavky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mesiac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1 100,00 €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0,00 €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14897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5853" marR="5853" marT="58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Psycholog/Psychologička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910 - Jednotkové výdavky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mesiac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550,00 €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0,00 €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14897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5853" marR="5853" marT="58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Spec. Pedagog/Pedagogička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910 - Jednotkové výdavky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mesiac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1 065,00 €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0,00 €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14897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5853" marR="5853" marT="58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Spec. Pedagog/Pedagogička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910 - Jednotkové výdavky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mesiac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532,00 €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0,00 €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93621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5853" marR="5853" marT="58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Liec. Pedagog/Pedagogička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910 - Jednotkové výdavky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mesiac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865,00 €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0,00 €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14897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5853" marR="5853" marT="58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Liec. Pedagog/Pedagogička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910 - Jednotkové výdavky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mesiac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432,00 €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0,00 €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14897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5853" marR="5853" marT="58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Supervizia</a:t>
                      </a:r>
                      <a:r>
                        <a:rPr lang="sk-SK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</a:t>
                      </a:r>
                      <a:r>
                        <a:rPr lang="sk-SK" sz="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individ</a:t>
                      </a:r>
                      <a:r>
                        <a:rPr lang="sk-SK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910 - Jednotkové výdavky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hodina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40,00 €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0,00 €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93621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5853" marR="5853" marT="58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Supervizia</a:t>
                      </a:r>
                      <a:r>
                        <a:rPr lang="sk-SK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</a:t>
                      </a:r>
                      <a:r>
                        <a:rPr lang="sk-SK" sz="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skupin</a:t>
                      </a:r>
                      <a:r>
                        <a:rPr lang="sk-SK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910 - Jednotkové výdavky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hodina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44,00 €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0,00 €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15639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5853" marR="5853" marT="58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Riadenie proj.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905 - Ostatné spôsoby paušálneho financovania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projekt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0,00 €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8,32%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0,00 €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40634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5853" marR="5853" marT="58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Ostatné výdavky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903 - Paušálna sadzba na ostatné výdavky projektu (nariadenie 1304/2013, čl. 14 ods. 2)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projekt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40,00%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0,00 €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X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93621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sk-SK" sz="9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Spolu za projekt</a:t>
                      </a:r>
                    </a:p>
                  </a:txBody>
                  <a:tcPr marL="5853" marR="5853" marT="58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97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0,00 €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9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b="0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X</a:t>
                      </a:r>
                    </a:p>
                  </a:txBody>
                  <a:tcPr marL="5853" marR="5853" marT="58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97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655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196752"/>
            <a:ext cx="8186766" cy="4680520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sk-SK" sz="2000" dirty="0" smtClean="0"/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sk-SK" sz="2000" b="1" u="sng" dirty="0" smtClean="0"/>
              <a:t>kvalifikačné </a:t>
            </a:r>
            <a:r>
              <a:rPr lang="sk-SK" sz="2000" b="1" u="sng" dirty="0"/>
              <a:t>predpoklady </a:t>
            </a:r>
            <a:r>
              <a:rPr lang="sk-SK" sz="2000" b="1" u="sng" dirty="0" smtClean="0"/>
              <a:t>zamestnanca: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sk-SK" sz="2000" dirty="0"/>
              <a:t>VŠ </a:t>
            </a:r>
            <a:r>
              <a:rPr lang="sk-SK" sz="2000" dirty="0" smtClean="0"/>
              <a:t>vzdelanie II</a:t>
            </a:r>
            <a:r>
              <a:rPr lang="sk-SK" sz="2000" dirty="0"/>
              <a:t>. </a:t>
            </a:r>
            <a:r>
              <a:rPr lang="sk-SK" sz="2000" dirty="0" smtClean="0"/>
              <a:t>Stupňa v relevantnom odbore;</a:t>
            </a:r>
          </a:p>
          <a:p>
            <a:pPr lvl="0"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sk-SK" sz="2000" dirty="0"/>
              <a:t>znalosť jazyka národnostných menšín daného regiónu je </a:t>
            </a:r>
            <a:r>
              <a:rPr lang="sk-SK" sz="2000" dirty="0" smtClean="0"/>
              <a:t>výhodou;</a:t>
            </a:r>
          </a:p>
          <a:p>
            <a:pPr lvl="0"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sk-SK" sz="2000" b="1" u="sng" dirty="0" smtClean="0"/>
              <a:t>náplň práce/opis pracovných činností: </a:t>
            </a:r>
          </a:p>
          <a:p>
            <a:pPr lvl="0"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sk-SK" sz="2000" u="sng" dirty="0" smtClean="0"/>
              <a:t>sociálny pracovník</a:t>
            </a:r>
            <a:r>
              <a:rPr lang="sk-SK" sz="2000" dirty="0" smtClean="0"/>
              <a:t>: </a:t>
            </a:r>
            <a:r>
              <a:rPr lang="sk-SK" sz="2000" i="1" dirty="0" smtClean="0"/>
              <a:t>výkon </a:t>
            </a:r>
            <a:r>
              <a:rPr lang="sk-SK" sz="2000" i="1" dirty="0"/>
              <a:t>opatrení </a:t>
            </a:r>
            <a:r>
              <a:rPr lang="sk-SK" sz="2000" dirty="0"/>
              <a:t>sociálnoprávnej ochrany detí a sociálnej kurately </a:t>
            </a:r>
            <a:r>
              <a:rPr lang="sk-SK" sz="2000" dirty="0" smtClean="0"/>
              <a:t>v náhradnom rodinnom prostredí;</a:t>
            </a:r>
            <a:r>
              <a:rPr lang="sk-SK" sz="2000" dirty="0"/>
              <a:t> </a:t>
            </a:r>
            <a:endParaRPr lang="sk-SK" sz="2000" dirty="0" smtClean="0"/>
          </a:p>
          <a:p>
            <a:pPr lvl="0"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sk-SK" sz="2000" i="1" dirty="0" smtClean="0"/>
              <a:t>sociálna </a:t>
            </a:r>
            <a:r>
              <a:rPr lang="sk-SK" sz="2000" i="1" dirty="0"/>
              <a:t>diagnostika</a:t>
            </a:r>
            <a:r>
              <a:rPr lang="sk-SK" sz="2000" dirty="0"/>
              <a:t>, ktorá vyžaduje špecializované odborné metódy, postupy a techniky sociálnej práce vrátane rozhodovania o sociálnej situácii </a:t>
            </a:r>
            <a:r>
              <a:rPr lang="sk-SK" sz="2000" dirty="0" smtClean="0"/>
              <a:t>dieťaťa;</a:t>
            </a:r>
            <a:r>
              <a:rPr lang="sk-SK" sz="2000" dirty="0"/>
              <a:t> </a:t>
            </a:r>
            <a:endParaRPr lang="sk-SK" sz="2000" dirty="0" smtClean="0"/>
          </a:p>
          <a:p>
            <a:pPr lvl="0"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sk-SK" sz="2000" i="1" dirty="0" smtClean="0"/>
              <a:t>sociálna </a:t>
            </a:r>
            <a:r>
              <a:rPr lang="sk-SK" sz="2000" i="1" dirty="0"/>
              <a:t>práca pri voľbe postupov riešenia </a:t>
            </a:r>
            <a:r>
              <a:rPr lang="sk-SK" sz="2000" dirty="0"/>
              <a:t>sociálnej situácie </a:t>
            </a:r>
            <a:r>
              <a:rPr lang="sk-SK" sz="2000" dirty="0" smtClean="0"/>
              <a:t>dieťaťa (poradenstvo);</a:t>
            </a:r>
            <a:r>
              <a:rPr lang="sk-SK" sz="2000" dirty="0"/>
              <a:t> </a:t>
            </a:r>
            <a:endParaRPr lang="sk-SK" sz="2000" dirty="0" smtClean="0"/>
          </a:p>
          <a:p>
            <a:pPr lvl="0"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sk-SK" sz="2000" i="1" dirty="0" smtClean="0"/>
              <a:t>spolupráca</a:t>
            </a:r>
            <a:r>
              <a:rPr lang="sk-SK" sz="2000" dirty="0" smtClean="0"/>
              <a:t> </a:t>
            </a:r>
            <a:r>
              <a:rPr lang="sk-SK" sz="2000" dirty="0"/>
              <a:t>s viacerými subjektmi a </a:t>
            </a:r>
            <a:r>
              <a:rPr lang="sk-SK" sz="2000" i="1" dirty="0"/>
              <a:t>špeciálne konzultácie </a:t>
            </a:r>
            <a:r>
              <a:rPr lang="sk-SK" sz="2000" dirty="0"/>
              <a:t>pri riešení sociálnej situácie </a:t>
            </a:r>
            <a:r>
              <a:rPr lang="sk-SK" sz="2000" dirty="0" smtClean="0"/>
              <a:t>dieťaťa;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sk-SK" sz="2400" dirty="0" smtClean="0"/>
          </a:p>
          <a:p>
            <a:pPr marL="457200" lvl="1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sk-SK" sz="1800" dirty="0" smtClean="0"/>
          </a:p>
        </p:txBody>
      </p:sp>
      <p:sp>
        <p:nvSpPr>
          <p:cNvPr id="3" name="Nadpis 3"/>
          <p:cNvSpPr txBox="1">
            <a:spLocks/>
          </p:cNvSpPr>
          <p:nvPr/>
        </p:nvSpPr>
        <p:spPr>
          <a:xfrm>
            <a:off x="467544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2300" b="1" dirty="0">
                <a:solidFill>
                  <a:schemeClr val="accent6">
                    <a:lumMod val="75000"/>
                  </a:schemeClr>
                </a:solidFill>
              </a:rPr>
              <a:t>Štandardná stupnica jednotkových nákladov</a:t>
            </a:r>
            <a:endParaRPr lang="sk-SK" sz="2300" dirty="0"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1727200" y="25749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57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196752"/>
            <a:ext cx="8186766" cy="468052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sk-SK" sz="2000" dirty="0" smtClean="0"/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sk-SK" sz="2000" u="sng" dirty="0" smtClean="0"/>
              <a:t>odborný </a:t>
            </a:r>
            <a:r>
              <a:rPr lang="sk-SK" sz="2000" u="sng" dirty="0"/>
              <a:t>pracovník (psychológ, </a:t>
            </a:r>
            <a:r>
              <a:rPr lang="sk-SK" sz="2000" u="sng" dirty="0" smtClean="0"/>
              <a:t>špeciálny/liečebný </a:t>
            </a:r>
            <a:r>
              <a:rPr lang="sk-SK" sz="2000" u="sng" dirty="0"/>
              <a:t>pedagóg</a:t>
            </a:r>
            <a:r>
              <a:rPr lang="sk-SK" sz="2000" u="sng" dirty="0" smtClean="0"/>
              <a:t>):</a:t>
            </a:r>
            <a:r>
              <a:rPr lang="sk-SK" sz="2000" dirty="0" smtClean="0"/>
              <a:t> </a:t>
            </a:r>
            <a:r>
              <a:rPr lang="sk-SK" sz="2000" i="1" dirty="0" smtClean="0"/>
              <a:t>aplikuje </a:t>
            </a:r>
            <a:r>
              <a:rPr lang="sk-SK" sz="2000" i="1" dirty="0"/>
              <a:t>psychologické/špeciálnopedagogické</a:t>
            </a:r>
            <a:r>
              <a:rPr lang="sk-SK" sz="2000" i="1" dirty="0" smtClean="0"/>
              <a:t>/ </a:t>
            </a:r>
            <a:r>
              <a:rPr lang="sk-SK" sz="2000" i="1" dirty="0" err="1" smtClean="0"/>
              <a:t>liečebnopedagogické</a:t>
            </a:r>
            <a:r>
              <a:rPr lang="sk-SK" sz="2000" i="1" dirty="0" smtClean="0"/>
              <a:t> </a:t>
            </a:r>
            <a:r>
              <a:rPr lang="sk-SK" sz="2000" i="1" dirty="0"/>
              <a:t>postupy a intervencie </a:t>
            </a:r>
            <a:r>
              <a:rPr lang="sk-SK" sz="2000" dirty="0"/>
              <a:t>pri výkone opatrení sociálnoprávnej ochrany detí a sociálnej kurately </a:t>
            </a:r>
            <a:r>
              <a:rPr lang="sk-SK" sz="2000" dirty="0" smtClean="0"/>
              <a:t>v náhradnom rodinnom prostredí;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sk-SK" sz="2000" i="1" dirty="0" smtClean="0"/>
              <a:t>poskytuje </a:t>
            </a:r>
            <a:r>
              <a:rPr lang="sk-SK" sz="2000" i="1" dirty="0"/>
              <a:t>dieťaťu a náhradným rodičom pomoc </a:t>
            </a:r>
            <a:r>
              <a:rPr lang="sk-SK" sz="2000" dirty="0"/>
              <a:t>a </a:t>
            </a:r>
            <a:r>
              <a:rPr lang="sk-SK" sz="2000" dirty="0" smtClean="0"/>
              <a:t>psychologické/špeciálnopedagogické/ </a:t>
            </a:r>
            <a:r>
              <a:rPr lang="sk-SK" sz="2000" dirty="0" err="1" smtClean="0"/>
              <a:t>liečebnopedagogické</a:t>
            </a:r>
            <a:r>
              <a:rPr lang="sk-SK" sz="2000" dirty="0" smtClean="0"/>
              <a:t> </a:t>
            </a:r>
            <a:r>
              <a:rPr lang="sk-SK" sz="2000" dirty="0"/>
              <a:t>poradenstvo na uľahčenie plnenia účelu </a:t>
            </a:r>
            <a:r>
              <a:rPr lang="sk-SK" sz="2000" dirty="0" smtClean="0"/>
              <a:t>NRS;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sk-SK" sz="2000" i="1" dirty="0" smtClean="0"/>
              <a:t>aplikuje </a:t>
            </a:r>
            <a:r>
              <a:rPr lang="sk-SK" sz="2000" i="1" dirty="0"/>
              <a:t>metódy </a:t>
            </a:r>
            <a:r>
              <a:rPr lang="sk-SK" sz="2000" dirty="0"/>
              <a:t>poradenskej psychológie a metódy manželského a </a:t>
            </a:r>
            <a:r>
              <a:rPr lang="sk-SK" sz="2000" dirty="0" smtClean="0"/>
              <a:t>rodinného/špeciálnopedagogického/ </a:t>
            </a:r>
            <a:r>
              <a:rPr lang="sk-SK" sz="2000" dirty="0" err="1"/>
              <a:t>liečebnopedagogického</a:t>
            </a:r>
            <a:r>
              <a:rPr lang="sk-SK" sz="2000" dirty="0"/>
              <a:t> poradenstva pri voľbe postupov riešenia sociálnej situácie dieťaťa; </a:t>
            </a:r>
            <a:endParaRPr lang="sk-SK" sz="2000" dirty="0" smtClean="0"/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sk-SK" sz="2000" i="1" dirty="0" smtClean="0"/>
              <a:t>podieľa </a:t>
            </a:r>
            <a:r>
              <a:rPr lang="sk-SK" sz="2000" i="1" dirty="0"/>
              <a:t>sa </a:t>
            </a:r>
            <a:r>
              <a:rPr lang="sk-SK" sz="2000" dirty="0"/>
              <a:t>špecifickými metódami psychológie/špeciálnej pedagogiky/liečebnej pedagogiky </a:t>
            </a:r>
            <a:r>
              <a:rPr lang="sk-SK" sz="2000" i="1" dirty="0"/>
              <a:t>na sledovaní výkonu  náhradnej osobnej starostlivosti a pestúnskej </a:t>
            </a:r>
            <a:r>
              <a:rPr lang="sk-SK" sz="2000" i="1" dirty="0" smtClean="0"/>
              <a:t>starostlivosti;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sk-SK" sz="2000" i="1" dirty="0" smtClean="0"/>
              <a:t>spolupráca</a:t>
            </a:r>
            <a:r>
              <a:rPr lang="sk-SK" sz="2000" dirty="0" smtClean="0"/>
              <a:t> </a:t>
            </a:r>
            <a:r>
              <a:rPr lang="sk-SK" sz="2000" dirty="0"/>
              <a:t>s viacerými subjektmi a </a:t>
            </a:r>
            <a:r>
              <a:rPr lang="sk-SK" sz="2000" i="1" dirty="0"/>
              <a:t>špeciálne konzultácie </a:t>
            </a:r>
            <a:r>
              <a:rPr lang="sk-SK" sz="2000" dirty="0"/>
              <a:t>na účely rozhodovania o voľbe a uplatňovaní opatrení sociálnoprávnej ochrany detí a sociálnej kurately pri riešení sociálnej situácie dieťaťa, </a:t>
            </a:r>
          </a:p>
          <a:p>
            <a:pPr lvl="0"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endParaRPr lang="sk-SK" sz="2000" dirty="0"/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endParaRPr lang="sk-SK" sz="2400" dirty="0" smtClean="0"/>
          </a:p>
          <a:p>
            <a:pPr marL="457200" lvl="1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sk-SK" sz="1800" dirty="0" smtClean="0"/>
          </a:p>
        </p:txBody>
      </p:sp>
      <p:sp>
        <p:nvSpPr>
          <p:cNvPr id="3" name="Nadpis 3"/>
          <p:cNvSpPr txBox="1">
            <a:spLocks/>
          </p:cNvSpPr>
          <p:nvPr/>
        </p:nvSpPr>
        <p:spPr>
          <a:xfrm>
            <a:off x="467544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2300" b="1" dirty="0">
                <a:solidFill>
                  <a:schemeClr val="accent6">
                    <a:lumMod val="75000"/>
                  </a:schemeClr>
                </a:solidFill>
              </a:rPr>
              <a:t>Štandardná stupnica jednotkových nákladov</a:t>
            </a:r>
            <a:endParaRPr lang="sk-SK" sz="2300" dirty="0"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1727200" y="25749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10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196752"/>
            <a:ext cx="8186766" cy="468052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sk-SK" sz="2000" dirty="0" smtClean="0"/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sk-SK" sz="2000" dirty="0" smtClean="0"/>
              <a:t>podmienky </a:t>
            </a:r>
            <a:r>
              <a:rPr lang="sk-SK" sz="2000" dirty="0"/>
              <a:t>oprávnenosti personálnych </a:t>
            </a:r>
            <a:r>
              <a:rPr lang="sk-SK" sz="2000" dirty="0" smtClean="0"/>
              <a:t>nákladov: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sk-SK" sz="2000" b="1" dirty="0"/>
              <a:t>pri ustanovenom týždennom pracovnom </a:t>
            </a:r>
            <a:r>
              <a:rPr lang="sk-SK" sz="2000" b="1" dirty="0" smtClean="0"/>
              <a:t>čase</a:t>
            </a:r>
            <a:r>
              <a:rPr lang="sk-SK" sz="2000" dirty="0" smtClean="0"/>
              <a:t>: počet klientov 15 až 25/ počet odpracovaných </a:t>
            </a:r>
            <a:r>
              <a:rPr lang="sk-SK" sz="2000" dirty="0"/>
              <a:t>pri 7,5 hodinovom pracovnom čase minimálne 112,5 </a:t>
            </a:r>
            <a:r>
              <a:rPr lang="sk-SK" sz="2000" dirty="0" smtClean="0"/>
              <a:t>hodín/ pri </a:t>
            </a:r>
            <a:r>
              <a:rPr lang="sk-SK" sz="2000" dirty="0"/>
              <a:t>8 hodinovom pracovnom čase minimálne 120 </a:t>
            </a:r>
            <a:r>
              <a:rPr lang="sk-SK" sz="2000" dirty="0" smtClean="0"/>
              <a:t>hodín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sk-SK" sz="2000" b="1" dirty="0"/>
              <a:t>pri kratšom pracovnom čase v rozsahu ½ ustanoveného týždenného pracovného </a:t>
            </a:r>
            <a:r>
              <a:rPr lang="sk-SK" sz="2000" b="1" dirty="0" smtClean="0"/>
              <a:t>času</a:t>
            </a:r>
            <a:r>
              <a:rPr lang="sk-SK" sz="2000" dirty="0" smtClean="0"/>
              <a:t>: počet klientov 8 až 14/ počet odpracovaných  hodín pri 7,5 hodinovom pracovnom čase </a:t>
            </a:r>
            <a:r>
              <a:rPr lang="sk-SK" sz="2000" dirty="0"/>
              <a:t>57 </a:t>
            </a:r>
            <a:r>
              <a:rPr lang="sk-SK" sz="2000" dirty="0" smtClean="0"/>
              <a:t>hodín/ </a:t>
            </a:r>
            <a:r>
              <a:rPr lang="sk-SK" sz="2000" dirty="0"/>
              <a:t>počet odpracovaných  hodín pri </a:t>
            </a:r>
            <a:r>
              <a:rPr lang="sk-SK" sz="2000" dirty="0" smtClean="0"/>
              <a:t>8 </a:t>
            </a:r>
            <a:r>
              <a:rPr lang="sk-SK" sz="2000" dirty="0"/>
              <a:t>hodinovom pracovnom čase </a:t>
            </a:r>
            <a:r>
              <a:rPr lang="sk-SK" sz="2000" dirty="0" smtClean="0"/>
              <a:t>60 hodín</a:t>
            </a:r>
          </a:p>
          <a:p>
            <a:pPr marL="457200" lvl="1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sk-SK" sz="2000" dirty="0"/>
          </a:p>
          <a:p>
            <a:pPr marL="457200" lvl="1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sk-SK" sz="2000" b="1" u="sng" dirty="0"/>
              <a:t>V prípade, ak počet klientov nesplní stanovené </a:t>
            </a:r>
            <a:r>
              <a:rPr lang="sk-SK" sz="2000" b="1" u="sng" dirty="0" smtClean="0"/>
              <a:t>podmienky, výdavky </a:t>
            </a:r>
            <a:r>
              <a:rPr lang="sk-SK" sz="2000" b="1" u="sng" dirty="0"/>
              <a:t>na personálne náklady príslušnej pracovnej pozície nebudú uznané za oprávnené.</a:t>
            </a:r>
            <a:endParaRPr lang="sk-SK" sz="2000" dirty="0"/>
          </a:p>
          <a:p>
            <a:pPr marL="457200" lvl="1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sk-SK" sz="2000" dirty="0" smtClean="0"/>
          </a:p>
        </p:txBody>
      </p:sp>
      <p:sp>
        <p:nvSpPr>
          <p:cNvPr id="3" name="Nadpis 3"/>
          <p:cNvSpPr txBox="1">
            <a:spLocks/>
          </p:cNvSpPr>
          <p:nvPr/>
        </p:nvSpPr>
        <p:spPr>
          <a:xfrm>
            <a:off x="467544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2300" b="1" dirty="0">
                <a:solidFill>
                  <a:schemeClr val="accent6">
                    <a:lumMod val="75000"/>
                  </a:schemeClr>
                </a:solidFill>
              </a:rPr>
              <a:t>Štandardná stupnica jednotkových nákladov</a:t>
            </a:r>
            <a:endParaRPr lang="sk-SK" sz="2300" dirty="0"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1727200" y="25749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55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403648"/>
            <a:ext cx="8186766" cy="4473624"/>
          </a:xfrm>
        </p:spPr>
        <p:txBody>
          <a:bodyPr>
            <a:normAutofit/>
          </a:bodyPr>
          <a:lstStyle/>
          <a:p>
            <a:pPr lvl="0" algn="just"/>
            <a:r>
              <a:rPr lang="sk-SK" sz="2000" dirty="0"/>
              <a:t>Počet projektov zameraných na verejné správy alebo sociálne služby na vnútroštátnej, regionálnej a miestnej </a:t>
            </a:r>
            <a:r>
              <a:rPr lang="sk-SK" sz="2000" dirty="0" smtClean="0"/>
              <a:t>úrovni</a:t>
            </a:r>
          </a:p>
          <a:p>
            <a:pPr lvl="0" algn="just"/>
            <a:r>
              <a:rPr lang="sk-SK" sz="2000" dirty="0"/>
              <a:t>Počet podporovaných kapacít nových, inovatívnych služieb alebo opatrení na </a:t>
            </a:r>
            <a:r>
              <a:rPr lang="sk-SK" sz="2000" dirty="0" err="1"/>
              <a:t>komunitnej</a:t>
            </a:r>
            <a:r>
              <a:rPr lang="sk-SK" sz="2000" dirty="0"/>
              <a:t> úrovni, v domácom prostredí, otvorenom prostredí alebo náhradnom </a:t>
            </a:r>
            <a:r>
              <a:rPr lang="sk-SK" sz="2000" dirty="0" smtClean="0"/>
              <a:t>prostredí</a:t>
            </a:r>
          </a:p>
          <a:p>
            <a:pPr lvl="0" algn="just"/>
            <a:r>
              <a:rPr lang="sk-SK" sz="2000" dirty="0"/>
              <a:t>Počet podporených kapacít nových, inovatívnych služieb alebo opatrení na </a:t>
            </a:r>
            <a:r>
              <a:rPr lang="sk-SK" sz="2000" dirty="0" err="1"/>
              <a:t>komunitnej</a:t>
            </a:r>
            <a:r>
              <a:rPr lang="sk-SK" sz="2000" dirty="0"/>
              <a:t> úrovni, v domácom prostredí, otvorenom prostredí alebo náhradnom prostredí 6 mesiacov po ukončení projektu</a:t>
            </a:r>
          </a:p>
        </p:txBody>
      </p:sp>
      <p:sp>
        <p:nvSpPr>
          <p:cNvPr id="3" name="Nadpis 3"/>
          <p:cNvSpPr txBox="1">
            <a:spLocks/>
          </p:cNvSpPr>
          <p:nvPr/>
        </p:nvSpPr>
        <p:spPr>
          <a:xfrm>
            <a:off x="467544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300" b="1" dirty="0" smtClean="0">
                <a:solidFill>
                  <a:schemeClr val="accent6">
                    <a:lumMod val="75000"/>
                  </a:schemeClr>
                </a:solidFill>
              </a:rPr>
              <a:t>Merateľné ukazovatele</a:t>
            </a:r>
            <a:endParaRPr lang="sk-SK" sz="23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18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sk-SK" sz="2700" b="1" dirty="0">
                <a:solidFill>
                  <a:srgbClr val="F79646">
                    <a:lumMod val="75000"/>
                  </a:srgbClr>
                </a:solidFill>
              </a:rPr>
              <a:t>Oprávnenosť aktivít realizácie projektu</a:t>
            </a:r>
            <a:endParaRPr lang="sk-SK" sz="2300" b="1" dirty="0" smtClean="0">
              <a:solidFill>
                <a:srgbClr val="F79646">
                  <a:lumMod val="75000"/>
                </a:srgbClr>
              </a:solidFill>
            </a:endParaRPr>
          </a:p>
          <a:p>
            <a:pPr marL="0" indent="0">
              <a:buNone/>
            </a:pPr>
            <a:endParaRPr lang="sk-SK" sz="2000" u="sng" dirty="0" smtClean="0"/>
          </a:p>
          <a:p>
            <a:pPr marL="0" indent="0">
              <a:buNone/>
            </a:pPr>
            <a:r>
              <a:rPr lang="sk-SK" sz="2000" u="sng" dirty="0" smtClean="0"/>
              <a:t>Povinná </a:t>
            </a:r>
            <a:r>
              <a:rPr lang="sk-SK" sz="2000" u="sng" dirty="0"/>
              <a:t>hlavná aktivita projektu je:</a:t>
            </a:r>
            <a:endParaRPr lang="sk-SK" sz="2000" dirty="0"/>
          </a:p>
          <a:p>
            <a:pPr marL="457200" lvl="0" indent="-457200">
              <a:buAutoNum type="arabicPeriod"/>
            </a:pPr>
            <a:r>
              <a:rPr lang="sk-SK" sz="2000" b="1" dirty="0"/>
              <a:t>Podpora výkonu sociálnoprávnej ochrany detí a sociálnej kurately v náhradnom rodinnom </a:t>
            </a:r>
            <a:r>
              <a:rPr lang="sk-SK" sz="2000" b="1" dirty="0" smtClean="0"/>
              <a:t>prostredí</a:t>
            </a:r>
          </a:p>
          <a:p>
            <a:r>
              <a:rPr lang="sk-SK" sz="2000" dirty="0" err="1" smtClean="0"/>
              <a:t>Podaktivita</a:t>
            </a:r>
            <a:r>
              <a:rPr lang="sk-SK" sz="2000" dirty="0" smtClean="0"/>
              <a:t> </a:t>
            </a:r>
            <a:r>
              <a:rPr lang="sk-SK" sz="2000" i="1" u="sng" dirty="0" smtClean="0"/>
              <a:t>1 </a:t>
            </a:r>
            <a:r>
              <a:rPr lang="sk-SK" sz="2000" i="1" u="sng" dirty="0"/>
              <a:t>Vykonávanie programov prípravy na náhradnú rodinnú </a:t>
            </a:r>
            <a:endParaRPr lang="sk-SK" sz="2000" i="1" u="sng" dirty="0" smtClean="0"/>
          </a:p>
          <a:p>
            <a:pPr marL="0" lvl="0" indent="0">
              <a:buNone/>
            </a:pPr>
            <a:r>
              <a:rPr lang="sk-SK" sz="2000" b="1" dirty="0" smtClean="0"/>
              <a:t>1a</a:t>
            </a:r>
            <a:r>
              <a:rPr lang="sk-SK" sz="2000" b="1" dirty="0"/>
              <a:t>) </a:t>
            </a:r>
            <a:r>
              <a:rPr lang="sk-SK" sz="2000" dirty="0" smtClean="0"/>
              <a:t>26 hodín individuálnej </a:t>
            </a:r>
            <a:r>
              <a:rPr lang="sk-SK" sz="2000" dirty="0"/>
              <a:t>alebo skupinovej alebo kombinácie skupinovej a individuálnej prípravy osôb, ktorí majú záujem stať sa pestúnmi alebo </a:t>
            </a:r>
            <a:r>
              <a:rPr lang="sk-SK" sz="2000" dirty="0" smtClean="0"/>
              <a:t>osvojiteľmi </a:t>
            </a:r>
            <a:r>
              <a:rPr lang="sk-SK" sz="2000" dirty="0"/>
              <a:t>na náhradnú rodinnú starostlivosť</a:t>
            </a:r>
            <a:endParaRPr lang="sk-SK" sz="2000" dirty="0" smtClean="0"/>
          </a:p>
          <a:p>
            <a:pPr marL="0" lvl="0" indent="0">
              <a:buNone/>
            </a:pPr>
            <a:r>
              <a:rPr lang="sk-SK" sz="2000" b="1" dirty="0" smtClean="0"/>
              <a:t>1b) </a:t>
            </a:r>
            <a:r>
              <a:rPr lang="sk-SK" sz="2000" dirty="0" smtClean="0"/>
              <a:t>42 hodín prípravy osôb, </a:t>
            </a:r>
            <a:r>
              <a:rPr lang="sk-SK" sz="2000" dirty="0"/>
              <a:t>ktorí majú záujem stať sa pestúnmi alebo osvojiteľmi, na náhradnú rodinnú starostlivosť prostredníctvom inovatívneho programu špecificky zameraného na prijatie ťažko umiestniteľných </a:t>
            </a:r>
            <a:r>
              <a:rPr lang="sk-SK" sz="2000" dirty="0" smtClean="0"/>
              <a:t>detí</a:t>
            </a:r>
          </a:p>
          <a:p>
            <a:pPr marL="0" lvl="0" indent="0">
              <a:buNone/>
            </a:pPr>
            <a:r>
              <a:rPr lang="sk-SK" sz="2000" b="1" dirty="0" smtClean="0"/>
              <a:t>1c)</a:t>
            </a:r>
            <a:r>
              <a:rPr lang="sk-SK" sz="2000" b="1" dirty="0"/>
              <a:t> </a:t>
            </a:r>
            <a:r>
              <a:rPr lang="sk-SK" sz="2000" dirty="0"/>
              <a:t>aktualizácia </a:t>
            </a:r>
            <a:r>
              <a:rPr lang="sk-SK" sz="2000" dirty="0" smtClean="0"/>
              <a:t>prípravy – do 7 hodín</a:t>
            </a:r>
            <a:endParaRPr lang="sk-SK" sz="2000" b="1" dirty="0" smtClean="0"/>
          </a:p>
          <a:p>
            <a:endParaRPr lang="sk-SK" sz="2100" dirty="0"/>
          </a:p>
          <a:p>
            <a:pPr lvl="1"/>
            <a:endParaRPr lang="sk-SK" sz="900" b="1" dirty="0"/>
          </a:p>
          <a:p>
            <a:pPr marL="0" lvl="0" indent="0">
              <a:spcBef>
                <a:spcPts val="0"/>
              </a:spcBef>
              <a:buNone/>
            </a:pPr>
            <a:endParaRPr lang="sk-SK" sz="2600" b="1" dirty="0">
              <a:solidFill>
                <a:srgbClr val="F79646">
                  <a:lumMod val="75000"/>
                </a:srgbClr>
              </a:solidFill>
              <a:latin typeface="+mj-lt"/>
            </a:endParaRP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8043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424631"/>
            <a:ext cx="8186766" cy="5524649"/>
          </a:xfrm>
        </p:spPr>
        <p:txBody>
          <a:bodyPr>
            <a:norm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sk-SK" sz="2700" b="1" dirty="0">
                <a:solidFill>
                  <a:srgbClr val="F79646">
                    <a:lumMod val="75000"/>
                  </a:srgbClr>
                </a:solidFill>
              </a:rPr>
              <a:t>Oprávnenosť aktivít realizácie projektu</a:t>
            </a:r>
            <a:endParaRPr lang="sk-SK" sz="2300" b="1" dirty="0" smtClean="0">
              <a:solidFill>
                <a:srgbClr val="F79646">
                  <a:lumMod val="75000"/>
                </a:srgbClr>
              </a:solidFill>
            </a:endParaRPr>
          </a:p>
          <a:p>
            <a:r>
              <a:rPr lang="sk-SK" sz="2000" dirty="0" err="1" smtClean="0"/>
              <a:t>Podkativita</a:t>
            </a:r>
            <a:r>
              <a:rPr lang="sk-SK" sz="2000" dirty="0" smtClean="0"/>
              <a:t> </a:t>
            </a:r>
            <a:r>
              <a:rPr lang="sk-SK" sz="2000" i="1" u="sng" dirty="0" smtClean="0"/>
              <a:t>2 Vykonávanie odbornej pomoci na uľahčenie zabezpečovania náhradného rodinného prostredia pre dieťa</a:t>
            </a:r>
            <a:r>
              <a:rPr lang="sk-SK" sz="2000" dirty="0" smtClean="0"/>
              <a:t>:</a:t>
            </a:r>
          </a:p>
          <a:p>
            <a:pPr marL="0" lvl="0" indent="0">
              <a:buNone/>
            </a:pPr>
            <a:r>
              <a:rPr lang="sk-SK" sz="2000" dirty="0"/>
              <a:t>- realizácie opatrení zameraných na prispôsobenie sa novej situácii v </a:t>
            </a:r>
            <a:r>
              <a:rPr lang="sk-SK" sz="2000" dirty="0" smtClean="0"/>
              <a:t>náhradnom rodinnom </a:t>
            </a:r>
            <a:r>
              <a:rPr lang="sk-SK" sz="2000" dirty="0"/>
              <a:t>prostredí:</a:t>
            </a:r>
          </a:p>
          <a:p>
            <a:pPr marL="0" lvl="0" indent="0">
              <a:buNone/>
            </a:pPr>
            <a:r>
              <a:rPr lang="sk-SK" sz="2000" dirty="0"/>
              <a:t>- poskytovania sociálneho poradenstva alebo iného odborného poradenstva;</a:t>
            </a:r>
          </a:p>
          <a:p>
            <a:pPr marL="0" lvl="0" indent="0">
              <a:buNone/>
            </a:pPr>
            <a:r>
              <a:rPr lang="sk-SK" sz="2000" dirty="0"/>
              <a:t>- vykonania alebo zabezpečenia vykonania opatrení na uľahčenie </a:t>
            </a:r>
            <a:r>
              <a:rPr lang="sk-SK" sz="2000" dirty="0" smtClean="0"/>
              <a:t>riešenia výchovných </a:t>
            </a:r>
            <a:r>
              <a:rPr lang="sk-SK" sz="2000" dirty="0"/>
              <a:t>problémov alebo rodinných problémov a pri uplatňovaní nárokov dieťaťa </a:t>
            </a:r>
            <a:r>
              <a:rPr lang="sk-SK" sz="2000" dirty="0" smtClean="0"/>
              <a:t>napr. sprevádzaním</a:t>
            </a:r>
            <a:r>
              <a:rPr lang="sk-SK" sz="2000" dirty="0"/>
              <a:t>;</a:t>
            </a:r>
          </a:p>
          <a:p>
            <a:pPr marL="0" lvl="0" indent="0">
              <a:buNone/>
            </a:pPr>
            <a:r>
              <a:rPr lang="sk-SK" sz="2000" dirty="0"/>
              <a:t>- rozvoja práce s biologickým rodičom/rodinou dieťaťa v náhradnej rodinnej</a:t>
            </a:r>
          </a:p>
          <a:p>
            <a:pPr marL="0" lvl="0" indent="0">
              <a:buNone/>
            </a:pPr>
            <a:r>
              <a:rPr lang="sk-SK" sz="2000" dirty="0"/>
              <a:t>starostlivosti (bez osvojenia);</a:t>
            </a:r>
          </a:p>
          <a:p>
            <a:pPr marL="0" lvl="0" indent="0">
              <a:buNone/>
            </a:pPr>
            <a:r>
              <a:rPr lang="sk-SK" sz="2000" dirty="0"/>
              <a:t>- inovatívnych opatrení so zameraním na starostlivosť o rodinu s ťažko</a:t>
            </a:r>
          </a:p>
          <a:p>
            <a:pPr marL="0" lvl="0" indent="0">
              <a:buNone/>
            </a:pPr>
            <a:r>
              <a:rPr lang="sk-SK" sz="2000" dirty="0"/>
              <a:t>umiestniteľným dieťaťom/deťmi.</a:t>
            </a:r>
          </a:p>
          <a:p>
            <a:r>
              <a:rPr lang="sk-SK" sz="2000" dirty="0" err="1"/>
              <a:t>Podaktivita</a:t>
            </a:r>
            <a:r>
              <a:rPr lang="sk-SK" sz="2000" dirty="0"/>
              <a:t> </a:t>
            </a:r>
            <a:r>
              <a:rPr lang="sk-SK" sz="2000" i="1" u="sng" dirty="0"/>
              <a:t>3 </a:t>
            </a:r>
            <a:r>
              <a:rPr lang="sk-SK" sz="2000" i="1" u="sng" dirty="0" err="1" smtClean="0"/>
              <a:t>Supervízia</a:t>
            </a:r>
            <a:r>
              <a:rPr lang="sk-SK" sz="2000" i="1" u="sng" dirty="0" smtClean="0"/>
              <a:t>:</a:t>
            </a:r>
          </a:p>
          <a:p>
            <a:pPr marL="0" indent="0">
              <a:buNone/>
            </a:pPr>
            <a:r>
              <a:rPr lang="sk-SK" sz="2000" dirty="0"/>
              <a:t>-</a:t>
            </a:r>
            <a:r>
              <a:rPr lang="sk-SK" sz="2000" dirty="0" smtClean="0"/>
              <a:t> </a:t>
            </a:r>
            <a:r>
              <a:rPr lang="sk-SK" sz="2000" dirty="0"/>
              <a:t>maximálne 6 hodín mesačne za subjekt (žiadateľ, resp. partner)</a:t>
            </a:r>
            <a:endParaRPr lang="sk-SK" sz="2000" i="1" u="sng" dirty="0"/>
          </a:p>
          <a:p>
            <a:pPr marL="0" indent="0">
              <a:buNone/>
            </a:pPr>
            <a:endParaRPr lang="sk-SK" sz="2000" u="sng" dirty="0" smtClean="0"/>
          </a:p>
          <a:p>
            <a:endParaRPr lang="sk-SK" sz="2100" dirty="0"/>
          </a:p>
          <a:p>
            <a:pPr lvl="1"/>
            <a:endParaRPr lang="sk-SK" sz="900" b="1" dirty="0"/>
          </a:p>
          <a:p>
            <a:pPr marL="0" lvl="0" indent="0">
              <a:spcBef>
                <a:spcPts val="0"/>
              </a:spcBef>
              <a:buNone/>
            </a:pPr>
            <a:endParaRPr lang="sk-SK" sz="2600" b="1" dirty="0">
              <a:solidFill>
                <a:srgbClr val="F79646">
                  <a:lumMod val="75000"/>
                </a:srgbClr>
              </a:solidFill>
              <a:latin typeface="+mj-lt"/>
            </a:endParaRP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5421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300" b="1" dirty="0" smtClean="0">
                <a:solidFill>
                  <a:schemeClr val="accent6"/>
                </a:solidFill>
              </a:rPr>
              <a:t>Výstupy aktivít</a:t>
            </a:r>
            <a:endParaRPr lang="sk-SK" sz="2300" b="1" dirty="0">
              <a:solidFill>
                <a:schemeClr val="accent6"/>
              </a:solidFill>
            </a:endParaRPr>
          </a:p>
        </p:txBody>
      </p:sp>
      <p:sp>
        <p:nvSpPr>
          <p:cNvPr id="4" name="Zástupný symbol obsahu 3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500141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sk-SK" sz="1800" b="1" u="sng" dirty="0" err="1" smtClean="0"/>
              <a:t>Podaktivita</a:t>
            </a:r>
            <a:r>
              <a:rPr lang="sk-SK" sz="1800" b="1" u="sng" dirty="0" smtClean="0"/>
              <a:t> 1</a:t>
            </a:r>
            <a:r>
              <a:rPr lang="sk-SK" sz="1800" dirty="0" smtClean="0"/>
              <a:t> a),b),c): záverečná správa </a:t>
            </a:r>
            <a:r>
              <a:rPr lang="sk-SK" sz="1800" dirty="0"/>
              <a:t>o absolvovaní prípravy,</a:t>
            </a:r>
          </a:p>
          <a:p>
            <a:pPr marL="0" indent="0" algn="just">
              <a:buNone/>
            </a:pPr>
            <a:r>
              <a:rPr lang="sk-SK" sz="1800" dirty="0" smtClean="0"/>
              <a:t>	          záverečná správa </a:t>
            </a:r>
            <a:r>
              <a:rPr lang="sk-SK" sz="1800" dirty="0"/>
              <a:t>o aktualizácii prípravy,</a:t>
            </a:r>
            <a:endParaRPr lang="sk-SK" sz="1800" dirty="0" smtClean="0"/>
          </a:p>
          <a:p>
            <a:pPr marL="0" indent="0" algn="just">
              <a:buNone/>
            </a:pPr>
            <a:r>
              <a:rPr lang="sk-SK" sz="1800" b="1" u="sng" dirty="0" err="1" smtClean="0"/>
              <a:t>Podaktivita</a:t>
            </a:r>
            <a:r>
              <a:rPr lang="sk-SK" sz="1800" b="1" u="sng" dirty="0" smtClean="0"/>
              <a:t> 2:</a:t>
            </a:r>
            <a:r>
              <a:rPr lang="sk-SK" sz="1800" dirty="0" smtClean="0"/>
              <a:t> doloženie </a:t>
            </a:r>
            <a:r>
              <a:rPr lang="sk-SK" sz="1800" dirty="0"/>
              <a:t>oznámenia </a:t>
            </a:r>
            <a:r>
              <a:rPr lang="sk-SK" sz="1800" b="1" dirty="0"/>
              <a:t>o doplnení </a:t>
            </a:r>
            <a:r>
              <a:rPr lang="sk-SK" sz="1800" dirty="0"/>
              <a:t>do akreditačného spisu, ak je potrebné vykonať zmenu v akreditačnom spise podľa zákona č. 305/2005 Z. z. o </a:t>
            </a:r>
            <a:r>
              <a:rPr lang="sk-SK" sz="1800" dirty="0" err="1"/>
              <a:t>SPODaSK</a:t>
            </a:r>
            <a:r>
              <a:rPr lang="sk-SK" sz="1800" dirty="0"/>
              <a:t> do 15 pracovných dní od doručenia oznámenia, alebo </a:t>
            </a:r>
            <a:endParaRPr lang="sk-SK" sz="1800" dirty="0" smtClean="0"/>
          </a:p>
          <a:p>
            <a:pPr marL="0" indent="0" algn="just">
              <a:buNone/>
            </a:pPr>
            <a:r>
              <a:rPr lang="sk-SK" sz="1800" dirty="0" smtClean="0"/>
              <a:t>- doloženie </a:t>
            </a:r>
            <a:r>
              <a:rPr lang="sk-SK" sz="1800" dirty="0"/>
              <a:t>rozhodnutia </a:t>
            </a:r>
            <a:r>
              <a:rPr lang="sk-SK" sz="1800" b="1" dirty="0"/>
              <a:t>o udelení </a:t>
            </a:r>
            <a:r>
              <a:rPr lang="sk-SK" sz="1800" dirty="0"/>
              <a:t>akreditácie na vykonávanie nových opatrení, resp. </a:t>
            </a:r>
            <a:r>
              <a:rPr lang="sk-SK" sz="1800" b="1" dirty="0"/>
              <a:t>zmenu akreditácie </a:t>
            </a:r>
            <a:r>
              <a:rPr lang="sk-SK" sz="1800" dirty="0"/>
              <a:t>- s povinnosťou informovať Poskytovateľa do 15 pracovných dní od doručenia rozhodnutia </a:t>
            </a:r>
            <a:r>
              <a:rPr lang="sk-SK" sz="1800" dirty="0" smtClean="0"/>
              <a:t>MPSVR SR </a:t>
            </a:r>
            <a:r>
              <a:rPr lang="sk-SK" sz="1800" dirty="0"/>
              <a:t>o doplnení, resp. o udelení akreditácie danému subjektu, maximálne však do 12 mesiacov od podpísania Zmluvy o poskytnutí NFP ak je prijímateľom akreditovaný subjekt, </a:t>
            </a:r>
            <a:endParaRPr lang="sk-SK" sz="1800" dirty="0" smtClean="0"/>
          </a:p>
          <a:p>
            <a:pPr marL="0" indent="0" algn="just">
              <a:buNone/>
            </a:pPr>
            <a:r>
              <a:rPr lang="sk-SK" sz="1800" dirty="0" smtClean="0"/>
              <a:t>- </a:t>
            </a:r>
            <a:r>
              <a:rPr lang="sk-SK" sz="1800" dirty="0"/>
              <a:t>písomným predložením novovytvoreného/inovovaného/rozšíreného opatrenia, ktoré v zmysle svojej pôsobnosti vykonáva najneskôr 12 mesiacov od podpísania Zmluvy o poskytnutí NFP, ak prijímateľom nie je akreditovaný subjekt, </a:t>
            </a:r>
            <a:endParaRPr lang="sk-SK" sz="1800" dirty="0" smtClean="0"/>
          </a:p>
          <a:p>
            <a:pPr marL="0" indent="0" algn="just">
              <a:buNone/>
            </a:pPr>
            <a:r>
              <a:rPr lang="sk-SK" sz="1800" dirty="0" smtClean="0"/>
              <a:t>- </a:t>
            </a:r>
            <a:r>
              <a:rPr lang="sk-SK" sz="1800" dirty="0"/>
              <a:t>dokladovaním výkonu činnosti zamestnanca v súlade s pracovnou náplňou a pracovnou zmluvou uzatvorenou na ustanovený týždenný pracovný čas (ďalej len „UTPC“), resp. na kratší pracovný čas v rozsahu ½ UTPC s preukázaním výstupov</a:t>
            </a:r>
            <a:endParaRPr lang="sk-SK" sz="1800" dirty="0" smtClean="0"/>
          </a:p>
          <a:p>
            <a:pPr marL="0" indent="0" algn="just">
              <a:buNone/>
            </a:pPr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5378367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539552" y="1268760"/>
            <a:ext cx="8186766" cy="468052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sk-SK" sz="2300" b="1" dirty="0"/>
              <a:t>Názov výzvy: 		</a:t>
            </a:r>
            <a:endParaRPr lang="sk-SK" sz="23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sk-SK" sz="2400" dirty="0"/>
              <a:t>Podpora výkonu opatrení sociálnoprávnej ochrany detí a sociálnej kurately v náhradnom rodinnom </a:t>
            </a:r>
            <a:r>
              <a:rPr lang="sk-SK" sz="2400" dirty="0" smtClean="0"/>
              <a:t>prostredí</a:t>
            </a:r>
          </a:p>
          <a:p>
            <a:pPr marL="0" indent="0" algn="just">
              <a:spcBef>
                <a:spcPts val="0"/>
              </a:spcBef>
              <a:buNone/>
            </a:pPr>
            <a:endParaRPr lang="sk-SK" sz="23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sk-SK" sz="2300" b="1" dirty="0" smtClean="0"/>
              <a:t>Kód </a:t>
            </a:r>
            <a:r>
              <a:rPr lang="sk-SK" sz="2300" b="1" dirty="0"/>
              <a:t>výzvy: 		</a:t>
            </a:r>
            <a:r>
              <a:rPr lang="sk-SK" sz="2400" dirty="0"/>
              <a:t>OP ĽZ DOP </a:t>
            </a:r>
            <a:r>
              <a:rPr lang="sk-SK" sz="2400" dirty="0" smtClean="0"/>
              <a:t>2016/4.2.1/02</a:t>
            </a:r>
          </a:p>
          <a:p>
            <a:pPr marL="0" indent="0" algn="just">
              <a:spcBef>
                <a:spcPts val="0"/>
              </a:spcBef>
              <a:buNone/>
            </a:pPr>
            <a:endParaRPr lang="sk-SK" sz="23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sk-SK" sz="2300" b="1" dirty="0" smtClean="0"/>
              <a:t>Operačný program:</a:t>
            </a:r>
            <a:r>
              <a:rPr lang="sk-SK" sz="2300" dirty="0" smtClean="0"/>
              <a:t>	Ľudské zdroje</a:t>
            </a:r>
            <a:endParaRPr lang="sk-SK" sz="2300" dirty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sk-SK" sz="2300" b="1" dirty="0" smtClean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sk-SK" sz="2300" b="1" dirty="0" smtClean="0"/>
              <a:t>Poskytovateľ:	</a:t>
            </a:r>
            <a:r>
              <a:rPr lang="sk-SK" sz="2300" dirty="0" smtClean="0"/>
              <a:t>	Implementačná agentúra MPSVR SR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sk-SK" sz="2300" b="1" dirty="0"/>
              <a:t>Prioritná os:</a:t>
            </a:r>
            <a:r>
              <a:rPr lang="sk-SK" sz="2300" dirty="0"/>
              <a:t>		</a:t>
            </a:r>
            <a:r>
              <a:rPr lang="sk-SK" sz="2400" dirty="0"/>
              <a:t>4. Sociálne začlenenie</a:t>
            </a:r>
            <a:endParaRPr lang="sk-SK" sz="2300" dirty="0"/>
          </a:p>
        </p:txBody>
      </p:sp>
      <p:sp>
        <p:nvSpPr>
          <p:cNvPr id="4" name="Nadpis 3"/>
          <p:cNvSpPr>
            <a:spLocks noGrp="1"/>
          </p:cNvSpPr>
          <p:nvPr>
            <p:ph type="title" idx="4294967295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sk-SK" sz="3500" b="1" dirty="0" smtClean="0">
                <a:solidFill>
                  <a:schemeClr val="accent6">
                    <a:lumMod val="75000"/>
                  </a:schemeClr>
                </a:solidFill>
              </a:rPr>
              <a:t>Formálne náležitosti</a:t>
            </a:r>
            <a:endParaRPr lang="sk-SK" sz="35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53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300" b="1" dirty="0" smtClean="0">
                <a:solidFill>
                  <a:schemeClr val="accent6"/>
                </a:solidFill>
              </a:rPr>
              <a:t>Výstupy aktivít</a:t>
            </a:r>
            <a:endParaRPr lang="sk-SK" sz="2300" b="1" dirty="0">
              <a:solidFill>
                <a:schemeClr val="accent6"/>
              </a:solidFill>
            </a:endParaRPr>
          </a:p>
        </p:txBody>
      </p:sp>
      <p:sp>
        <p:nvSpPr>
          <p:cNvPr id="4" name="Zástupný symbol obsahu 3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sk-SK" sz="2000" b="1" u="sng" dirty="0" err="1" smtClean="0"/>
              <a:t>Podaktivita</a:t>
            </a:r>
            <a:r>
              <a:rPr lang="sk-SK" sz="2000" b="1" u="sng" dirty="0" smtClean="0"/>
              <a:t> 3:</a:t>
            </a:r>
          </a:p>
          <a:p>
            <a:pPr algn="just">
              <a:buFontTx/>
              <a:buChar char="-"/>
            </a:pPr>
            <a:r>
              <a:rPr lang="sk-SK" sz="2000" dirty="0" smtClean="0"/>
              <a:t>prezenčná </a:t>
            </a:r>
            <a:r>
              <a:rPr lang="sk-SK" sz="2000" dirty="0"/>
              <a:t>listina </a:t>
            </a:r>
          </a:p>
          <a:p>
            <a:pPr algn="just">
              <a:buFontTx/>
              <a:buChar char="-"/>
            </a:pPr>
            <a:r>
              <a:rPr lang="sk-SK" sz="2000" dirty="0" smtClean="0"/>
              <a:t>pracovná </a:t>
            </a:r>
            <a:r>
              <a:rPr lang="sk-SK" sz="2000" dirty="0"/>
              <a:t>zmluva alebo doklad o uzavretí dohody o prácach vykonávaných mimo pracovného </a:t>
            </a:r>
            <a:r>
              <a:rPr lang="sk-SK" sz="2000" dirty="0" smtClean="0"/>
              <a:t>pomeru</a:t>
            </a:r>
          </a:p>
          <a:p>
            <a:pPr marL="0" indent="0" algn="just">
              <a:buNone/>
            </a:pPr>
            <a:r>
              <a:rPr lang="sk-SK" sz="2000" dirty="0"/>
              <a:t>Výdavky na </a:t>
            </a:r>
            <a:r>
              <a:rPr lang="sk-SK" sz="2000" dirty="0" err="1"/>
              <a:t>supervíziu</a:t>
            </a:r>
            <a:r>
              <a:rPr lang="sk-SK" sz="2000" dirty="0"/>
              <a:t> sú oprávnené len v prípade, ak prijímateľ realizuje aspoň jednu z </a:t>
            </a:r>
            <a:r>
              <a:rPr lang="sk-SK" sz="2000" dirty="0" err="1"/>
              <a:t>podaktivít</a:t>
            </a:r>
            <a:r>
              <a:rPr lang="sk-SK" sz="2000" dirty="0"/>
              <a:t> 1 a </a:t>
            </a:r>
            <a:r>
              <a:rPr lang="sk-SK" sz="2000" dirty="0" smtClean="0"/>
              <a:t>2!!!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40784685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403648"/>
            <a:ext cx="8186766" cy="4473624"/>
          </a:xfrm>
        </p:spPr>
        <p:txBody>
          <a:bodyPr>
            <a:normAutofit/>
          </a:bodyPr>
          <a:lstStyle/>
          <a:p>
            <a:pPr lvl="0" algn="just"/>
            <a:endParaRPr lang="sk-SK" sz="2000" dirty="0" smtClean="0"/>
          </a:p>
          <a:p>
            <a:pPr lvl="0" algn="just"/>
            <a:r>
              <a:rPr lang="sk-SK" sz="2000" dirty="0" smtClean="0"/>
              <a:t>podrobne uvedené vo Výzve, časť </a:t>
            </a:r>
            <a:r>
              <a:rPr lang="sk-SK" sz="2000" b="1" dirty="0" smtClean="0"/>
              <a:t>2. Podmienky </a:t>
            </a:r>
            <a:r>
              <a:rPr lang="sk-SK" sz="2000" b="1" dirty="0"/>
              <a:t>poskytnutia príspevku </a:t>
            </a:r>
            <a:r>
              <a:rPr lang="sk-SK" sz="2000" dirty="0" smtClean="0"/>
              <a:t>(</a:t>
            </a:r>
            <a:r>
              <a:rPr lang="sk-SK" sz="2000" dirty="0"/>
              <a:t>popis podmienok poskytnutia príspevku, špecifikácia jednotlivých podmienok a forma preukázania ich splnenia zo strany žiadateľa/partnera a relevantné prílohy preukazujúce splnenie podmienok </a:t>
            </a:r>
            <a:r>
              <a:rPr lang="sk-SK" sz="2000" dirty="0" smtClean="0"/>
              <a:t>)</a:t>
            </a:r>
          </a:p>
          <a:p>
            <a:pPr lvl="0" algn="just"/>
            <a:r>
              <a:rPr lang="sk-SK" sz="2000" dirty="0" smtClean="0"/>
              <a:t>súhrnne </a:t>
            </a:r>
            <a:r>
              <a:rPr lang="sk-SK" sz="2000" dirty="0"/>
              <a:t>uvedené v </a:t>
            </a:r>
            <a:r>
              <a:rPr lang="sk-SK" sz="2000" b="1" dirty="0"/>
              <a:t>Prílohe č. 1-2 Formulára </a:t>
            </a:r>
            <a:r>
              <a:rPr lang="sk-SK" sz="2000" b="1" dirty="0" err="1"/>
              <a:t>ŽoNFP</a:t>
            </a:r>
            <a:r>
              <a:rPr lang="sk-SK" sz="2000" b="1" dirty="0"/>
              <a:t> </a:t>
            </a:r>
            <a:r>
              <a:rPr lang="sk-SK" sz="2000" dirty="0"/>
              <a:t>- Kontrolný zoznam úplnosti žiadosti o </a:t>
            </a:r>
            <a:r>
              <a:rPr lang="sk-SK" sz="2000" dirty="0" smtClean="0"/>
              <a:t>NFP;</a:t>
            </a:r>
            <a:endParaRPr lang="sk-SK" sz="2000" dirty="0"/>
          </a:p>
        </p:txBody>
      </p:sp>
      <p:sp>
        <p:nvSpPr>
          <p:cNvPr id="3" name="Nadpis 3"/>
          <p:cNvSpPr txBox="1">
            <a:spLocks/>
          </p:cNvSpPr>
          <p:nvPr/>
        </p:nvSpPr>
        <p:spPr>
          <a:xfrm>
            <a:off x="467544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300" b="1" dirty="0" smtClean="0">
                <a:solidFill>
                  <a:schemeClr val="accent6">
                    <a:lumMod val="75000"/>
                  </a:schemeClr>
                </a:solidFill>
              </a:rPr>
              <a:t>Ostatné podmienky poskytnutia príspevku</a:t>
            </a:r>
            <a:endParaRPr lang="sk-SK" sz="23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26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sk-SK" sz="2300" b="1" dirty="0">
              <a:solidFill>
                <a:schemeClr val="accent6"/>
              </a:solidFill>
            </a:endParaRPr>
          </a:p>
        </p:txBody>
      </p:sp>
      <p:sp>
        <p:nvSpPr>
          <p:cNvPr id="4" name="Zástupný symbol obsahu 3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525963"/>
          </a:xfrm>
        </p:spPr>
        <p:txBody>
          <a:bodyPr>
            <a:normAutofit/>
          </a:bodyPr>
          <a:lstStyle/>
          <a:p>
            <a:pPr algn="just"/>
            <a:endParaRPr lang="sk-SK" sz="1900" dirty="0" smtClean="0"/>
          </a:p>
          <a:p>
            <a:pPr algn="just"/>
            <a:endParaRPr lang="sk-SK" sz="1900" dirty="0"/>
          </a:p>
          <a:p>
            <a:pPr algn="just"/>
            <a:endParaRPr lang="sk-SK" sz="1900" dirty="0" smtClean="0"/>
          </a:p>
          <a:p>
            <a:pPr algn="just"/>
            <a:endParaRPr lang="sk-SK" sz="1900" dirty="0"/>
          </a:p>
          <a:p>
            <a:pPr algn="just"/>
            <a:endParaRPr lang="sk-SK" sz="1900" dirty="0" smtClean="0"/>
          </a:p>
          <a:p>
            <a:pPr marL="0" indent="0" algn="ctr">
              <a:buNone/>
            </a:pPr>
            <a:r>
              <a:rPr lang="sk-SK" b="1" dirty="0" smtClean="0"/>
              <a:t>Ďakujem za pozornosť</a:t>
            </a: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31737381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620688"/>
            <a:ext cx="8424936" cy="5112568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endParaRPr lang="sk-SK" sz="20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sk-SK" sz="2000" b="1" dirty="0" smtClean="0"/>
              <a:t>Investičná </a:t>
            </a:r>
            <a:r>
              <a:rPr lang="sk-SK" sz="2000" b="1" dirty="0"/>
              <a:t>priorita:</a:t>
            </a:r>
            <a:r>
              <a:rPr lang="sk-SK" sz="2000" dirty="0"/>
              <a:t>	4.2. Zlepšenie prístupu k cenovo prístupným, trvalo udržateľným a </a:t>
            </a:r>
            <a:r>
              <a:rPr lang="sk-SK" sz="2000" dirty="0" smtClean="0"/>
              <a:t>kvalitným službám </a:t>
            </a:r>
            <a:r>
              <a:rPr lang="sk-SK" sz="2000" dirty="0"/>
              <a:t>vrátane zdravotnej starostlivosti a sociálnych služieb </a:t>
            </a:r>
            <a:r>
              <a:rPr lang="sk-SK" sz="2000" dirty="0" smtClean="0"/>
              <a:t>všeobecného záujmu</a:t>
            </a:r>
            <a:endParaRPr lang="sk-SK" sz="20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sk-SK" sz="2000" b="1" dirty="0" smtClean="0"/>
              <a:t>Špecifický </a:t>
            </a:r>
            <a:r>
              <a:rPr lang="sk-SK" sz="2000" b="1" dirty="0"/>
              <a:t>cieľ:</a:t>
            </a:r>
            <a:r>
              <a:rPr lang="sk-SK" sz="2000" dirty="0"/>
              <a:t>	</a:t>
            </a:r>
            <a:r>
              <a:rPr lang="sk-SK" sz="2000" dirty="0" smtClean="0"/>
              <a:t>	</a:t>
            </a:r>
            <a:r>
              <a:rPr lang="pl-PL" sz="2000" dirty="0"/>
              <a:t>4.2.1. Prechod z inštitucionálnej na komunitnú starostlivosť</a:t>
            </a:r>
            <a:endParaRPr lang="sk-SK" sz="20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sk-SK" sz="2000" b="1" dirty="0" smtClean="0"/>
              <a:t>Fond</a:t>
            </a:r>
            <a:r>
              <a:rPr lang="sk-SK" sz="2000" b="1" dirty="0"/>
              <a:t>:</a:t>
            </a:r>
            <a:r>
              <a:rPr lang="sk-SK" sz="2000" dirty="0"/>
              <a:t>			Európsky sociálny </a:t>
            </a:r>
            <a:r>
              <a:rPr lang="sk-SK" sz="2000" dirty="0" smtClean="0"/>
              <a:t>fond</a:t>
            </a:r>
          </a:p>
          <a:p>
            <a:pPr marL="0" indent="0" algn="just">
              <a:spcBef>
                <a:spcPts val="0"/>
              </a:spcBef>
              <a:buNone/>
            </a:pPr>
            <a:endParaRPr lang="sk-SK" sz="2000" dirty="0"/>
          </a:p>
          <a:p>
            <a:pPr marL="0" lvl="0" indent="0">
              <a:spcBef>
                <a:spcPts val="0"/>
              </a:spcBef>
              <a:buNone/>
            </a:pPr>
            <a:r>
              <a:rPr lang="sk-SK" sz="2000" b="1" dirty="0">
                <a:solidFill>
                  <a:prstClr val="black"/>
                </a:solidFill>
              </a:rPr>
              <a:t>Vyhlásenie výzvy:</a:t>
            </a:r>
            <a:r>
              <a:rPr lang="sk-SK" sz="2000" dirty="0">
                <a:solidFill>
                  <a:prstClr val="black"/>
                </a:solidFill>
              </a:rPr>
              <a:t>	05. 01. 2017</a:t>
            </a:r>
          </a:p>
          <a:p>
            <a:pPr marL="0" lvl="0" indent="0">
              <a:spcBef>
                <a:spcPts val="0"/>
              </a:spcBef>
              <a:buNone/>
            </a:pPr>
            <a:endParaRPr lang="sk-SK" sz="2000" dirty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sk-SK" sz="2000" b="1" dirty="0">
                <a:solidFill>
                  <a:prstClr val="black"/>
                </a:solidFill>
              </a:rPr>
              <a:t>Typ výzvy:</a:t>
            </a:r>
            <a:r>
              <a:rPr lang="sk-SK" sz="2000" dirty="0">
                <a:solidFill>
                  <a:prstClr val="black"/>
                </a:solidFill>
              </a:rPr>
              <a:t>		otvorená</a:t>
            </a:r>
          </a:p>
          <a:p>
            <a:pPr marL="0" lvl="0" indent="0">
              <a:spcBef>
                <a:spcPts val="0"/>
              </a:spcBef>
              <a:buNone/>
            </a:pPr>
            <a:endParaRPr lang="sk-SK" sz="2000" dirty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sk-SK" sz="2000" b="1" dirty="0">
                <a:solidFill>
                  <a:prstClr val="black"/>
                </a:solidFill>
              </a:rPr>
              <a:t>Termíny uzavretia kôl výzvy sú:</a:t>
            </a:r>
            <a:r>
              <a:rPr lang="sk-SK" sz="2000" dirty="0">
                <a:solidFill>
                  <a:prstClr val="black"/>
                </a:solidFill>
              </a:rPr>
              <a:t> 	</a:t>
            </a:r>
            <a:r>
              <a:rPr lang="sk-SK" sz="2000" dirty="0" smtClean="0">
                <a:solidFill>
                  <a:prstClr val="black"/>
                </a:solidFill>
              </a:rPr>
              <a:t>1</a:t>
            </a:r>
            <a:r>
              <a:rPr lang="sk-SK" sz="2000" dirty="0">
                <a:solidFill>
                  <a:prstClr val="black"/>
                </a:solidFill>
              </a:rPr>
              <a:t>. kola – </a:t>
            </a:r>
            <a:r>
              <a:rPr lang="sk-SK" sz="2000" dirty="0"/>
              <a:t>15.03.2017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sk-SK" sz="2000" dirty="0"/>
              <a:t>				</a:t>
            </a:r>
            <a:r>
              <a:rPr lang="sk-SK" sz="2000" dirty="0" smtClean="0"/>
              <a:t>2</a:t>
            </a:r>
            <a:r>
              <a:rPr lang="sk-SK" sz="2000" dirty="0"/>
              <a:t>. kola – 24.05.2017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sk-SK" sz="2000" dirty="0"/>
              <a:t>				</a:t>
            </a:r>
            <a:r>
              <a:rPr lang="sk-SK" sz="2000" dirty="0" smtClean="0"/>
              <a:t>3</a:t>
            </a:r>
            <a:r>
              <a:rPr lang="sk-SK" sz="2000" dirty="0"/>
              <a:t>. kola – 22.09.2017</a:t>
            </a:r>
          </a:p>
          <a:p>
            <a:pPr marL="0" indent="0" algn="just">
              <a:spcBef>
                <a:spcPts val="0"/>
              </a:spcBef>
              <a:buNone/>
            </a:pPr>
            <a:endParaRPr lang="sk-SK" sz="2000" dirty="0" smtClean="0"/>
          </a:p>
        </p:txBody>
      </p:sp>
    </p:spTree>
    <p:extLst>
      <p:ext uri="{BB962C8B-B14F-4D97-AF65-F5344CB8AC3E}">
        <p14:creationId xmlns:p14="http://schemas.microsoft.com/office/powerpoint/2010/main" val="252214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539552" y="1268760"/>
            <a:ext cx="8186766" cy="446449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k-SK" sz="2200" b="1" dirty="0" smtClean="0">
                <a:solidFill>
                  <a:srgbClr val="000000"/>
                </a:solidFill>
              </a:rPr>
              <a:t>Forma príspevku</a:t>
            </a:r>
            <a:r>
              <a:rPr lang="sk-SK" sz="2200" dirty="0" smtClean="0">
                <a:solidFill>
                  <a:srgbClr val="000000"/>
                </a:solidFill>
              </a:rPr>
              <a:t>: Nenávratný grant (</a:t>
            </a:r>
            <a:r>
              <a:rPr lang="sk-SK" sz="2200" dirty="0"/>
              <a:t>nenávratný finančný </a:t>
            </a:r>
            <a:r>
              <a:rPr lang="sk-SK" sz="2200" dirty="0" smtClean="0"/>
              <a:t>príspevok) </a:t>
            </a:r>
          </a:p>
          <a:p>
            <a:pPr marL="0" indent="0">
              <a:buNone/>
            </a:pPr>
            <a:r>
              <a:rPr lang="sk-SK" sz="2200" b="1" dirty="0" smtClean="0"/>
              <a:t>Alokácia</a:t>
            </a:r>
            <a:r>
              <a:rPr lang="sk-SK" sz="2200" dirty="0"/>
              <a:t>: </a:t>
            </a:r>
            <a:r>
              <a:rPr lang="sk-SK" sz="2200" dirty="0" smtClean="0"/>
              <a:t>8 000 </a:t>
            </a:r>
            <a:r>
              <a:rPr lang="sk-SK" sz="2200" dirty="0" err="1" smtClean="0"/>
              <a:t>000</a:t>
            </a:r>
            <a:r>
              <a:rPr lang="sk-SK" sz="2200" dirty="0" smtClean="0"/>
              <a:t>,- EUR (MRR – 6 000 </a:t>
            </a:r>
            <a:r>
              <a:rPr lang="sk-SK" sz="2200" dirty="0" err="1" smtClean="0"/>
              <a:t>000</a:t>
            </a:r>
            <a:r>
              <a:rPr lang="sk-SK" sz="2200" dirty="0" smtClean="0"/>
              <a:t>,- EUR; VRR – 2 000 </a:t>
            </a:r>
            <a:r>
              <a:rPr lang="sk-SK" sz="2200" dirty="0" err="1" smtClean="0"/>
              <a:t>000</a:t>
            </a:r>
            <a:r>
              <a:rPr lang="sk-SK" sz="2200" dirty="0" smtClean="0"/>
              <a:t>,- EUR)</a:t>
            </a:r>
          </a:p>
          <a:p>
            <a:pPr marL="0" indent="0">
              <a:buNone/>
            </a:pPr>
            <a:r>
              <a:rPr lang="sk-SK" sz="2200" b="1" dirty="0">
                <a:solidFill>
                  <a:srgbClr val="000000"/>
                </a:solidFill>
              </a:rPr>
              <a:t>Spôsob financovania:</a:t>
            </a:r>
            <a:r>
              <a:rPr lang="sk-SK" sz="2200" dirty="0">
                <a:solidFill>
                  <a:srgbClr val="000000"/>
                </a:solidFill>
              </a:rPr>
              <a:t>  </a:t>
            </a:r>
            <a:r>
              <a:rPr lang="sk-SK" sz="2200" dirty="0" smtClean="0">
                <a:solidFill>
                  <a:srgbClr val="000000"/>
                </a:solidFill>
              </a:rPr>
              <a:t>systém </a:t>
            </a:r>
            <a:r>
              <a:rPr lang="sk-SK" sz="2200" dirty="0">
                <a:solidFill>
                  <a:srgbClr val="000000"/>
                </a:solidFill>
              </a:rPr>
              <a:t>zálohových platieb</a:t>
            </a:r>
          </a:p>
          <a:p>
            <a:pPr marL="0" indent="0">
              <a:buNone/>
            </a:pPr>
            <a:r>
              <a:rPr lang="sk-SK" sz="2200" dirty="0" smtClean="0">
                <a:solidFill>
                  <a:srgbClr val="000000"/>
                </a:solidFill>
              </a:rPr>
              <a:t>	</a:t>
            </a:r>
            <a:r>
              <a:rPr lang="sk-SK" sz="2200" dirty="0">
                <a:solidFill>
                  <a:srgbClr val="000000"/>
                </a:solidFill>
              </a:rPr>
              <a:t>	 </a:t>
            </a:r>
            <a:r>
              <a:rPr lang="sk-SK" sz="2200" dirty="0" smtClean="0">
                <a:solidFill>
                  <a:srgbClr val="000000"/>
                </a:solidFill>
              </a:rPr>
              <a:t>       systém </a:t>
            </a:r>
            <a:r>
              <a:rPr lang="sk-SK" sz="2200" dirty="0">
                <a:solidFill>
                  <a:srgbClr val="000000"/>
                </a:solidFill>
              </a:rPr>
              <a:t>refundácie</a:t>
            </a:r>
          </a:p>
          <a:p>
            <a:pPr marL="0" indent="0">
              <a:buNone/>
            </a:pPr>
            <a:r>
              <a:rPr lang="sk-SK" sz="2200" dirty="0" smtClean="0">
                <a:solidFill>
                  <a:srgbClr val="000000"/>
                </a:solidFill>
              </a:rPr>
              <a:t>		        kombinácia </a:t>
            </a:r>
            <a:r>
              <a:rPr lang="sk-SK" sz="2200" dirty="0">
                <a:solidFill>
                  <a:srgbClr val="000000"/>
                </a:solidFill>
              </a:rPr>
              <a:t>systému zálohových platieb a </a:t>
            </a:r>
            <a:r>
              <a:rPr lang="sk-SK" sz="2200" dirty="0" smtClean="0">
                <a:solidFill>
                  <a:srgbClr val="000000"/>
                </a:solidFill>
              </a:rPr>
              <a:t>systému 		        refundácie</a:t>
            </a:r>
          </a:p>
          <a:p>
            <a:pPr marL="0" indent="0">
              <a:buNone/>
            </a:pPr>
            <a:endParaRPr lang="sk-SK" sz="22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sk-SK" sz="2200" b="1" dirty="0">
                <a:solidFill>
                  <a:srgbClr val="000000"/>
                </a:solidFill>
              </a:rPr>
              <a:t>Minimálna výška príspevku: </a:t>
            </a:r>
            <a:r>
              <a:rPr lang="sk-SK" sz="2200" dirty="0"/>
              <a:t>25 </a:t>
            </a:r>
            <a:r>
              <a:rPr lang="sk-SK" sz="2200" dirty="0" smtClean="0"/>
              <a:t>000 €</a:t>
            </a:r>
            <a:endParaRPr lang="sk-SK" sz="2200" b="1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sk-SK" sz="2200" b="1" dirty="0">
                <a:solidFill>
                  <a:srgbClr val="000000"/>
                </a:solidFill>
              </a:rPr>
              <a:t>Maximálna výška príspevku: </a:t>
            </a:r>
            <a:r>
              <a:rPr lang="sk-SK" sz="2200" dirty="0"/>
              <a:t>500 000 € </a:t>
            </a:r>
          </a:p>
          <a:p>
            <a:pPr marL="0" indent="0">
              <a:buNone/>
            </a:pPr>
            <a:endParaRPr lang="sk-SK" sz="22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sk-SK" sz="2200" b="1" dirty="0">
                <a:solidFill>
                  <a:srgbClr val="000000"/>
                </a:solidFill>
              </a:rPr>
              <a:t>Minimálna dĺžka realizácie projektu:</a:t>
            </a:r>
            <a:r>
              <a:rPr lang="sk-SK" sz="2200" dirty="0">
                <a:solidFill>
                  <a:srgbClr val="000000"/>
                </a:solidFill>
              </a:rPr>
              <a:t> </a:t>
            </a:r>
            <a:r>
              <a:rPr lang="sk-SK" sz="2200" dirty="0" smtClean="0">
                <a:solidFill>
                  <a:srgbClr val="000000"/>
                </a:solidFill>
              </a:rPr>
              <a:t>12 </a:t>
            </a:r>
            <a:r>
              <a:rPr lang="sk-SK" sz="2200" dirty="0">
                <a:solidFill>
                  <a:srgbClr val="000000"/>
                </a:solidFill>
              </a:rPr>
              <a:t>mesiacov </a:t>
            </a:r>
          </a:p>
          <a:p>
            <a:pPr marL="0" indent="0">
              <a:buNone/>
            </a:pPr>
            <a:r>
              <a:rPr lang="sk-SK" sz="2200" b="1" dirty="0">
                <a:solidFill>
                  <a:srgbClr val="000000"/>
                </a:solidFill>
              </a:rPr>
              <a:t>Maximálna dĺžka realizácie projektu: </a:t>
            </a:r>
            <a:r>
              <a:rPr lang="sk-SK" sz="2200" dirty="0" smtClean="0">
                <a:solidFill>
                  <a:srgbClr val="000000"/>
                </a:solidFill>
              </a:rPr>
              <a:t>48 </a:t>
            </a:r>
            <a:r>
              <a:rPr lang="sk-SK" sz="2200" dirty="0">
                <a:solidFill>
                  <a:srgbClr val="000000"/>
                </a:solidFill>
              </a:rPr>
              <a:t>mesiacov</a:t>
            </a:r>
          </a:p>
          <a:p>
            <a:pPr marL="0" indent="0">
              <a:spcBef>
                <a:spcPts val="0"/>
              </a:spcBef>
              <a:buNone/>
            </a:pPr>
            <a:endParaRPr lang="sk-SK" sz="2200" b="1" dirty="0"/>
          </a:p>
        </p:txBody>
      </p:sp>
      <p:sp>
        <p:nvSpPr>
          <p:cNvPr id="7" name="Nadpis 3"/>
          <p:cNvSpPr txBox="1">
            <a:spLocks/>
          </p:cNvSpPr>
          <p:nvPr/>
        </p:nvSpPr>
        <p:spPr>
          <a:xfrm>
            <a:off x="467544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sk-SK" sz="2400" b="1" dirty="0" smtClean="0">
                <a:solidFill>
                  <a:srgbClr val="F79646">
                    <a:lumMod val="75000"/>
                  </a:srgbClr>
                </a:solidFill>
              </a:rPr>
              <a:t>Výška </a:t>
            </a:r>
            <a:r>
              <a:rPr lang="sk-SK" sz="2400" b="1" dirty="0">
                <a:solidFill>
                  <a:srgbClr val="F79646">
                    <a:lumMod val="75000"/>
                  </a:srgbClr>
                </a:solidFill>
              </a:rPr>
              <a:t>príspevku a časová oprávnenosť realizácie projektu</a:t>
            </a:r>
          </a:p>
        </p:txBody>
      </p:sp>
    </p:spTree>
    <p:extLst>
      <p:ext uri="{BB962C8B-B14F-4D97-AF65-F5344CB8AC3E}">
        <p14:creationId xmlns:p14="http://schemas.microsoft.com/office/powerpoint/2010/main" val="141978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sk-SK" sz="2700" b="1" dirty="0" smtClean="0">
                <a:solidFill>
                  <a:srgbClr val="F79646">
                    <a:lumMod val="75000"/>
                  </a:srgbClr>
                </a:solidFill>
              </a:rPr>
              <a:t>Podmienky poskytnutia príspevku</a:t>
            </a:r>
            <a:endParaRPr lang="sk-SK" sz="2300" b="1" dirty="0" smtClean="0">
              <a:solidFill>
                <a:srgbClr val="F79646">
                  <a:lumMod val="75000"/>
                </a:srgbClr>
              </a:solidFill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sk-SK" sz="2300" b="1" dirty="0">
              <a:solidFill>
                <a:srgbClr val="F79646">
                  <a:lumMod val="75000"/>
                </a:srgbClr>
              </a:solidFill>
            </a:endParaRPr>
          </a:p>
          <a:p>
            <a:r>
              <a:rPr lang="sk-SK" sz="2100" b="1" dirty="0"/>
              <a:t>Pre realizáciu projektu </a:t>
            </a:r>
            <a:r>
              <a:rPr lang="sk-SK" sz="2100" dirty="0"/>
              <a:t>je oprávneným územím celé územie Slovenskej </a:t>
            </a:r>
            <a:r>
              <a:rPr lang="sk-SK" sz="2100" dirty="0" smtClean="0"/>
              <a:t>republiky;</a:t>
            </a:r>
          </a:p>
          <a:p>
            <a:pPr marL="0" indent="0">
              <a:buNone/>
            </a:pPr>
            <a:r>
              <a:rPr lang="sk-SK" sz="2100" dirty="0"/>
              <a:t>Žiadateľ predkladá samostatne </a:t>
            </a:r>
            <a:r>
              <a:rPr lang="sk-SK" sz="2100" dirty="0" err="1"/>
              <a:t>ŽoNFP</a:t>
            </a:r>
            <a:r>
              <a:rPr lang="sk-SK" sz="2100" dirty="0"/>
              <a:t> pre </a:t>
            </a:r>
            <a:r>
              <a:rPr lang="sk-SK" sz="2100" dirty="0" smtClean="0"/>
              <a:t>MRR a </a:t>
            </a:r>
            <a:r>
              <a:rPr lang="sk-SK" sz="2100" dirty="0"/>
              <a:t>samostatne pre VRR</a:t>
            </a:r>
            <a:r>
              <a:rPr lang="sk-SK" sz="2100" dirty="0" smtClean="0"/>
              <a:t>.</a:t>
            </a:r>
          </a:p>
          <a:p>
            <a:endParaRPr lang="sk-SK" sz="2100" dirty="0" smtClean="0"/>
          </a:p>
          <a:p>
            <a:r>
              <a:rPr lang="sk-SK" sz="2000" b="1" dirty="0" smtClean="0"/>
              <a:t>Oprávnená právna forma žiadateľa je: </a:t>
            </a:r>
          </a:p>
          <a:p>
            <a:pPr lvl="1"/>
            <a:r>
              <a:rPr lang="sk-SK" sz="1600" dirty="0" smtClean="0"/>
              <a:t>štátne </a:t>
            </a:r>
            <a:r>
              <a:rPr lang="sk-SK" sz="1600" dirty="0"/>
              <a:t>rozpočtové organizácie,</a:t>
            </a:r>
          </a:p>
          <a:p>
            <a:pPr lvl="1"/>
            <a:r>
              <a:rPr lang="sk-SK" sz="1600" dirty="0" smtClean="0"/>
              <a:t>obce </a:t>
            </a:r>
            <a:r>
              <a:rPr lang="sk-SK" sz="1600" dirty="0"/>
              <a:t>a mestá a právnické osoby, </a:t>
            </a:r>
            <a:r>
              <a:rPr lang="sk-SK" sz="1600" dirty="0" smtClean="0"/>
              <a:t>ktorých zakladateľom </a:t>
            </a:r>
            <a:r>
              <a:rPr lang="sk-SK" sz="1600" dirty="0"/>
              <a:t>alebo zriaďovateľom je obec </a:t>
            </a:r>
            <a:r>
              <a:rPr lang="sk-SK" sz="1600" dirty="0" smtClean="0"/>
              <a:t>alebo mesto </a:t>
            </a:r>
            <a:r>
              <a:rPr lang="sk-SK" sz="1600" dirty="0"/>
              <a:t>(okrem záujmových združení </a:t>
            </a:r>
            <a:r>
              <a:rPr lang="sk-SK" sz="1600" dirty="0" smtClean="0"/>
              <a:t>právnických osôb </a:t>
            </a:r>
            <a:r>
              <a:rPr lang="sk-SK" sz="1600" dirty="0"/>
              <a:t>alebo obchodných spoločností založených </a:t>
            </a:r>
            <a:r>
              <a:rPr lang="sk-SK" sz="1600" dirty="0" smtClean="0"/>
              <a:t>za iným účelom),</a:t>
            </a:r>
            <a:endParaRPr lang="sk-SK" sz="1600" dirty="0"/>
          </a:p>
          <a:p>
            <a:pPr lvl="1"/>
            <a:r>
              <a:rPr lang="sk-SK" sz="1600" dirty="0" smtClean="0"/>
              <a:t>združenia obcí</a:t>
            </a:r>
            <a:endParaRPr lang="sk-SK" sz="1600" dirty="0"/>
          </a:p>
          <a:p>
            <a:pPr lvl="1"/>
            <a:r>
              <a:rPr lang="sk-SK" sz="1600" dirty="0" smtClean="0"/>
              <a:t>VÚC </a:t>
            </a:r>
            <a:r>
              <a:rPr lang="sk-SK" sz="1600" dirty="0"/>
              <a:t>a právnické osoby, ktorých </a:t>
            </a:r>
            <a:r>
              <a:rPr lang="sk-SK" sz="1600" dirty="0" smtClean="0"/>
              <a:t>zriaďovateľom alebo </a:t>
            </a:r>
            <a:r>
              <a:rPr lang="sk-SK" sz="1600" dirty="0"/>
              <a:t>zakladateľom je VÚC (okrem </a:t>
            </a:r>
            <a:r>
              <a:rPr lang="sk-SK" sz="1600" dirty="0" smtClean="0"/>
              <a:t>záujmových združení </a:t>
            </a:r>
            <a:r>
              <a:rPr lang="sk-SK" sz="1600" dirty="0"/>
              <a:t>právnických </a:t>
            </a:r>
            <a:r>
              <a:rPr lang="sk-SK" sz="1600" dirty="0" smtClean="0"/>
              <a:t>osôb </a:t>
            </a:r>
            <a:r>
              <a:rPr lang="sk-SK" sz="1600" dirty="0"/>
              <a:t>a alebo </a:t>
            </a:r>
            <a:r>
              <a:rPr lang="sk-SK" sz="1600" dirty="0" smtClean="0"/>
              <a:t>obchodných spoločností </a:t>
            </a:r>
            <a:r>
              <a:rPr lang="sk-SK" sz="1600" dirty="0"/>
              <a:t>založených za iným </a:t>
            </a:r>
            <a:r>
              <a:rPr lang="sk-SK" sz="1600" dirty="0" smtClean="0"/>
              <a:t>účelom),</a:t>
            </a:r>
            <a:endParaRPr lang="sk-SK" sz="1600" dirty="0"/>
          </a:p>
          <a:p>
            <a:pPr lvl="1"/>
            <a:r>
              <a:rPr lang="sk-SK" sz="1600" dirty="0" smtClean="0"/>
              <a:t>neziskové </a:t>
            </a:r>
            <a:r>
              <a:rPr lang="sk-SK" sz="1600" dirty="0"/>
              <a:t>organizácie poskytujúce </a:t>
            </a:r>
            <a:r>
              <a:rPr lang="sk-SK" sz="1600" dirty="0" smtClean="0"/>
              <a:t>všeobecne prospešné služby </a:t>
            </a:r>
            <a:r>
              <a:rPr lang="sk-SK" sz="1600" dirty="0"/>
              <a:t>s udelenou </a:t>
            </a:r>
            <a:r>
              <a:rPr lang="sk-SK" sz="1600" dirty="0" smtClean="0"/>
              <a:t>akreditáciou;</a:t>
            </a:r>
            <a:endParaRPr lang="sk-SK" sz="2600" dirty="0" smtClean="0">
              <a:solidFill>
                <a:srgbClr val="000000"/>
              </a:solidFill>
              <a:latin typeface="+mj-lt"/>
            </a:endParaRPr>
          </a:p>
          <a:p>
            <a:pPr marL="0" lvl="0" indent="0">
              <a:spcBef>
                <a:spcPts val="0"/>
              </a:spcBef>
              <a:buNone/>
            </a:pPr>
            <a:endParaRPr lang="sk-SK" sz="2600" b="1" dirty="0">
              <a:solidFill>
                <a:srgbClr val="F79646">
                  <a:lumMod val="75000"/>
                </a:srgbClr>
              </a:solidFill>
              <a:latin typeface="+mj-lt"/>
            </a:endParaRP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1778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sk-SK" sz="2700" b="1" dirty="0" smtClean="0">
                <a:solidFill>
                  <a:srgbClr val="F79646">
                    <a:lumMod val="75000"/>
                  </a:srgbClr>
                </a:solidFill>
              </a:rPr>
              <a:t>Podmienky poskytnutia príspevku</a:t>
            </a:r>
            <a:endParaRPr lang="sk-SK" sz="2300" b="1" dirty="0" smtClean="0">
              <a:solidFill>
                <a:srgbClr val="F79646">
                  <a:lumMod val="75000"/>
                </a:srgbClr>
              </a:solidFill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sk-SK" sz="2300" b="1" dirty="0">
              <a:solidFill>
                <a:srgbClr val="F79646">
                  <a:lumMod val="75000"/>
                </a:srgbClr>
              </a:solidFill>
            </a:endParaRPr>
          </a:p>
          <a:p>
            <a:pPr lvl="1"/>
            <a:r>
              <a:rPr lang="sk-SK" sz="1500" dirty="0" smtClean="0"/>
              <a:t>nadácie </a:t>
            </a:r>
            <a:r>
              <a:rPr lang="sk-SK" sz="1500" dirty="0"/>
              <a:t>s udelenou akreditáciou</a:t>
            </a:r>
          </a:p>
          <a:p>
            <a:pPr lvl="1"/>
            <a:r>
              <a:rPr lang="sk-SK" sz="1500" dirty="0" smtClean="0"/>
              <a:t>občianske </a:t>
            </a:r>
            <a:r>
              <a:rPr lang="sk-SK" sz="1500" dirty="0"/>
              <a:t>združenia s udelenou akreditáciou</a:t>
            </a:r>
          </a:p>
          <a:p>
            <a:pPr lvl="1"/>
            <a:r>
              <a:rPr lang="sk-SK" sz="1500" dirty="0" smtClean="0"/>
              <a:t>cirkvi </a:t>
            </a:r>
            <a:r>
              <a:rPr lang="sk-SK" sz="1500" dirty="0"/>
              <a:t>a náboženské spoločnosti a právnické osoby, ktoré </a:t>
            </a:r>
            <a:r>
              <a:rPr lang="sk-SK" sz="1500" dirty="0" smtClean="0"/>
              <a:t>odvodzujú</a:t>
            </a:r>
            <a:r>
              <a:rPr lang="sk-SK" sz="1500" dirty="0"/>
              <a:t>	svoju právnu subjektivitu od cirkví a náboženských spoločností s </a:t>
            </a:r>
            <a:r>
              <a:rPr lang="sk-SK" sz="1500" dirty="0" smtClean="0"/>
              <a:t>udelenou </a:t>
            </a:r>
            <a:r>
              <a:rPr lang="sk-SK" sz="1500" dirty="0"/>
              <a:t>akreditáciou</a:t>
            </a:r>
          </a:p>
          <a:p>
            <a:pPr lvl="1"/>
            <a:r>
              <a:rPr lang="sk-SK" sz="1500" dirty="0" smtClean="0"/>
              <a:t>Slovenský </a:t>
            </a:r>
            <a:r>
              <a:rPr lang="sk-SK" sz="1500" dirty="0"/>
              <a:t>Červený kríž </a:t>
            </a:r>
          </a:p>
          <a:p>
            <a:endParaRPr lang="sk-SK" sz="2100" dirty="0" smtClean="0"/>
          </a:p>
          <a:p>
            <a:pPr marL="0" lvl="0" indent="0">
              <a:buNone/>
            </a:pPr>
            <a:r>
              <a:rPr lang="sk-SK" sz="2100" dirty="0"/>
              <a:t>Žiadateľ </a:t>
            </a:r>
            <a:r>
              <a:rPr lang="sk-SK" sz="2100" dirty="0" smtClean="0"/>
              <a:t>musí byť </a:t>
            </a:r>
            <a:r>
              <a:rPr lang="sk-SK" sz="2100" b="1" dirty="0"/>
              <a:t>akreditovaným subjektom </a:t>
            </a:r>
            <a:r>
              <a:rPr lang="sk-SK" sz="2100" dirty="0"/>
              <a:t>podľa zákona </a:t>
            </a:r>
            <a:r>
              <a:rPr lang="sk-SK" sz="2100" dirty="0" smtClean="0"/>
              <a:t>č. 305/2005 </a:t>
            </a:r>
            <a:r>
              <a:rPr lang="sk-SK" sz="2100" dirty="0"/>
              <a:t>Z. z. o </a:t>
            </a:r>
            <a:r>
              <a:rPr lang="sk-SK" sz="2100" dirty="0" err="1"/>
              <a:t>SPODaSK</a:t>
            </a:r>
            <a:r>
              <a:rPr lang="sk-SK" sz="2100" dirty="0"/>
              <a:t> a </a:t>
            </a:r>
            <a:r>
              <a:rPr lang="sk-SK" sz="2100" dirty="0" smtClean="0"/>
              <a:t>mať </a:t>
            </a:r>
            <a:r>
              <a:rPr lang="sk-SK" sz="2100" dirty="0"/>
              <a:t>akreditáciu </a:t>
            </a:r>
            <a:r>
              <a:rPr lang="sk-SK" sz="2100" dirty="0" smtClean="0"/>
              <a:t>minimálne na </a:t>
            </a:r>
            <a:r>
              <a:rPr lang="sk-SK" sz="2100" dirty="0"/>
              <a:t>jednu oprávnenú </a:t>
            </a:r>
            <a:r>
              <a:rPr lang="sk-SK" sz="2100" dirty="0" err="1"/>
              <a:t>podaktivitu</a:t>
            </a:r>
            <a:r>
              <a:rPr lang="sk-SK" sz="2100" dirty="0"/>
              <a:t> uvedenú vo </a:t>
            </a:r>
            <a:r>
              <a:rPr lang="sk-SK" sz="2100" dirty="0" smtClean="0"/>
              <a:t>výzve. </a:t>
            </a:r>
          </a:p>
          <a:p>
            <a:pPr marL="0" lvl="0" indent="0">
              <a:buNone/>
            </a:pPr>
            <a:r>
              <a:rPr lang="sk-SK" sz="2100" dirty="0" smtClean="0"/>
              <a:t>Subjekty </a:t>
            </a:r>
            <a:r>
              <a:rPr lang="sk-SK" sz="2100" dirty="0"/>
              <a:t>územnej samosprávy a orgány verejnej </a:t>
            </a:r>
            <a:r>
              <a:rPr lang="sk-SK" sz="2100" dirty="0" smtClean="0"/>
              <a:t>správy a </a:t>
            </a:r>
            <a:r>
              <a:rPr lang="sk-SK" sz="2100" dirty="0"/>
              <a:t>právnické osoby založené alebo </a:t>
            </a:r>
            <a:r>
              <a:rPr lang="sk-SK" sz="2100" dirty="0" smtClean="0"/>
              <a:t>zriadené obcou/mestom/VÚC </a:t>
            </a:r>
            <a:r>
              <a:rPr lang="sk-SK" sz="2100" dirty="0"/>
              <a:t>túto podmienku </a:t>
            </a:r>
            <a:r>
              <a:rPr lang="sk-SK" sz="2100" dirty="0" smtClean="0"/>
              <a:t>nepreukazujú.</a:t>
            </a:r>
          </a:p>
          <a:p>
            <a:pPr marL="0" lvl="0" indent="0">
              <a:buNone/>
            </a:pPr>
            <a:r>
              <a:rPr lang="sk-SK" sz="2100" b="1" dirty="0" smtClean="0">
                <a:latin typeface="+mj-lt"/>
              </a:rPr>
              <a:t>Pre partnera platia rovnaké podmienky ako pre žiadateľa.</a:t>
            </a:r>
            <a:endParaRPr lang="sk-SK" sz="2600" b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6394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sk-SK" sz="2700" b="1" dirty="0" smtClean="0">
                <a:solidFill>
                  <a:srgbClr val="F79646">
                    <a:lumMod val="75000"/>
                  </a:srgbClr>
                </a:solidFill>
              </a:rPr>
              <a:t>Podmienky poskytnutia príspevku</a:t>
            </a:r>
            <a:endParaRPr lang="sk-SK" sz="2300" b="1" dirty="0" smtClean="0">
              <a:solidFill>
                <a:srgbClr val="F79646">
                  <a:lumMod val="75000"/>
                </a:srgbClr>
              </a:solidFill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sk-SK" sz="2300" b="1" dirty="0" smtClean="0">
                <a:solidFill>
                  <a:srgbClr val="F79646">
                    <a:lumMod val="75000"/>
                  </a:srgbClr>
                </a:solidFill>
              </a:rPr>
              <a:t>VRR</a:t>
            </a:r>
            <a:endParaRPr lang="sk-SK" sz="2300" b="1" dirty="0">
              <a:solidFill>
                <a:srgbClr val="F79646">
                  <a:lumMod val="75000"/>
                </a:srgbClr>
              </a:solidFill>
            </a:endParaRPr>
          </a:p>
          <a:p>
            <a:pPr marL="0" indent="0">
              <a:buNone/>
            </a:pPr>
            <a:endParaRPr lang="sk-SK" sz="2600" dirty="0">
              <a:solidFill>
                <a:srgbClr val="000000"/>
              </a:solidFill>
              <a:latin typeface="+mj-lt"/>
            </a:endParaRPr>
          </a:p>
          <a:p>
            <a:pPr marL="0" lvl="0" indent="0">
              <a:spcBef>
                <a:spcPts val="0"/>
              </a:spcBef>
              <a:buNone/>
            </a:pPr>
            <a:endParaRPr lang="sk-SK" sz="2600" b="1" dirty="0">
              <a:solidFill>
                <a:srgbClr val="F79646">
                  <a:lumMod val="75000"/>
                </a:srgbClr>
              </a:solidFill>
              <a:latin typeface="+mj-lt"/>
            </a:endParaRPr>
          </a:p>
          <a:p>
            <a:pPr marL="0" indent="0">
              <a:buNone/>
            </a:pPr>
            <a:endParaRPr lang="sk-SK" dirty="0"/>
          </a:p>
        </p:txBody>
      </p:sp>
      <p:graphicFrame>
        <p:nvGraphicFramePr>
          <p:cNvPr id="3" name="Tabuľ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027550"/>
              </p:ext>
            </p:extLst>
          </p:nvPr>
        </p:nvGraphicFramePr>
        <p:xfrm>
          <a:off x="1115616" y="1412776"/>
          <a:ext cx="5760640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1296144"/>
                <a:gridCol w="1224136"/>
                <a:gridCol w="1152128"/>
              </a:tblGrid>
              <a:tr h="370840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Zdroj financovania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zdroj EÚ ESF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ŠR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Zdroje</a:t>
                      </a:r>
                      <a:r>
                        <a:rPr lang="sk-SK" baseline="0" dirty="0" smtClean="0"/>
                        <a:t> žiadateľa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štátne rozpočtové organizácie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50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50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0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Verejná</a:t>
                      </a:r>
                      <a:r>
                        <a:rPr lang="sk-SK" sz="1600" baseline="0" dirty="0" smtClean="0"/>
                        <a:t> správa, nadácie OZ, neziskové organizácie, cirkvi a náboženské spoločnosti, Slovenský Červený kríž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50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45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5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812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sk-SK" sz="2700" b="1" dirty="0" smtClean="0">
                <a:solidFill>
                  <a:srgbClr val="F79646">
                    <a:lumMod val="75000"/>
                  </a:srgbClr>
                </a:solidFill>
              </a:rPr>
              <a:t>Podmienky poskytnutia príspevku</a:t>
            </a:r>
            <a:endParaRPr lang="sk-SK" sz="2300" b="1" dirty="0" smtClean="0">
              <a:solidFill>
                <a:srgbClr val="F79646">
                  <a:lumMod val="75000"/>
                </a:srgbClr>
              </a:solidFill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sk-SK" sz="2300" b="1" dirty="0" smtClean="0">
                <a:solidFill>
                  <a:srgbClr val="F79646">
                    <a:lumMod val="75000"/>
                  </a:srgbClr>
                </a:solidFill>
              </a:rPr>
              <a:t>MRR</a:t>
            </a:r>
            <a:endParaRPr lang="sk-SK" sz="2300" b="1" dirty="0">
              <a:solidFill>
                <a:srgbClr val="F79646">
                  <a:lumMod val="75000"/>
                </a:srgbClr>
              </a:solidFill>
            </a:endParaRPr>
          </a:p>
          <a:p>
            <a:pPr marL="0" indent="0">
              <a:buNone/>
            </a:pPr>
            <a:endParaRPr lang="sk-SK" sz="2600" dirty="0">
              <a:solidFill>
                <a:srgbClr val="000000"/>
              </a:solidFill>
              <a:latin typeface="+mj-lt"/>
            </a:endParaRPr>
          </a:p>
          <a:p>
            <a:pPr marL="0" lvl="0" indent="0">
              <a:spcBef>
                <a:spcPts val="0"/>
              </a:spcBef>
              <a:buNone/>
            </a:pPr>
            <a:endParaRPr lang="sk-SK" sz="2600" b="1" dirty="0">
              <a:solidFill>
                <a:srgbClr val="F79646">
                  <a:lumMod val="75000"/>
                </a:srgbClr>
              </a:solidFill>
              <a:latin typeface="+mj-lt"/>
            </a:endParaRPr>
          </a:p>
          <a:p>
            <a:pPr marL="0" indent="0">
              <a:buNone/>
            </a:pPr>
            <a:endParaRPr lang="sk-SK" dirty="0"/>
          </a:p>
        </p:txBody>
      </p:sp>
      <p:graphicFrame>
        <p:nvGraphicFramePr>
          <p:cNvPr id="3" name="Tabuľ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648588"/>
              </p:ext>
            </p:extLst>
          </p:nvPr>
        </p:nvGraphicFramePr>
        <p:xfrm>
          <a:off x="1115616" y="1412776"/>
          <a:ext cx="5760640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1296144"/>
                <a:gridCol w="1224136"/>
                <a:gridCol w="1152128"/>
              </a:tblGrid>
              <a:tr h="370840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Zdroj financovania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zdroj EÚ ESF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ŠR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Zdroje</a:t>
                      </a:r>
                      <a:r>
                        <a:rPr lang="sk-SK" baseline="0" dirty="0" smtClean="0"/>
                        <a:t> žiadateľa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štátne rozpočtové organizácie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85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15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0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Verejná</a:t>
                      </a:r>
                      <a:r>
                        <a:rPr lang="sk-SK" sz="1600" baseline="0" dirty="0" smtClean="0"/>
                        <a:t> správa, nadácie OZ, neziskové organizácie, cirkvi a náboženské spoločnosti, Slovenský Červený kríž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85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10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5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30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sk-SK" sz="2700" b="1" dirty="0" smtClean="0">
                <a:solidFill>
                  <a:srgbClr val="F79646">
                    <a:lumMod val="75000"/>
                  </a:srgbClr>
                </a:solidFill>
              </a:rPr>
              <a:t>Podmienky poskytnutia príspevku</a:t>
            </a:r>
            <a:endParaRPr lang="sk-SK" sz="2300" b="1" dirty="0" smtClean="0">
              <a:solidFill>
                <a:srgbClr val="F79646">
                  <a:lumMod val="75000"/>
                </a:srgbClr>
              </a:solidFill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sk-SK" sz="2300" b="1" dirty="0">
              <a:solidFill>
                <a:srgbClr val="F79646">
                  <a:lumMod val="75000"/>
                </a:srgbClr>
              </a:solidFill>
            </a:endParaRPr>
          </a:p>
          <a:p>
            <a:pPr marL="0" indent="0">
              <a:buNone/>
            </a:pPr>
            <a:r>
              <a:rPr lang="sk-SK" sz="2100" b="1" dirty="0"/>
              <a:t>Oprávnená cieľová </a:t>
            </a:r>
            <a:r>
              <a:rPr lang="sk-SK" sz="2100" b="1" dirty="0" smtClean="0"/>
              <a:t>skupina </a:t>
            </a:r>
          </a:p>
          <a:p>
            <a:pPr marL="0" indent="0">
              <a:buNone/>
            </a:pPr>
            <a:r>
              <a:rPr lang="sk-SK" sz="2100" dirty="0" smtClean="0"/>
              <a:t>- </a:t>
            </a:r>
            <a:r>
              <a:rPr lang="sk-SK" sz="2100" dirty="0"/>
              <a:t>deti, plnoleté fyzické osoby a rodiny, pre ktoré sa vykonávajú opatrenia </a:t>
            </a:r>
            <a:r>
              <a:rPr lang="sk-SK" sz="2100" dirty="0" smtClean="0"/>
              <a:t>sociálnoprávnej ochrany </a:t>
            </a:r>
            <a:r>
              <a:rPr lang="sk-SK" sz="2100" dirty="0"/>
              <a:t>detí a sociálnej kurately,</a:t>
            </a:r>
          </a:p>
          <a:p>
            <a:pPr marL="0" indent="0">
              <a:buNone/>
            </a:pPr>
            <a:r>
              <a:rPr lang="sk-SK" sz="2100" dirty="0"/>
              <a:t>- zamestnanci vykonávajúci politiky a opatrenia v oblasti sociálneho začlenenia </a:t>
            </a:r>
            <a:r>
              <a:rPr lang="sk-SK" sz="2100" dirty="0" smtClean="0"/>
              <a:t>vo verejnom </a:t>
            </a:r>
            <a:r>
              <a:rPr lang="sk-SK" sz="2100" dirty="0"/>
              <a:t>aj v neverejnom sektore,</a:t>
            </a:r>
          </a:p>
          <a:p>
            <a:pPr marL="0" indent="0">
              <a:buNone/>
            </a:pPr>
            <a:r>
              <a:rPr lang="sk-SK" sz="2100" dirty="0" smtClean="0"/>
              <a:t>- subjekty </a:t>
            </a:r>
            <a:r>
              <a:rPr lang="sk-SK" sz="2100" dirty="0"/>
              <a:t>vykonávajúce opatrenia sociálnoprávnej ochrany detí a sociálnej kurately</a:t>
            </a:r>
            <a:r>
              <a:rPr lang="sk-SK" sz="2100" dirty="0" smtClean="0"/>
              <a:t>.</a:t>
            </a:r>
          </a:p>
          <a:p>
            <a:pPr marL="0" indent="0">
              <a:buNone/>
            </a:pPr>
            <a:endParaRPr lang="sk-SK" sz="2100" dirty="0" smtClean="0"/>
          </a:p>
          <a:p>
            <a:pPr marL="0" indent="0">
              <a:buNone/>
            </a:pPr>
            <a:r>
              <a:rPr lang="sk-SK" sz="2100" dirty="0"/>
              <a:t>Osoba z cieľovej skupiny môže byť v projekte realizovanom v rámci tejto </a:t>
            </a:r>
            <a:r>
              <a:rPr lang="sk-SK" sz="2100" dirty="0" smtClean="0"/>
              <a:t>výzvy podporená </a:t>
            </a:r>
            <a:r>
              <a:rPr lang="sk-SK" sz="2100" dirty="0"/>
              <a:t>v konkrétnom čase iba jedenkrát. </a:t>
            </a:r>
          </a:p>
          <a:p>
            <a:pPr lvl="1"/>
            <a:endParaRPr lang="sk-SK" sz="900" b="1" dirty="0"/>
          </a:p>
          <a:p>
            <a:pPr marL="0" lvl="0" indent="0">
              <a:spcBef>
                <a:spcPts val="0"/>
              </a:spcBef>
              <a:buNone/>
            </a:pPr>
            <a:endParaRPr lang="sk-SK" sz="2600" b="1" dirty="0">
              <a:solidFill>
                <a:srgbClr val="F79646">
                  <a:lumMod val="75000"/>
                </a:srgbClr>
              </a:solidFill>
              <a:latin typeface="+mj-lt"/>
            </a:endParaRP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0195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1469</TotalTime>
  <Words>1228</Words>
  <Application>Microsoft Office PowerPoint</Application>
  <PresentationFormat>Prezentácia na obrazovke (4:3)</PresentationFormat>
  <Paragraphs>325</Paragraphs>
  <Slides>22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22</vt:i4>
      </vt:variant>
    </vt:vector>
  </HeadingPairs>
  <TitlesOfParts>
    <vt:vector size="23" baseType="lpstr">
      <vt:lpstr>Motív Office</vt:lpstr>
      <vt:lpstr>Výzva  OP ĽZ DOP 2016/4.2.1/02</vt:lpstr>
      <vt:lpstr>Formálne náležitosti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Výstupy aktivít</vt:lpstr>
      <vt:lpstr>Výstupy aktivít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Sedálová Barbora</dc:creator>
  <cp:lastModifiedBy>Bieliková Eva</cp:lastModifiedBy>
  <cp:revision>115</cp:revision>
  <dcterms:created xsi:type="dcterms:W3CDTF">2016-05-18T06:39:42Z</dcterms:created>
  <dcterms:modified xsi:type="dcterms:W3CDTF">2017-01-20T12:24:17Z</dcterms:modified>
</cp:coreProperties>
</file>