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4" r:id="rId1"/>
  </p:sldMasterIdLst>
  <p:notesMasterIdLst>
    <p:notesMasterId r:id="rId34"/>
  </p:notesMasterIdLst>
  <p:handoutMasterIdLst>
    <p:handoutMasterId r:id="rId35"/>
  </p:handoutMasterIdLst>
  <p:sldIdLst>
    <p:sldId id="256" r:id="rId2"/>
    <p:sldId id="261" r:id="rId3"/>
    <p:sldId id="260" r:id="rId4"/>
    <p:sldId id="262" r:id="rId5"/>
    <p:sldId id="278" r:id="rId6"/>
    <p:sldId id="270" r:id="rId7"/>
    <p:sldId id="279" r:id="rId8"/>
    <p:sldId id="280" r:id="rId9"/>
    <p:sldId id="282" r:id="rId10"/>
    <p:sldId id="283" r:id="rId11"/>
    <p:sldId id="295" r:id="rId12"/>
    <p:sldId id="292" r:id="rId13"/>
    <p:sldId id="296" r:id="rId14"/>
    <p:sldId id="297" r:id="rId15"/>
    <p:sldId id="293" r:id="rId16"/>
    <p:sldId id="298" r:id="rId17"/>
    <p:sldId id="299" r:id="rId18"/>
    <p:sldId id="300" r:id="rId19"/>
    <p:sldId id="294" r:id="rId20"/>
    <p:sldId id="264" r:id="rId21"/>
    <p:sldId id="302" r:id="rId22"/>
    <p:sldId id="290" r:id="rId23"/>
    <p:sldId id="289" r:id="rId24"/>
    <p:sldId id="266" r:id="rId25"/>
    <p:sldId id="287" r:id="rId26"/>
    <p:sldId id="291" r:id="rId27"/>
    <p:sldId id="265" r:id="rId28"/>
    <p:sldId id="301" r:id="rId29"/>
    <p:sldId id="286" r:id="rId30"/>
    <p:sldId id="288" r:id="rId31"/>
    <p:sldId id="263" r:id="rId32"/>
    <p:sldId id="268" r:id="rId33"/>
  </p:sldIdLst>
  <p:sldSz cx="9144000" cy="6858000" type="screen4x3"/>
  <p:notesSz cx="6797675" cy="992822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4522" autoAdjust="0"/>
  </p:normalViewPr>
  <p:slideViewPr>
    <p:cSldViewPr>
      <p:cViewPr>
        <p:scale>
          <a:sx n="69" d="100"/>
          <a:sy n="69" d="100"/>
        </p:scale>
        <p:origin x="-13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E18533B-469F-4E50-A650-D65F592D7FFC}" type="datetimeFigureOut">
              <a:rPr lang="sk-SK" smtClean="0"/>
              <a:t>30. 1. 2017</a:t>
            </a:fld>
            <a:endParaRPr lang="sk-SK"/>
          </a:p>
        </p:txBody>
      </p:sp>
      <p:sp>
        <p:nvSpPr>
          <p:cNvPr id="4" name="Zástupný symbol päty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AFAAE6C-A2CB-44D2-BAE4-C858BA7F66AF}" type="slidenum">
              <a:rPr lang="sk-SK" smtClean="0"/>
              <a:t>‹#›</a:t>
            </a:fld>
            <a:endParaRPr lang="sk-SK"/>
          </a:p>
        </p:txBody>
      </p:sp>
    </p:spTree>
    <p:extLst>
      <p:ext uri="{BB962C8B-B14F-4D97-AF65-F5344CB8AC3E}">
        <p14:creationId xmlns:p14="http://schemas.microsoft.com/office/powerpoint/2010/main" val="2276053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C21AE4C-A3AA-40F2-AA61-0B87C4CA38CA}" type="datetimeFigureOut">
              <a:rPr lang="sk-SK" smtClean="0"/>
              <a:t>30. 1. 2017</a:t>
            </a:fld>
            <a:endParaRPr lang="sk-SK"/>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260EF5E-92CB-4C52-AA1A-F110DFECB25F}" type="slidenum">
              <a:rPr lang="sk-SK" smtClean="0"/>
              <a:t>‹#›</a:t>
            </a:fld>
            <a:endParaRPr lang="sk-SK"/>
          </a:p>
        </p:txBody>
      </p:sp>
    </p:spTree>
    <p:extLst>
      <p:ext uri="{BB962C8B-B14F-4D97-AF65-F5344CB8AC3E}">
        <p14:creationId xmlns:p14="http://schemas.microsoft.com/office/powerpoint/2010/main" val="846025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4</a:t>
            </a:fld>
            <a:endParaRPr lang="sk-SK"/>
          </a:p>
        </p:txBody>
      </p:sp>
    </p:spTree>
    <p:extLst>
      <p:ext uri="{BB962C8B-B14F-4D97-AF65-F5344CB8AC3E}">
        <p14:creationId xmlns:p14="http://schemas.microsoft.com/office/powerpoint/2010/main" val="1215705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hangingPunct="0"/>
            <a:endParaRPr lang="sk-SK" sz="14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15</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hangingPunct="0"/>
            <a:endParaRPr lang="sk-SK" dirty="0" smtClean="0">
              <a:effectLst/>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16</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smtClean="0">
              <a:effectLst/>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17</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18</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hangingPunct="0"/>
            <a:endParaRPr lang="sk-SK" dirty="0">
              <a:effectLst/>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19</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20</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21</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algn="just">
              <a:spcBef>
                <a:spcPts val="0"/>
              </a:spcBef>
            </a:pPr>
            <a:endParaRPr lang="sk-SK" sz="1200"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22</a:t>
            </a:fld>
            <a:endParaRPr lang="sk-SK"/>
          </a:p>
        </p:txBody>
      </p:sp>
    </p:spTree>
    <p:extLst>
      <p:ext uri="{BB962C8B-B14F-4D97-AF65-F5344CB8AC3E}">
        <p14:creationId xmlns:p14="http://schemas.microsoft.com/office/powerpoint/2010/main" val="251150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smtClean="0">
                <a:solidFill>
                  <a:schemeClr val="tx1"/>
                </a:solidFill>
                <a:effectLst/>
                <a:latin typeface="+mn-lt"/>
                <a:ea typeface="+mn-ea"/>
                <a:cs typeface="+mn-cs"/>
              </a:rPr>
              <a:t>  </a:t>
            </a:r>
            <a:endParaRPr lang="sk-SK" dirty="0" smtClean="0">
              <a:effectLst/>
            </a:endParaRPr>
          </a:p>
          <a:p>
            <a:r>
              <a:rPr lang="sk-SK" sz="1200" kern="1200" dirty="0" smtClean="0">
                <a:solidFill>
                  <a:schemeClr val="tx1"/>
                </a:solidFill>
                <a:effectLst/>
                <a:latin typeface="+mn-lt"/>
                <a:ea typeface="+mn-ea"/>
                <a:cs typeface="+mn-cs"/>
              </a:rPr>
              <a:t> </a:t>
            </a:r>
            <a:r>
              <a:rPr lang="sk-SK" sz="1200" i="1" u="none" strike="noStrike" kern="1200" dirty="0" smtClean="0">
                <a:solidFill>
                  <a:schemeClr val="tx1"/>
                </a:solidFill>
                <a:effectLst/>
                <a:latin typeface="+mn-lt"/>
                <a:ea typeface="+mn-ea"/>
                <a:cs typeface="+mn-cs"/>
              </a:rPr>
              <a:t> </a:t>
            </a:r>
            <a:endParaRPr lang="sk-SK" dirty="0" smtClean="0">
              <a:effectLst/>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23</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25</a:t>
            </a:fld>
            <a:endParaRPr lang="sk-SK"/>
          </a:p>
        </p:txBody>
      </p:sp>
    </p:spTree>
    <p:extLst>
      <p:ext uri="{BB962C8B-B14F-4D97-AF65-F5344CB8AC3E}">
        <p14:creationId xmlns:p14="http://schemas.microsoft.com/office/powerpoint/2010/main" val="292711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7</a:t>
            </a:fld>
            <a:endParaRPr lang="sk-SK"/>
          </a:p>
        </p:txBody>
      </p:sp>
    </p:spTree>
    <p:extLst>
      <p:ext uri="{BB962C8B-B14F-4D97-AF65-F5344CB8AC3E}">
        <p14:creationId xmlns:p14="http://schemas.microsoft.com/office/powerpoint/2010/main" val="86271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26</a:t>
            </a:fld>
            <a:endParaRPr lang="sk-SK"/>
          </a:p>
        </p:txBody>
      </p:sp>
    </p:spTree>
    <p:extLst>
      <p:ext uri="{BB962C8B-B14F-4D97-AF65-F5344CB8AC3E}">
        <p14:creationId xmlns:p14="http://schemas.microsoft.com/office/powerpoint/2010/main" val="251150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27</a:t>
            </a:fld>
            <a:endParaRPr lang="sk-SK"/>
          </a:p>
        </p:txBody>
      </p:sp>
    </p:spTree>
    <p:extLst>
      <p:ext uri="{BB962C8B-B14F-4D97-AF65-F5344CB8AC3E}">
        <p14:creationId xmlns:p14="http://schemas.microsoft.com/office/powerpoint/2010/main" val="3396437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28</a:t>
            </a:fld>
            <a:endParaRPr lang="sk-SK"/>
          </a:p>
        </p:txBody>
      </p:sp>
    </p:spTree>
    <p:extLst>
      <p:ext uri="{BB962C8B-B14F-4D97-AF65-F5344CB8AC3E}">
        <p14:creationId xmlns:p14="http://schemas.microsoft.com/office/powerpoint/2010/main" val="33964373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kern="1200" dirty="0" smtClean="0">
                <a:solidFill>
                  <a:schemeClr val="tx1"/>
                </a:solidFill>
                <a:effectLst/>
                <a:latin typeface="+mn-lt"/>
                <a:ea typeface="+mn-ea"/>
                <a:cs typeface="+mn-cs"/>
              </a:rPr>
              <a:t>  </a:t>
            </a:r>
            <a:endParaRPr lang="sk-SK" dirty="0" smtClean="0">
              <a:effectLst/>
            </a:endParaRPr>
          </a:p>
          <a:p>
            <a:r>
              <a:rPr lang="sk-SK" sz="1200" kern="1200" dirty="0" smtClean="0">
                <a:solidFill>
                  <a:schemeClr val="tx1"/>
                </a:solidFill>
                <a:effectLst/>
                <a:latin typeface="+mn-lt"/>
                <a:ea typeface="+mn-ea"/>
                <a:cs typeface="+mn-cs"/>
              </a:rPr>
              <a:t> </a:t>
            </a:r>
            <a:r>
              <a:rPr lang="sk-SK" sz="1200" i="1" u="none" strike="noStrike" kern="1200" dirty="0" smtClean="0">
                <a:solidFill>
                  <a:schemeClr val="tx1"/>
                </a:solidFill>
                <a:effectLst/>
                <a:latin typeface="+mn-lt"/>
                <a:ea typeface="+mn-ea"/>
                <a:cs typeface="+mn-cs"/>
              </a:rPr>
              <a:t> </a:t>
            </a:r>
            <a:endParaRPr lang="sk-SK" dirty="0" smtClean="0">
              <a:effectLst/>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29</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30</a:t>
            </a:fld>
            <a:endParaRPr lang="sk-SK"/>
          </a:p>
        </p:txBody>
      </p:sp>
    </p:spTree>
    <p:extLst>
      <p:ext uri="{BB962C8B-B14F-4D97-AF65-F5344CB8AC3E}">
        <p14:creationId xmlns:p14="http://schemas.microsoft.com/office/powerpoint/2010/main" val="251150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lvl="0" indent="0">
              <a:buNone/>
            </a:pPr>
            <a:r>
              <a:rPr lang="sk-SK" sz="1200" smtClean="0"/>
              <a:t>Žiadateľ musí byť </a:t>
            </a:r>
            <a:r>
              <a:rPr lang="sk-SK" sz="1200" b="1" smtClean="0"/>
              <a:t>akreditovaným subjektom </a:t>
            </a:r>
            <a:r>
              <a:rPr lang="sk-SK" sz="1200" smtClean="0"/>
              <a:t>podľa zákona č. 305/2005 Z. z. o SPODaSK a mať akreditáciu minimálne na jednu oprávnenú podaktivitu uvedenú vo výzve. </a:t>
            </a:r>
          </a:p>
          <a:p>
            <a:pPr marL="0" lvl="0" indent="0">
              <a:buNone/>
            </a:pPr>
            <a:r>
              <a:rPr lang="sk-SK" sz="1200" smtClean="0"/>
              <a:t>Subjekty územnej samosprávy a orgány verejnej správy a právnické osoby založené alebo zriadené obcou/mestom/VÚC túto podmienku nepreukazujú.</a:t>
            </a:r>
          </a:p>
          <a:p>
            <a:pPr marL="0" lvl="0" indent="0">
              <a:buNone/>
            </a:pPr>
            <a:r>
              <a:rPr lang="sk-SK" sz="1200" b="1" kern="1200" smtClean="0">
                <a:solidFill>
                  <a:schemeClr val="tx1"/>
                </a:solidFill>
                <a:latin typeface="+mn-lt"/>
                <a:ea typeface="+mn-ea"/>
                <a:cs typeface="+mn-cs"/>
              </a:rPr>
              <a:t>Pre partnera platia rovnaké podmienky ako pre žiadateľa.</a:t>
            </a:r>
            <a:endParaRPr lang="sk-SK" sz="1400" b="1" kern="1200" smtClean="0">
              <a:solidFill>
                <a:schemeClr val="tx1"/>
              </a:solidFill>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8</a:t>
            </a:fld>
            <a:endParaRPr lang="sk-SK"/>
          </a:p>
        </p:txBody>
      </p:sp>
    </p:spTree>
    <p:extLst>
      <p:ext uri="{BB962C8B-B14F-4D97-AF65-F5344CB8AC3E}">
        <p14:creationId xmlns:p14="http://schemas.microsoft.com/office/powerpoint/2010/main" val="3172073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b="0"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9</a:t>
            </a:fld>
            <a:endParaRPr lang="sk-SK"/>
          </a:p>
        </p:txBody>
      </p:sp>
    </p:spTree>
    <p:extLst>
      <p:ext uri="{BB962C8B-B14F-4D97-AF65-F5344CB8AC3E}">
        <p14:creationId xmlns:p14="http://schemas.microsoft.com/office/powerpoint/2010/main" val="147977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400" dirty="0" smtClean="0"/>
              <a:t>(</a:t>
            </a:r>
            <a:r>
              <a:rPr lang="sk-SK" sz="1200" i="1" dirty="0" smtClean="0"/>
              <a:t>napr. výpis z bankového účtu (internet </a:t>
            </a:r>
            <a:r>
              <a:rPr lang="sk-SK" sz="1200" i="1" dirty="0" err="1" smtClean="0"/>
              <a:t>banking</a:t>
            </a:r>
            <a:r>
              <a:rPr lang="sk-SK" sz="1200" i="1" dirty="0" smtClean="0"/>
              <a:t>), resp. potvrdenie komerčnej banky, že žiadateľ disponuje požadovanou výškou finančných prostriedkov alebo úverová zmluva alebo uznesenie zastupiteľstva (subjekty územnej samosprávy) alebo vyhlásenie štatutárneho orgánu (subjekty štátnej správy), prípadne aj úverový prísľub banky (doklady preukazujúce zabezpečenie spolufinancovania</a:t>
            </a:r>
            <a:r>
              <a:rPr lang="sk-SK" sz="1400" dirty="0" smtClean="0"/>
              <a:t>)) nie staršie ako 1 mesiac ku dňu predloženia </a:t>
            </a:r>
            <a:r>
              <a:rPr lang="sk-SK" sz="1400" dirty="0" err="1" smtClean="0"/>
              <a:t>ŽoNFP</a:t>
            </a:r>
            <a:endParaRPr lang="sk-SK" sz="1400" dirty="0" smtClean="0"/>
          </a:p>
          <a:p>
            <a:endParaRPr lang="sk-SK" sz="1200" kern="1200" baseline="0" dirty="0" smtClean="0">
              <a:solidFill>
                <a:schemeClr val="tx1"/>
              </a:solidFill>
              <a:effectLst/>
              <a:latin typeface="+mn-lt"/>
              <a:ea typeface="+mn-ea"/>
              <a:cs typeface="+mn-cs"/>
            </a:endParaRPr>
          </a:p>
          <a:p>
            <a:r>
              <a:rPr lang="sk-SK" sz="1200" kern="1200" dirty="0" smtClean="0">
                <a:solidFill>
                  <a:schemeClr val="tx1"/>
                </a:solidFill>
                <a:effectLst/>
                <a:latin typeface="+mn-lt"/>
                <a:ea typeface="+mn-ea"/>
                <a:cs typeface="+mn-cs"/>
              </a:rPr>
              <a:t>Pozn.: Podmienka relevantná v prípade subjektov s povinným spolufinancovaním.  Účtovnú závierku za posledné ukončené účtovné obdobie predkladajú taktiež právnické osoby, ktorých zakladateľom alebo zriaďovateľom je mesto alebo obec alebo VÚC a nie sú rozpočtovými a príspevkovými organizáciami podľa § 21 zákona č. 523/2004 Z. z. o rozpočtových pravidlách verejnej správy a o zmene a doplnení niektorých zákonov v znení neskorších predpisov.</a:t>
            </a:r>
            <a:endParaRPr lang="sk-SK" b="0"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10</a:t>
            </a:fld>
            <a:endParaRPr lang="sk-SK"/>
          </a:p>
        </p:txBody>
      </p:sp>
    </p:spTree>
    <p:extLst>
      <p:ext uri="{BB962C8B-B14F-4D97-AF65-F5344CB8AC3E}">
        <p14:creationId xmlns:p14="http://schemas.microsoft.com/office/powerpoint/2010/main" val="1479770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ŠSJN str. 3</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b="1" kern="1200" dirty="0" smtClean="0">
                <a:solidFill>
                  <a:schemeClr val="tx1"/>
                </a:solidFill>
                <a:effectLst/>
                <a:latin typeface="+mn-lt"/>
                <a:ea typeface="+mn-ea"/>
                <a:cs typeface="+mn-cs"/>
              </a:rPr>
              <a:t>Klient </a:t>
            </a:r>
            <a:r>
              <a:rPr lang="sk-SK" sz="1200" kern="1200" dirty="0" smtClean="0">
                <a:solidFill>
                  <a:schemeClr val="tx1"/>
                </a:solidFill>
                <a:effectLst/>
                <a:latin typeface="+mn-lt"/>
                <a:ea typeface="+mn-ea"/>
                <a:cs typeface="+mn-cs"/>
              </a:rPr>
              <a:t>– pre účely tejto výzvy je klient fyzická osoba, o ktorej prijímateľ vedie osobitnú dokumentáciu obsahujúcu identifikačné údaje klienta a záznamy o intervenciách vykonaných v zmysle zákona č. 305/2005 </a:t>
            </a:r>
            <a:r>
              <a:rPr lang="sk-SK" sz="1200" kern="1200" dirty="0" err="1" smtClean="0">
                <a:solidFill>
                  <a:schemeClr val="tx1"/>
                </a:solidFill>
                <a:effectLst/>
                <a:latin typeface="+mn-lt"/>
                <a:ea typeface="+mn-ea"/>
                <a:cs typeface="+mn-cs"/>
              </a:rPr>
              <a:t>Z.z</a:t>
            </a:r>
            <a:r>
              <a:rPr lang="sk-SK" sz="1200" kern="1200" dirty="0" smtClean="0">
                <a:solidFill>
                  <a:schemeClr val="tx1"/>
                </a:solidFill>
                <a:effectLst/>
                <a:latin typeface="+mn-lt"/>
                <a:ea typeface="+mn-ea"/>
                <a:cs typeface="+mn-cs"/>
              </a:rPr>
              <a:t>. o </a:t>
            </a:r>
            <a:r>
              <a:rPr lang="sk-SK" sz="1200" kern="1200" dirty="0" err="1" smtClean="0">
                <a:solidFill>
                  <a:schemeClr val="tx1"/>
                </a:solidFill>
                <a:effectLst/>
                <a:latin typeface="+mn-lt"/>
                <a:ea typeface="+mn-ea"/>
                <a:cs typeface="+mn-cs"/>
              </a:rPr>
              <a:t>SPODaSK</a:t>
            </a:r>
            <a:r>
              <a:rPr lang="sk-SK"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b="1" kern="1200" dirty="0" smtClean="0">
                <a:solidFill>
                  <a:schemeClr val="tx1"/>
                </a:solidFill>
                <a:effectLst/>
                <a:latin typeface="+mn-lt"/>
                <a:ea typeface="+mn-ea"/>
                <a:cs typeface="+mn-cs"/>
              </a:rPr>
              <a:t>Intervencia</a:t>
            </a:r>
            <a:r>
              <a:rPr lang="sk-SK" sz="1200" kern="1200" dirty="0" smtClean="0">
                <a:solidFill>
                  <a:schemeClr val="tx1"/>
                </a:solidFill>
                <a:effectLst/>
                <a:latin typeface="+mn-lt"/>
                <a:ea typeface="+mn-ea"/>
                <a:cs typeface="+mn-cs"/>
              </a:rPr>
              <a:t> – pre účely tohto dokumentu je  priamy výkon práce s klientom, prostredníctvom využitia vybraných odborných metód </a:t>
            </a:r>
            <a:r>
              <a:rPr lang="sk-SK" sz="1200" kern="1200" dirty="0" err="1" smtClean="0">
                <a:solidFill>
                  <a:schemeClr val="tx1"/>
                </a:solidFill>
                <a:effectLst/>
                <a:latin typeface="+mn-lt"/>
                <a:ea typeface="+mn-ea"/>
                <a:cs typeface="+mn-cs"/>
              </a:rPr>
              <a:t>SPODaSK</a:t>
            </a:r>
            <a:r>
              <a:rPr lang="sk-SK" sz="1200" kern="1200" dirty="0" smtClean="0">
                <a:solidFill>
                  <a:schemeClr val="tx1"/>
                </a:solidFill>
                <a:effectLst/>
                <a:latin typeface="+mn-lt"/>
                <a:ea typeface="+mn-ea"/>
                <a:cs typeface="+mn-cs"/>
              </a:rPr>
              <a:t> v prospech pomoci a ochrany klientov </a:t>
            </a:r>
            <a:r>
              <a:rPr lang="sk-SK" sz="1200" kern="1200" dirty="0" err="1" smtClean="0">
                <a:solidFill>
                  <a:schemeClr val="tx1"/>
                </a:solidFill>
                <a:effectLst/>
                <a:latin typeface="+mn-lt"/>
                <a:ea typeface="+mn-ea"/>
                <a:cs typeface="+mn-cs"/>
              </a:rPr>
              <a:t>SPODaSK</a:t>
            </a:r>
            <a:r>
              <a:rPr lang="sk-SK" sz="1200" kern="1200" dirty="0" smtClean="0">
                <a:solidFill>
                  <a:schemeClr val="tx1"/>
                </a:solidFill>
                <a:effectLst/>
                <a:latin typeface="+mn-lt"/>
                <a:ea typeface="+mn-ea"/>
                <a:cs typeface="+mn-cs"/>
              </a:rPr>
              <a:t> podľa zákona č. 305/2005 Z. z. o </a:t>
            </a:r>
            <a:r>
              <a:rPr lang="sk-SK" sz="1200" kern="1200" dirty="0" err="1" smtClean="0">
                <a:solidFill>
                  <a:schemeClr val="tx1"/>
                </a:solidFill>
                <a:effectLst/>
                <a:latin typeface="+mn-lt"/>
                <a:ea typeface="+mn-ea"/>
                <a:cs typeface="+mn-cs"/>
              </a:rPr>
              <a:t>SPODaSK</a:t>
            </a:r>
            <a:r>
              <a:rPr lang="sk-SK" sz="1200" kern="1200" dirty="0" smtClean="0">
                <a:solidFill>
                  <a:schemeClr val="tx1"/>
                </a:solidFill>
                <a:effectLst/>
                <a:latin typeface="+mn-lt"/>
                <a:ea typeface="+mn-ea"/>
                <a:cs typeface="+mn-cs"/>
              </a:rPr>
              <a:t>, resp. zákona č. 36/2005 Z. z. o rodine. Intervencia môže byť poskytovaná individuálnou a/alebo skupinovou formou.  </a:t>
            </a:r>
            <a:endParaRPr lang="sk-SK" dirty="0" smtClean="0">
              <a:effectLst/>
            </a:endParaRPr>
          </a:p>
          <a:p>
            <a:endParaRPr lang="sk-SK" dirty="0"/>
          </a:p>
        </p:txBody>
      </p:sp>
      <p:sp>
        <p:nvSpPr>
          <p:cNvPr id="4" name="Zástupný symbol čísla snímky 3"/>
          <p:cNvSpPr>
            <a:spLocks noGrp="1"/>
          </p:cNvSpPr>
          <p:nvPr>
            <p:ph type="sldNum" sz="quarter" idx="10"/>
          </p:nvPr>
        </p:nvSpPr>
        <p:spPr/>
        <p:txBody>
          <a:bodyPr/>
          <a:lstStyle/>
          <a:p>
            <a:fld id="{8260EF5E-92CB-4C52-AA1A-F110DFECB25F}" type="slidenum">
              <a:rPr lang="sk-SK" smtClean="0"/>
              <a:t>11</a:t>
            </a:fld>
            <a:endParaRPr lang="sk-SK"/>
          </a:p>
        </p:txBody>
      </p:sp>
    </p:spTree>
    <p:extLst>
      <p:ext uri="{BB962C8B-B14F-4D97-AF65-F5344CB8AC3E}">
        <p14:creationId xmlns:p14="http://schemas.microsoft.com/office/powerpoint/2010/main" val="1418298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12</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13</a:t>
            </a:fld>
            <a:endParaRPr lang="sk-SK"/>
          </a:p>
        </p:txBody>
      </p:sp>
    </p:spTree>
    <p:extLst>
      <p:ext uri="{BB962C8B-B14F-4D97-AF65-F5344CB8AC3E}">
        <p14:creationId xmlns:p14="http://schemas.microsoft.com/office/powerpoint/2010/main" val="3194423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sz="1200" kern="1200" dirty="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260EF5E-92CB-4C52-AA1A-F110DFECB25F}" type="slidenum">
              <a:rPr lang="sk-SK" smtClean="0"/>
              <a:t>14</a:t>
            </a:fld>
            <a:endParaRPr lang="sk-SK"/>
          </a:p>
        </p:txBody>
      </p:sp>
    </p:spTree>
    <p:extLst>
      <p:ext uri="{BB962C8B-B14F-4D97-AF65-F5344CB8AC3E}">
        <p14:creationId xmlns:p14="http://schemas.microsoft.com/office/powerpoint/2010/main" val="319442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143369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37136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17134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á sním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149080"/>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98240" y="6165304"/>
            <a:ext cx="2133600" cy="365125"/>
          </a:xfrm>
        </p:spPr>
        <p:txBody>
          <a:bodyPr/>
          <a:lstStyle/>
          <a:p>
            <a:fld id="{BF92E2F3-A957-4897-AE39-228CC061DCDB}" type="datetimeFigureOut">
              <a:rPr lang="sk-SK" smtClean="0"/>
              <a:t>30. 1. 2017</a:t>
            </a:fld>
            <a:endParaRPr lang="sk-SK" dirty="0"/>
          </a:p>
        </p:txBody>
      </p:sp>
    </p:spTree>
    <p:extLst>
      <p:ext uri="{BB962C8B-B14F-4D97-AF65-F5344CB8AC3E}">
        <p14:creationId xmlns:p14="http://schemas.microsoft.com/office/powerpoint/2010/main" val="34196576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Úvodná sním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581128"/>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854224" y="6309320"/>
            <a:ext cx="2133600" cy="365125"/>
          </a:xfrm>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Úvodná sním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623271"/>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71600" y="6309320"/>
            <a:ext cx="2133600" cy="365125"/>
          </a:xfrm>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n nadpi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dirty="0"/>
          </a:p>
        </p:txBody>
      </p:sp>
      <p:sp>
        <p:nvSpPr>
          <p:cNvPr id="3" name="Zástupný symbol dátumu 2"/>
          <p:cNvSpPr>
            <a:spLocks noGrp="1"/>
          </p:cNvSpPr>
          <p:nvPr>
            <p:ph type="dt" sz="half" idx="10"/>
          </p:nvPr>
        </p:nvSpPr>
        <p:spPr/>
        <p:txBody>
          <a:bodyPr/>
          <a:lstStyle/>
          <a:p>
            <a:fld id="{BF92E2F3-A957-4897-AE39-228CC061DCDB}" type="datetimeFigureOut">
              <a:rPr lang="sk-SK" smtClean="0"/>
              <a:t>30. 1. 2017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EC84D80-3779-453A-ADA2-5F0F5F321983}" type="slidenum">
              <a:rPr lang="sk-SK" smtClean="0"/>
              <a:t>‹#›</a:t>
            </a:fld>
            <a:endParaRPr lang="sk-SK"/>
          </a:p>
        </p:txBody>
      </p:sp>
      <p:sp>
        <p:nvSpPr>
          <p:cNvPr id="6" name="Zástupný symbol obsahu 2"/>
          <p:cNvSpPr>
            <a:spLocks noGrp="1"/>
          </p:cNvSpPr>
          <p:nvPr>
            <p:ph idx="1"/>
          </p:nvPr>
        </p:nvSpPr>
        <p:spPr>
          <a:xfrm>
            <a:off x="899592" y="1600200"/>
            <a:ext cx="7787208" cy="4525963"/>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dirty="0"/>
          </a:p>
        </p:txBody>
      </p:sp>
    </p:spTree>
    <p:extLst>
      <p:ext uri="{BB962C8B-B14F-4D97-AF65-F5344CB8AC3E}">
        <p14:creationId xmlns:p14="http://schemas.microsoft.com/office/powerpoint/2010/main" val="35588826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ázdn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Zástupný symbol obsahu 5" descr="IA.bmp"/>
          <p:cNvPicPr>
            <a:picLocks noChangeAspect="1"/>
          </p:cNvPicPr>
          <p:nvPr userDrawn="1"/>
        </p:nvPicPr>
        <p:blipFill>
          <a:blip r:embed="rId3" cstate="print"/>
          <a:stretch>
            <a:fillRect/>
          </a:stretch>
        </p:blipFill>
        <p:spPr bwMode="auto">
          <a:xfrm>
            <a:off x="2411760" y="6189954"/>
            <a:ext cx="1224136" cy="396647"/>
          </a:xfrm>
          <a:prstGeom prst="rect">
            <a:avLst/>
          </a:prstGeom>
          <a:noFill/>
          <a:ln w="9525">
            <a:noFill/>
            <a:miter lim="800000"/>
            <a:headEnd/>
            <a:tailEnd/>
          </a:ln>
        </p:spPr>
      </p:pic>
      <p:sp>
        <p:nvSpPr>
          <p:cNvPr id="9" name="Zástupný symbol obsahu 2"/>
          <p:cNvSpPr>
            <a:spLocks noGrp="1"/>
          </p:cNvSpPr>
          <p:nvPr>
            <p:ph idx="1"/>
          </p:nvPr>
        </p:nvSpPr>
        <p:spPr>
          <a:xfrm>
            <a:off x="467544" y="424631"/>
            <a:ext cx="8186766" cy="4876577"/>
          </a:xfrm>
        </p:spPr>
        <p:txBody>
          <a:bodyPr/>
          <a:lstStyle>
            <a:lvl1pPr>
              <a:defRPr sz="4000"/>
            </a:lvl1pPr>
          </a:lstStyle>
          <a:p>
            <a:pPr lvl="0" algn="ctr">
              <a:buFont typeface="Arial" charset="0"/>
              <a:buNone/>
            </a:pPr>
            <a:r>
              <a:rPr lang="sk-SK" b="1" smtClean="0">
                <a:solidFill>
                  <a:schemeClr val="accent6">
                    <a:lumMod val="75000"/>
                  </a:schemeClr>
                </a:solidFill>
              </a:rPr>
              <a:t>Upravte štýl predlohy textu.</a:t>
            </a:r>
          </a:p>
          <a:p>
            <a:pPr lvl="1" algn="ctr">
              <a:buFont typeface="Arial" charset="0"/>
              <a:buNone/>
            </a:pPr>
            <a:r>
              <a:rPr lang="sk-SK" b="1" smtClean="0">
                <a:solidFill>
                  <a:schemeClr val="accent6">
                    <a:lumMod val="75000"/>
                  </a:schemeClr>
                </a:solidFill>
              </a:rPr>
              <a:t>Druhá úroveň</a:t>
            </a:r>
          </a:p>
          <a:p>
            <a:pPr lvl="2" algn="ctr">
              <a:buFont typeface="Arial" charset="0"/>
              <a:buNone/>
            </a:pPr>
            <a:r>
              <a:rPr lang="sk-SK" b="1" smtClean="0">
                <a:solidFill>
                  <a:schemeClr val="accent6">
                    <a:lumMod val="75000"/>
                  </a:schemeClr>
                </a:solidFill>
              </a:rPr>
              <a:t>Tretia úroveň</a:t>
            </a:r>
          </a:p>
          <a:p>
            <a:pPr lvl="3" algn="ctr">
              <a:buFont typeface="Arial" charset="0"/>
              <a:buNone/>
            </a:pPr>
            <a:r>
              <a:rPr lang="sk-SK" b="1" smtClean="0">
                <a:solidFill>
                  <a:schemeClr val="accent6">
                    <a:lumMod val="75000"/>
                  </a:schemeClr>
                </a:solidFill>
              </a:rPr>
              <a:t>Štvrtá úroveň</a:t>
            </a:r>
          </a:p>
          <a:p>
            <a:pPr lvl="4" algn="ctr">
              <a:buFont typeface="Arial" charset="0"/>
              <a:buNone/>
            </a:pPr>
            <a:r>
              <a:rPr lang="sk-SK" b="1" smtClean="0">
                <a:solidFill>
                  <a:schemeClr val="accent6">
                    <a:lumMod val="75000"/>
                  </a:schemeClr>
                </a:solidFill>
              </a:rPr>
              <a:t>Piata úroveň</a:t>
            </a:r>
            <a:endParaRPr lang="sk-SK" b="1" dirty="0" smtClean="0">
              <a:solidFill>
                <a:schemeClr val="bg1">
                  <a:lumMod val="50000"/>
                </a:schemeClr>
              </a:solidFill>
            </a:endParaRPr>
          </a:p>
        </p:txBody>
      </p:sp>
    </p:spTree>
    <p:extLst>
      <p:ext uri="{BB962C8B-B14F-4D97-AF65-F5344CB8AC3E}">
        <p14:creationId xmlns:p14="http://schemas.microsoft.com/office/powerpoint/2010/main" val="47473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4264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BF92E2F3-A957-4897-AE39-228CC061DCDB}" type="datetimeFigureOut">
              <a:rPr lang="sk-SK" smtClean="0"/>
              <a:t>30. 1. 2017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47D8DC6-2DB1-4270-A76B-ADCE5B9B30EA}" type="slidenum">
              <a:rPr lang="sk-SK" smtClean="0"/>
              <a:t>‹#›</a:t>
            </a:fld>
            <a:endParaRPr lang="sk-SK"/>
          </a:p>
        </p:txBody>
      </p:sp>
    </p:spTree>
    <p:extLst>
      <p:ext uri="{BB962C8B-B14F-4D97-AF65-F5344CB8AC3E}">
        <p14:creationId xmlns:p14="http://schemas.microsoft.com/office/powerpoint/2010/main" val="3060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F92E2F3-A957-4897-AE39-228CC061DCDB}" type="datetimeFigureOut">
              <a:rPr lang="sk-SK" smtClean="0"/>
              <a:t>30. 1. 2017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6998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F92E2F3-A957-4897-AE39-228CC061DCDB}" type="datetimeFigureOut">
              <a:rPr lang="sk-SK" smtClean="0"/>
              <a:t>30. 1. 2017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403667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BF92E2F3-A957-4897-AE39-228CC061DCDB}" type="datetimeFigureOut">
              <a:rPr lang="sk-SK" smtClean="0"/>
              <a:t>30. 1. 2017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279219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F92E2F3-A957-4897-AE39-228CC061DCDB}" type="datetimeFigureOut">
              <a:rPr lang="sk-SK" smtClean="0"/>
              <a:t>30. 1. 2017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19957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t>30. 1. 2017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47D8DC6-2DB1-4270-A76B-ADCE5B9B30EA}" type="slidenum">
              <a:rPr lang="sk-SK" smtClean="0"/>
              <a:t>‹#›</a:t>
            </a:fld>
            <a:endParaRPr lang="sk-SK"/>
          </a:p>
        </p:txBody>
      </p:sp>
    </p:spTree>
    <p:extLst>
      <p:ext uri="{BB962C8B-B14F-4D97-AF65-F5344CB8AC3E}">
        <p14:creationId xmlns:p14="http://schemas.microsoft.com/office/powerpoint/2010/main" val="67726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t>30. 1. 2017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EC84D80-3779-453A-ADA2-5F0F5F321983}" type="slidenum">
              <a:rPr lang="sk-SK" smtClean="0"/>
              <a:t>‹#›</a:t>
            </a:fld>
            <a:endParaRPr lang="sk-SK"/>
          </a:p>
        </p:txBody>
      </p:sp>
    </p:spTree>
    <p:extLst>
      <p:ext uri="{BB962C8B-B14F-4D97-AF65-F5344CB8AC3E}">
        <p14:creationId xmlns:p14="http://schemas.microsoft.com/office/powerpoint/2010/main" val="30519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2E2F3-A957-4897-AE39-228CC061DCDB}" type="datetimeFigureOut">
              <a:rPr lang="sk-SK" smtClean="0"/>
              <a:t>30. 1. 2017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D80-3779-453A-ADA2-5F0F5F321983}" type="slidenum">
              <a:rPr lang="sk-SK" smtClean="0"/>
              <a:t>‹#›</a:t>
            </a:fld>
            <a:endParaRPr lang="sk-SK"/>
          </a:p>
        </p:txBody>
      </p:sp>
    </p:spTree>
    <p:extLst>
      <p:ext uri="{BB962C8B-B14F-4D97-AF65-F5344CB8AC3E}">
        <p14:creationId xmlns:p14="http://schemas.microsoft.com/office/powerpoint/2010/main" val="1089015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 id="2147483673" r:id="rId14"/>
    <p:sldLayoutId id="2147483666" r:id="rId15"/>
    <p:sldLayoutId id="2147483667"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hyperlink" Target="http://www.ia.gov.sk.sk/" TargetMode="External"/><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hyperlink" Target="mailto:vyzvy@ia.gov.sk" TargetMode="External"/><Relationship Id="rId2" Type="http://schemas.openxmlformats.org/officeDocument/2006/relationships/hyperlink" Target="http://www.ia.gov.sk/" TargetMode="Externa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hyperlink" Target="http://www.itms2014.s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149080"/>
            <a:ext cx="7920880" cy="1656184"/>
          </a:xfrm>
        </p:spPr>
        <p:txBody>
          <a:bodyPr>
            <a:normAutofit fontScale="90000"/>
          </a:bodyPr>
          <a:lstStyle/>
          <a:p>
            <a:r>
              <a:rPr lang="sk-SK" b="1" dirty="0">
                <a:solidFill>
                  <a:schemeClr val="accent6">
                    <a:lumMod val="75000"/>
                  </a:schemeClr>
                </a:solidFill>
              </a:rPr>
              <a:t>Základné informácie </a:t>
            </a:r>
            <a:r>
              <a:rPr lang="sk-SK" b="1" dirty="0">
                <a:solidFill>
                  <a:srgbClr val="F79646">
                    <a:lumMod val="75000"/>
                  </a:srgbClr>
                </a:solidFill>
              </a:rPr>
              <a:t>a podmienky poskytnutia príspevku </a:t>
            </a:r>
            <a:r>
              <a:rPr lang="sk-SK" b="1" dirty="0" smtClean="0">
                <a:solidFill>
                  <a:schemeClr val="accent6">
                    <a:lumMod val="75000"/>
                  </a:schemeClr>
                </a:solidFill>
              </a:rPr>
              <a:t>k výzve </a:t>
            </a:r>
            <a:br>
              <a:rPr lang="sk-SK" b="1" dirty="0" smtClean="0">
                <a:solidFill>
                  <a:schemeClr val="accent6">
                    <a:lumMod val="75000"/>
                  </a:schemeClr>
                </a:solidFill>
              </a:rPr>
            </a:br>
            <a:r>
              <a:rPr lang="sk-SK" b="1" dirty="0" smtClean="0">
                <a:solidFill>
                  <a:srgbClr val="F79646">
                    <a:lumMod val="75000"/>
                  </a:srgbClr>
                </a:solidFill>
              </a:rPr>
              <a:t>OP </a:t>
            </a:r>
            <a:r>
              <a:rPr lang="sk-SK" b="1" dirty="0">
                <a:solidFill>
                  <a:srgbClr val="F79646">
                    <a:lumMod val="75000"/>
                  </a:srgbClr>
                </a:solidFill>
              </a:rPr>
              <a:t>ĽZ DOP </a:t>
            </a:r>
            <a:r>
              <a:rPr lang="sk-SK" b="1" dirty="0" smtClean="0">
                <a:solidFill>
                  <a:srgbClr val="F79646">
                    <a:lumMod val="75000"/>
                  </a:srgbClr>
                </a:solidFill>
              </a:rPr>
              <a:t>2016/4.2.1/03</a:t>
            </a:r>
            <a:endParaRPr lang="sk-SK" b="1" dirty="0">
              <a:solidFill>
                <a:schemeClr val="accent6">
                  <a:lumMod val="75000"/>
                </a:schemeClr>
              </a:solidFill>
            </a:endParaRPr>
          </a:p>
        </p:txBody>
      </p:sp>
    </p:spTree>
    <p:extLst>
      <p:ext uri="{BB962C8B-B14F-4D97-AF65-F5344CB8AC3E}">
        <p14:creationId xmlns:p14="http://schemas.microsoft.com/office/powerpoint/2010/main" val="397759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752528"/>
          </a:xfrm>
        </p:spPr>
        <p:txBody>
          <a:bodyPr>
            <a:noAutofit/>
          </a:bodyPr>
          <a:lstStyle/>
          <a:p>
            <a:pPr marL="0" indent="0" algn="just">
              <a:lnSpc>
                <a:spcPct val="110000"/>
              </a:lnSpc>
              <a:spcBef>
                <a:spcPts val="300"/>
              </a:spcBef>
              <a:spcAft>
                <a:spcPts val="1000"/>
              </a:spcAft>
              <a:buNone/>
            </a:pPr>
            <a:r>
              <a:rPr lang="sk-SK" sz="2200" b="1" dirty="0"/>
              <a:t>Podmienka finančnej spôsobilosti spolufinancovania </a:t>
            </a:r>
            <a:r>
              <a:rPr lang="sk-SK" sz="2200" b="1" dirty="0" smtClean="0"/>
              <a:t>projektu </a:t>
            </a:r>
            <a:endParaRPr lang="sk-SK" sz="2200" dirty="0" smtClean="0"/>
          </a:p>
          <a:p>
            <a:pPr algn="just">
              <a:spcBef>
                <a:spcPts val="400"/>
              </a:spcBef>
            </a:pPr>
            <a:r>
              <a:rPr lang="sk-SK" sz="2000" dirty="0"/>
              <a:t>Žiadateľ musí byť finančne spôsobilý, t.j. má preukázateľne zabezpečené finančné prostriedky na spolufinancovanie oprávnených výdavkov projektu v pomere určenom v časti </a:t>
            </a:r>
            <a:r>
              <a:rPr lang="sk-SK" sz="2000" dirty="0" smtClean="0"/>
              <a:t>1.4 výzvy.</a:t>
            </a:r>
            <a:endParaRPr lang="sk-SK" sz="2000" dirty="0"/>
          </a:p>
          <a:p>
            <a:pPr algn="just">
              <a:spcBef>
                <a:spcPts val="400"/>
              </a:spcBef>
            </a:pPr>
            <a:r>
              <a:rPr lang="sk-SK" sz="2000" dirty="0"/>
              <a:t>Výška spolufinancovania sa stanovuje ako rozdiel medzi celkovými oprávnenými výdavkami konkrétneho projektu a poskytnutým NFP zo zdrojov EÚ ESF a štátneho rozpočtu</a:t>
            </a:r>
            <a:r>
              <a:rPr lang="sk-SK" sz="2000" dirty="0" smtClean="0"/>
              <a:t>.</a:t>
            </a:r>
          </a:p>
          <a:p>
            <a:pPr marL="696913" algn="just">
              <a:spcBef>
                <a:spcPts val="400"/>
              </a:spcBef>
              <a:buFont typeface="Courier New" pitchFamily="49" charset="0"/>
              <a:buChar char="o"/>
            </a:pPr>
            <a:r>
              <a:rPr lang="sk-SK" sz="2000" dirty="0" smtClean="0"/>
              <a:t>Doklady </a:t>
            </a:r>
            <a:r>
              <a:rPr lang="sk-SK" sz="2000" dirty="0"/>
              <a:t>preukazujúce zabezpečenie spolufinancovania </a:t>
            </a:r>
            <a:r>
              <a:rPr lang="sk-SK" sz="2000" dirty="0" smtClean="0"/>
              <a:t>(</a:t>
            </a:r>
            <a:r>
              <a:rPr lang="sk-SK" sz="1800" i="1" dirty="0" smtClean="0"/>
              <a:t>napr</a:t>
            </a:r>
            <a:r>
              <a:rPr lang="sk-SK" sz="1800" i="1" dirty="0"/>
              <a:t>. výpis z bankového </a:t>
            </a:r>
            <a:r>
              <a:rPr lang="sk-SK" sz="1800" i="1" dirty="0" smtClean="0"/>
              <a:t>účtu alebo </a:t>
            </a:r>
            <a:r>
              <a:rPr lang="sk-SK" sz="1800" i="1" dirty="0"/>
              <a:t>potvrdenie komerčnej banky</a:t>
            </a:r>
            <a:r>
              <a:rPr lang="sk-SK" sz="1800" i="1" dirty="0" smtClean="0"/>
              <a:t> a iné</a:t>
            </a:r>
            <a:r>
              <a:rPr lang="sk-SK" sz="2000" dirty="0" smtClean="0"/>
              <a:t>) </a:t>
            </a:r>
            <a:r>
              <a:rPr lang="sk-SK" sz="2000" dirty="0"/>
              <a:t>nie staršie ako 1 mesiac ku dňu predloženia </a:t>
            </a:r>
            <a:r>
              <a:rPr lang="sk-SK" sz="2000" dirty="0" err="1" smtClean="0"/>
              <a:t>ŽoNFP</a:t>
            </a:r>
            <a:endParaRPr lang="sk-SK" sz="2000" dirty="0" smtClean="0"/>
          </a:p>
          <a:p>
            <a:pPr marL="696913" algn="just">
              <a:spcBef>
                <a:spcPts val="400"/>
              </a:spcBef>
              <a:buFont typeface="Courier New" pitchFamily="49" charset="0"/>
              <a:buChar char="o"/>
            </a:pPr>
            <a:r>
              <a:rPr lang="sk-SK" sz="2000" dirty="0" smtClean="0"/>
              <a:t>Účtovná </a:t>
            </a:r>
            <a:r>
              <a:rPr lang="sk-SK" sz="2000" dirty="0"/>
              <a:t>závierka za posledné ukončené účtovné </a:t>
            </a:r>
            <a:r>
              <a:rPr lang="sk-SK" sz="2000" dirty="0" smtClean="0"/>
              <a:t>obdobie</a:t>
            </a:r>
          </a:p>
          <a:p>
            <a:pPr marL="354013" indent="-354013" algn="just">
              <a:spcBef>
                <a:spcPts val="400"/>
              </a:spcBef>
            </a:pPr>
            <a:r>
              <a:rPr lang="sk-SK" sz="2000" dirty="0" smtClean="0"/>
              <a:t>Partner - </a:t>
            </a:r>
            <a:r>
              <a:rPr lang="sk-SK" sz="2000" dirty="0"/>
              <a:t>v</a:t>
            </a:r>
            <a:r>
              <a:rPr lang="sk-SK" sz="2000" dirty="0" smtClean="0"/>
              <a:t>ýška </a:t>
            </a:r>
            <a:r>
              <a:rPr lang="sk-SK" sz="2000" dirty="0"/>
              <a:t>spolufinancovania sa stanovuje ako rozdiel medzi celkovými oprávnenými výdavkami partnera a poskytnutým NFP.</a:t>
            </a:r>
          </a:p>
          <a:p>
            <a:pPr marL="0" indent="0" algn="just">
              <a:spcBef>
                <a:spcPts val="0"/>
              </a:spcBef>
              <a:spcAft>
                <a:spcPts val="600"/>
              </a:spcAft>
            </a:pPr>
            <a:endParaRPr lang="sk-SK" sz="2000" dirty="0"/>
          </a:p>
          <a:p>
            <a:pPr marL="0" indent="0" algn="just">
              <a:lnSpc>
                <a:spcPct val="110000"/>
              </a:lnSpc>
              <a:spcBef>
                <a:spcPts val="300"/>
              </a:spcBef>
              <a:spcAft>
                <a:spcPts val="1000"/>
              </a:spcAft>
              <a:buNone/>
            </a:pPr>
            <a:endParaRPr lang="sk-SK" sz="2200" dirty="0"/>
          </a:p>
          <a:p>
            <a:pPr algn="just">
              <a:lnSpc>
                <a:spcPct val="110000"/>
              </a:lnSpc>
              <a:spcBef>
                <a:spcPts val="300"/>
              </a:spcBef>
              <a:spcAft>
                <a:spcPts val="1000"/>
              </a:spcAft>
            </a:pPr>
            <a:endParaRPr lang="sk-SK" sz="2300" dirty="0"/>
          </a:p>
          <a:p>
            <a:pPr marL="0" indent="0" algn="just">
              <a:lnSpc>
                <a:spcPct val="110000"/>
              </a:lnSpc>
              <a:spcBef>
                <a:spcPts val="300"/>
              </a:spcBef>
              <a:spcAft>
                <a:spcPts val="1000"/>
              </a:spcAft>
              <a:buNone/>
            </a:pPr>
            <a:endParaRPr lang="sk-SK" sz="2300" dirty="0" smtClean="0"/>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2. Vybrané podmienky oprávnenosti žiadateľa</a:t>
            </a:r>
            <a:endParaRPr lang="sk-SK" sz="2300" b="1" dirty="0">
              <a:solidFill>
                <a:schemeClr val="accent6">
                  <a:lumMod val="75000"/>
                </a:schemeClr>
              </a:solidFill>
            </a:endParaRPr>
          </a:p>
        </p:txBody>
      </p:sp>
    </p:spTree>
    <p:extLst>
      <p:ext uri="{BB962C8B-B14F-4D97-AF65-F5344CB8AC3E}">
        <p14:creationId xmlns:p14="http://schemas.microsoft.com/office/powerpoint/2010/main" val="16096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Autofit/>
          </a:bodyPr>
          <a:lstStyle/>
          <a:p>
            <a:pPr marL="0" indent="0" algn="just">
              <a:lnSpc>
                <a:spcPct val="110000"/>
              </a:lnSpc>
              <a:spcBef>
                <a:spcPts val="300"/>
              </a:spcBef>
              <a:spcAft>
                <a:spcPts val="1000"/>
              </a:spcAft>
              <a:buNone/>
            </a:pPr>
            <a:r>
              <a:rPr lang="sk-SK" sz="2300" b="1" dirty="0" smtClean="0"/>
              <a:t>Oprávnenými </a:t>
            </a:r>
            <a:r>
              <a:rPr lang="sk-SK" sz="2300" b="1" dirty="0"/>
              <a:t>cieľovými </a:t>
            </a:r>
            <a:r>
              <a:rPr lang="sk-SK" sz="2300" b="1" dirty="0" smtClean="0"/>
              <a:t>skupinami sú:</a:t>
            </a:r>
          </a:p>
          <a:p>
            <a:pPr algn="just">
              <a:spcBef>
                <a:spcPts val="300"/>
              </a:spcBef>
              <a:spcAft>
                <a:spcPts val="1000"/>
              </a:spcAft>
            </a:pPr>
            <a:r>
              <a:rPr lang="sk-SK" sz="2300" dirty="0"/>
              <a:t>deti, plnoleté fyzické osoby a rodiny pre ktoré sa vykonávajú opatrenia sociálnoprávnej ochrany detí a sociálnej </a:t>
            </a:r>
            <a:r>
              <a:rPr lang="sk-SK" sz="2300" dirty="0" smtClean="0"/>
              <a:t>kurately</a:t>
            </a:r>
          </a:p>
          <a:p>
            <a:pPr algn="just">
              <a:spcBef>
                <a:spcPts val="300"/>
              </a:spcBef>
              <a:spcAft>
                <a:spcPts val="1000"/>
              </a:spcAft>
            </a:pPr>
            <a:r>
              <a:rPr lang="sk-SK" sz="2300" dirty="0"/>
              <a:t>zamestnanci vykonávajúci politiky a opatrenia v oblasti sociálneho začlenenia vo verejnom aj v neverejnom </a:t>
            </a:r>
            <a:r>
              <a:rPr lang="sk-SK" sz="2300" dirty="0" smtClean="0"/>
              <a:t>sektore</a:t>
            </a:r>
          </a:p>
          <a:p>
            <a:pPr algn="just">
              <a:spcBef>
                <a:spcPts val="300"/>
              </a:spcBef>
              <a:spcAft>
                <a:spcPts val="1000"/>
              </a:spcAft>
            </a:pPr>
            <a:r>
              <a:rPr lang="sk-SK" sz="2300" dirty="0"/>
              <a:t>subjekty vykonávajúce opatrenia sociálnoprávnej ochrany detí a sociálnej </a:t>
            </a:r>
            <a:r>
              <a:rPr lang="sk-SK" sz="2300" dirty="0" smtClean="0"/>
              <a:t>kurately.</a:t>
            </a:r>
          </a:p>
          <a:p>
            <a:pPr marL="0" indent="0" algn="just">
              <a:lnSpc>
                <a:spcPct val="110000"/>
              </a:lnSpc>
              <a:spcBef>
                <a:spcPts val="300"/>
              </a:spcBef>
              <a:spcAft>
                <a:spcPts val="1000"/>
              </a:spcAft>
              <a:buNone/>
            </a:pPr>
            <a:r>
              <a:rPr lang="sk-SK" sz="2300" b="1" dirty="0"/>
              <a:t>Osoba z cieľovej skupiny </a:t>
            </a:r>
            <a:r>
              <a:rPr lang="sk-SK" sz="2300" dirty="0"/>
              <a:t>môže byť v projekte realizovanom </a:t>
            </a:r>
            <a:r>
              <a:rPr lang="sk-SK" sz="2300" b="1" dirty="0"/>
              <a:t>v rámci tejto </a:t>
            </a:r>
            <a:r>
              <a:rPr lang="sk-SK" sz="2300" b="1" dirty="0" smtClean="0"/>
              <a:t>výzvy </a:t>
            </a:r>
            <a:r>
              <a:rPr lang="sk-SK" sz="2300" b="1" dirty="0"/>
              <a:t>podporená v konkrétnom čase iba </a:t>
            </a:r>
            <a:r>
              <a:rPr lang="sk-SK" sz="2300" b="1" dirty="0" smtClean="0"/>
              <a:t>jedenkrát</a:t>
            </a:r>
            <a:r>
              <a:rPr lang="sk-SK" sz="2300" dirty="0" smtClean="0"/>
              <a:t>.</a:t>
            </a:r>
            <a:endParaRPr lang="sk-SK" sz="2300" dirty="0">
              <a:solidFill>
                <a:srgbClr val="FF0000"/>
              </a:solidFill>
            </a:endParaRPr>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3.1</a:t>
            </a:r>
            <a:r>
              <a:rPr lang="pl-PL" sz="2300" b="1" dirty="0" smtClean="0">
                <a:solidFill>
                  <a:schemeClr val="accent6">
                    <a:lumMod val="75000"/>
                  </a:schemeClr>
                </a:solidFill>
              </a:rPr>
              <a:t> </a:t>
            </a:r>
            <a:r>
              <a:rPr lang="pl-PL" sz="2300" b="1" dirty="0" smtClean="0">
                <a:solidFill>
                  <a:schemeClr val="accent6">
                    <a:lumMod val="75000"/>
                  </a:schemeClr>
                </a:solidFill>
              </a:rPr>
              <a:t>Oprávnenosť cieľovej skupiny</a:t>
            </a:r>
            <a:endParaRPr lang="sk-SK" sz="2300" b="1" dirty="0">
              <a:solidFill>
                <a:schemeClr val="accent6">
                  <a:lumMod val="75000"/>
                </a:schemeClr>
              </a:solidFill>
            </a:endParaRPr>
          </a:p>
        </p:txBody>
      </p:sp>
    </p:spTree>
    <p:extLst>
      <p:ext uri="{BB962C8B-B14F-4D97-AF65-F5344CB8AC3E}">
        <p14:creationId xmlns:p14="http://schemas.microsoft.com/office/powerpoint/2010/main" val="2560721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marL="0" indent="0">
              <a:buNone/>
            </a:pPr>
            <a:r>
              <a:rPr lang="sk-SK" sz="2000" b="1" u="sng" dirty="0" smtClean="0"/>
              <a:t>Povinná </a:t>
            </a:r>
            <a:r>
              <a:rPr lang="sk-SK" sz="2000" b="1" u="sng" dirty="0"/>
              <a:t>hlavná aktivita projektu je:</a:t>
            </a:r>
            <a:endParaRPr lang="sk-SK" sz="2000" b="1" dirty="0"/>
          </a:p>
          <a:p>
            <a:pPr marL="0" lvl="0" indent="0">
              <a:buNone/>
            </a:pPr>
            <a:r>
              <a:rPr lang="sk-SK" sz="2000" b="1" dirty="0"/>
              <a:t>Podpora výkonu sociálnoprávnej ochrany detí a sociálnej kurately v </a:t>
            </a:r>
            <a:r>
              <a:rPr lang="sk-SK" sz="2000" b="1" dirty="0" smtClean="0"/>
              <a:t>prirodzenom </a:t>
            </a:r>
            <a:r>
              <a:rPr lang="sk-SK" sz="2000" b="1" dirty="0"/>
              <a:t>rodinnom prostredí</a:t>
            </a:r>
          </a:p>
          <a:p>
            <a:pPr marL="0" indent="0">
              <a:buNone/>
            </a:pPr>
            <a:r>
              <a:rPr lang="sk-SK" sz="2000" dirty="0"/>
              <a:t>V rámci  povinnej hlavnej aktivity je žiadateľ povinný vykonávať  minimálne jednu z </a:t>
            </a:r>
            <a:r>
              <a:rPr lang="sk-SK" sz="2000" dirty="0" err="1"/>
              <a:t>podaktivít</a:t>
            </a:r>
            <a:r>
              <a:rPr lang="sk-SK" sz="2000" dirty="0"/>
              <a:t> </a:t>
            </a:r>
            <a:r>
              <a:rPr lang="sk-SK" sz="2000" dirty="0" smtClean="0"/>
              <a:t>1 až </a:t>
            </a:r>
            <a:r>
              <a:rPr lang="sk-SK" sz="2000" dirty="0"/>
              <a:t>4. </a:t>
            </a:r>
            <a:endParaRPr lang="sk-SK" sz="2000" dirty="0" smtClean="0"/>
          </a:p>
          <a:p>
            <a:pPr marL="0" indent="0">
              <a:buNone/>
            </a:pPr>
            <a:r>
              <a:rPr lang="sk-SK" sz="2000" dirty="0" err="1" smtClean="0"/>
              <a:t>Podaktivity</a:t>
            </a:r>
            <a:r>
              <a:rPr lang="sk-SK" sz="2000" dirty="0" smtClean="0"/>
              <a:t> </a:t>
            </a:r>
            <a:r>
              <a:rPr lang="sk-SK" sz="2000" dirty="0"/>
              <a:t>1 až 4 sa vykonávajú pre deti, rodiny a plnoleté fyzické osoby </a:t>
            </a:r>
            <a:r>
              <a:rPr lang="sk-SK" sz="2000" dirty="0" smtClean="0"/>
              <a:t>v </a:t>
            </a:r>
            <a:r>
              <a:rPr lang="sk-SK" sz="2000" dirty="0"/>
              <a:t>zmysle zákona č. 305/2005 Z. z. o </a:t>
            </a:r>
            <a:r>
              <a:rPr lang="sk-SK" sz="2000" dirty="0" err="1"/>
              <a:t>SPODaSK</a:t>
            </a:r>
            <a:r>
              <a:rPr lang="sk-SK" sz="2000" dirty="0" smtClean="0"/>
              <a:t>.</a:t>
            </a:r>
            <a:endParaRPr lang="sk-SK" sz="2000" dirty="0" smtClean="0">
              <a:solidFill>
                <a:srgbClr val="FF0000"/>
              </a:solidFill>
            </a:endParaRPr>
          </a:p>
          <a:p>
            <a:pPr marL="0" indent="0">
              <a:buNone/>
            </a:pPr>
            <a:endParaRPr lang="sk-SK" sz="2000" dirty="0">
              <a:solidFill>
                <a:srgbClr val="FF0000"/>
              </a:solidFill>
            </a:endParaRPr>
          </a:p>
          <a:p>
            <a:r>
              <a:rPr lang="sk-SK" sz="2000" b="1" u="sng" dirty="0" err="1"/>
              <a:t>Podaktivita</a:t>
            </a:r>
            <a:r>
              <a:rPr lang="sk-SK" sz="2000" b="1" u="sng" dirty="0"/>
              <a:t> 1 </a:t>
            </a:r>
            <a:endParaRPr lang="sk-SK" sz="2000" u="sng" dirty="0"/>
          </a:p>
          <a:p>
            <a:pPr marL="0" indent="0">
              <a:buNone/>
            </a:pPr>
            <a:r>
              <a:rPr lang="sk-SK" sz="2000" b="1" dirty="0" smtClean="0"/>
              <a:t>Vykonávanie </a:t>
            </a:r>
            <a:r>
              <a:rPr lang="sk-SK" sz="2000" b="1" dirty="0"/>
              <a:t>opatrení sociálnoprávnej ochrany detí a sociálnej kurately v prirodzenom rodinnom prostredí, zameraných na obmedzenie a odstraňovanie negatívnych vplyvov, ktoré ohrozujú psychický vývin, fyzický vývin alebo sociálny vývin dieťaťa a plnoletej fyzickej osoby v zmysle </a:t>
            </a:r>
            <a:r>
              <a:rPr lang="sk-SK" sz="2000" b="1" dirty="0">
                <a:solidFill>
                  <a:srgbClr val="FF0000"/>
                </a:solidFill>
              </a:rPr>
              <a:t>§ 11 </a:t>
            </a:r>
            <a:r>
              <a:rPr lang="sk-SK" sz="2000" b="1" dirty="0"/>
              <a:t>zákona č. 305/2005 </a:t>
            </a:r>
            <a:r>
              <a:rPr lang="sk-SK" sz="2000" b="1" dirty="0" err="1"/>
              <a:t>Z.z</a:t>
            </a:r>
            <a:r>
              <a:rPr lang="sk-SK" sz="2000" b="1" dirty="0"/>
              <a:t>. </a:t>
            </a:r>
            <a:r>
              <a:rPr lang="sk-SK" sz="2000" b="1" u="sng" dirty="0" smtClean="0"/>
              <a:t>o</a:t>
            </a:r>
            <a:r>
              <a:rPr lang="sk-SK" sz="2000" b="1" u="sng" dirty="0"/>
              <a:t> </a:t>
            </a:r>
            <a:r>
              <a:rPr lang="sk-SK" sz="2000" b="1" u="sng" dirty="0" err="1"/>
              <a:t>SPODaSK</a:t>
            </a:r>
            <a:r>
              <a:rPr lang="sk-SK" sz="2000" b="1" dirty="0"/>
              <a:t>, okrem </a:t>
            </a:r>
            <a:r>
              <a:rPr lang="sk-SK" sz="2000" b="1" dirty="0" err="1" smtClean="0"/>
              <a:t>mediácie</a:t>
            </a:r>
            <a:endParaRPr lang="sk-SK" sz="2000" b="1" dirty="0">
              <a:solidFill>
                <a:srgbClr val="FF0000"/>
              </a:solidFill>
            </a:endParaRPr>
          </a:p>
          <a:p>
            <a:pPr marL="0" indent="0" algn="just">
              <a:spcBef>
                <a:spcPts val="0"/>
              </a:spcBef>
              <a:buNone/>
            </a:pPr>
            <a:endParaRPr lang="sk-SK" sz="2000" dirty="0">
              <a:solidFill>
                <a:srgbClr val="FF0000"/>
              </a:solidFill>
            </a:endParaRP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 Oprávnenosť </a:t>
            </a:r>
            <a:r>
              <a:rPr lang="pl-PL" sz="2300" b="1" dirty="0" smtClean="0">
                <a:solidFill>
                  <a:schemeClr val="accent6">
                    <a:lumMod val="75000"/>
                  </a:schemeClr>
                </a:solidFill>
              </a:rPr>
              <a:t>aktivít projektu</a:t>
            </a:r>
            <a:endParaRPr lang="sk-SK" sz="2300" b="1" dirty="0">
              <a:solidFill>
                <a:schemeClr val="accent6">
                  <a:lumMod val="75000"/>
                </a:schemeClr>
              </a:solidFill>
            </a:endParaRPr>
          </a:p>
        </p:txBody>
      </p:sp>
    </p:spTree>
    <p:extLst>
      <p:ext uri="{BB962C8B-B14F-4D97-AF65-F5344CB8AC3E}">
        <p14:creationId xmlns:p14="http://schemas.microsoft.com/office/powerpoint/2010/main" val="2480634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lvl="0" hangingPunct="0">
              <a:spcBef>
                <a:spcPts val="300"/>
              </a:spcBef>
            </a:pPr>
            <a:r>
              <a:rPr lang="sk-SK" sz="1800" dirty="0"/>
              <a:t>poskytovanie pomoci dieťaťu, rodičom alebo inej plnoletej fyzickej osobe alebo ponúknutie sprostredkovania pomoci pri riešení výchovných problémov alebo rodinných problémov a pri uplatňovaní nárokov dieťaťa podľa osobitných predpisov, </a:t>
            </a:r>
            <a:endParaRPr lang="sk-SK" sz="1800" dirty="0"/>
          </a:p>
          <a:p>
            <a:pPr lvl="0" hangingPunct="0">
              <a:spcBef>
                <a:spcPts val="300"/>
              </a:spcBef>
            </a:pPr>
            <a:r>
              <a:rPr lang="sk-SK" sz="1800" dirty="0"/>
              <a:t>sledovanie negatívnych vplyvov pôsobiacich na dieťa a rodinu, zisťovanie príčin ich vzniku a vykonávanie opatrenia na obmedzenie pôsobenia nepriaznivých vplyvov,</a:t>
            </a:r>
            <a:endParaRPr lang="sk-SK" sz="1800" dirty="0"/>
          </a:p>
          <a:p>
            <a:pPr lvl="0" hangingPunct="0">
              <a:spcBef>
                <a:spcPts val="300"/>
              </a:spcBef>
            </a:pPr>
            <a:r>
              <a:rPr lang="sk-SK" sz="1800" dirty="0"/>
              <a:t>organizovanie a realizácia programov zameraných na pomoc pri riešení problémov detí v rodine, v škole a na pomoc rodinám pri riešení výchovných problémov, sociálnych problémov a iných problémov v rodine a v medziľudských vzťahoch,</a:t>
            </a:r>
            <a:endParaRPr lang="sk-SK" sz="1800" dirty="0"/>
          </a:p>
          <a:p>
            <a:pPr lvl="0" hangingPunct="0">
              <a:spcBef>
                <a:spcPts val="300"/>
              </a:spcBef>
            </a:pPr>
            <a:r>
              <a:rPr lang="sk-SK" sz="1800" dirty="0"/>
              <a:t>organizovanie a realizácia programov zameraných na pomoc deťom a plnoletým fyzickým osobám ohrozeným správaním člena rodiny, členov rodiny alebo správaním iných osôb,</a:t>
            </a:r>
            <a:endParaRPr lang="sk-SK" sz="1800" dirty="0"/>
          </a:p>
          <a:p>
            <a:pPr lvl="0" hangingPunct="0">
              <a:spcBef>
                <a:spcPts val="300"/>
              </a:spcBef>
            </a:pPr>
            <a:r>
              <a:rPr lang="sk-SK" sz="1800" dirty="0"/>
              <a:t>organizovanie a realizácia programov zameraných na plnoleté fyzické osoby, ktoré svojím správaním ohrozujú členov rodiny,</a:t>
            </a:r>
            <a:endParaRPr lang="sk-SK" sz="1800" dirty="0"/>
          </a:p>
          <a:p>
            <a:pPr marL="0" indent="0" algn="just">
              <a:spcBef>
                <a:spcPts val="0"/>
              </a:spcBef>
              <a:buNone/>
            </a:pPr>
            <a:endParaRPr lang="sk-SK" sz="2000" dirty="0">
              <a:solidFill>
                <a:srgbClr val="FF0000"/>
              </a:solidFill>
            </a:endParaRP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3.2.1 </a:t>
            </a:r>
            <a:r>
              <a:rPr lang="pl-PL" sz="2300" b="1" dirty="0" smtClean="0">
                <a:solidFill>
                  <a:schemeClr val="accent6">
                    <a:lumMod val="75000"/>
                  </a:schemeClr>
                </a:solidFill>
              </a:rPr>
              <a:t>Oprávnenosť aktivít </a:t>
            </a:r>
            <a:r>
              <a:rPr lang="pl-PL" sz="2300" b="1" dirty="0" smtClean="0">
                <a:solidFill>
                  <a:schemeClr val="accent6">
                    <a:lumMod val="75000"/>
                  </a:schemeClr>
                </a:solidFill>
              </a:rPr>
              <a:t>projektu – Podaktivita 1</a:t>
            </a:r>
            <a:endParaRPr lang="sk-SK" sz="2300" b="1" dirty="0">
              <a:solidFill>
                <a:schemeClr val="accent6">
                  <a:lumMod val="75000"/>
                </a:schemeClr>
              </a:solidFill>
            </a:endParaRPr>
          </a:p>
        </p:txBody>
      </p:sp>
    </p:spTree>
    <p:extLst>
      <p:ext uri="{BB962C8B-B14F-4D97-AF65-F5344CB8AC3E}">
        <p14:creationId xmlns:p14="http://schemas.microsoft.com/office/powerpoint/2010/main" val="2567281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lvl="0" hangingPunct="0">
              <a:spcBef>
                <a:spcPts val="300"/>
              </a:spcBef>
            </a:pPr>
            <a:r>
              <a:rPr lang="sk-SK" sz="1800" dirty="0"/>
              <a:t>organizovanie a realizácia programov na obmedzenie a odstránenie negatívnych vplyvov prostredia a na predchádzanie sociálnemu vylúčeniu detí a plnoletých fyzických osôb v otvorenom prostredí </a:t>
            </a:r>
          </a:p>
          <a:p>
            <a:pPr lvl="0" hangingPunct="0">
              <a:spcBef>
                <a:spcPts val="300"/>
              </a:spcBef>
            </a:pPr>
            <a:r>
              <a:rPr lang="sk-SK" sz="1800" dirty="0"/>
              <a:t>poskytovanie sociálneho poradenstva dieťaťu a jeho rodičom pri rozvode, </a:t>
            </a:r>
          </a:p>
          <a:p>
            <a:pPr lvl="0" hangingPunct="0">
              <a:spcBef>
                <a:spcPts val="300"/>
              </a:spcBef>
            </a:pPr>
            <a:r>
              <a:rPr lang="sk-SK" sz="1800" dirty="0" smtClean="0"/>
              <a:t>poskytovanie </a:t>
            </a:r>
            <a:r>
              <a:rPr lang="sk-SK" sz="1800" dirty="0"/>
              <a:t>psychologickej pomoci rodičom dieťaťa v záujme obnovy manželského spolužitia a v záujme predchádzania nepriaznivým vplyvom rozvodu na dieťa, </a:t>
            </a:r>
            <a:endParaRPr lang="sk-SK" sz="1800" dirty="0"/>
          </a:p>
          <a:p>
            <a:pPr lvl="0" hangingPunct="0">
              <a:spcBef>
                <a:spcPts val="300"/>
              </a:spcBef>
            </a:pPr>
            <a:r>
              <a:rPr lang="sk-SK" sz="1800" dirty="0"/>
              <a:t>poskytovanie psychologickej pomoci dieťaťu po rozvode, </a:t>
            </a:r>
            <a:endParaRPr lang="sk-SK" sz="1800" dirty="0"/>
          </a:p>
          <a:p>
            <a:pPr lvl="0" hangingPunct="0">
              <a:spcBef>
                <a:spcPts val="300"/>
              </a:spcBef>
            </a:pPr>
            <a:r>
              <a:rPr lang="sk-SK" sz="1800" dirty="0"/>
              <a:t>realizácia odborných metód zameraných na prispôsobenie sa novej situácii v prirodzenom rodinnom prostredí, </a:t>
            </a:r>
            <a:endParaRPr lang="sk-SK" sz="1800" dirty="0"/>
          </a:p>
          <a:p>
            <a:pPr lvl="0" hangingPunct="0">
              <a:spcBef>
                <a:spcPts val="300"/>
              </a:spcBef>
            </a:pPr>
            <a:r>
              <a:rPr lang="sk-SK" sz="1800" dirty="0"/>
              <a:t>realizácia odborných metód zameraných na úpravu rodinných a sociálnych pomerov dieťaťa, </a:t>
            </a:r>
            <a:endParaRPr lang="sk-SK" sz="1800" dirty="0"/>
          </a:p>
          <a:p>
            <a:pPr lvl="0" hangingPunct="0">
              <a:spcBef>
                <a:spcPts val="300"/>
              </a:spcBef>
            </a:pPr>
            <a:r>
              <a:rPr lang="sk-SK" sz="1800" dirty="0"/>
              <a:t>realizácia odborných metód zameraných na pomoc deťom alebo plnoletým fyzickým osobám, ktoré boli obeťami obchodovania, </a:t>
            </a:r>
            <a:endParaRPr lang="sk-SK" sz="1800" dirty="0"/>
          </a:p>
          <a:p>
            <a:pPr lvl="0" hangingPunct="0">
              <a:spcBef>
                <a:spcPts val="300"/>
              </a:spcBef>
            </a:pPr>
            <a:r>
              <a:rPr lang="sk-SK" sz="1800" dirty="0"/>
              <a:t>poskytovanie poradensko-psychologickej pomoci rodinám so špecifickým problémom a pri krízových situáciách</a:t>
            </a:r>
            <a:r>
              <a:rPr lang="sk-SK" sz="1800" dirty="0" smtClean="0"/>
              <a:t>.</a:t>
            </a:r>
            <a:endParaRPr lang="sk-SK" sz="18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3.2.1 </a:t>
            </a:r>
            <a:r>
              <a:rPr lang="pl-PL" sz="2300" b="1" dirty="0" smtClean="0">
                <a:solidFill>
                  <a:schemeClr val="accent6">
                    <a:lumMod val="75000"/>
                  </a:schemeClr>
                </a:solidFill>
              </a:rPr>
              <a:t>Oprávnenosť aktivít </a:t>
            </a:r>
            <a:r>
              <a:rPr lang="pl-PL" sz="2300" b="1" dirty="0" smtClean="0">
                <a:solidFill>
                  <a:schemeClr val="accent6">
                    <a:lumMod val="75000"/>
                  </a:schemeClr>
                </a:solidFill>
              </a:rPr>
              <a:t>projektu – Podaktivita 1</a:t>
            </a:r>
            <a:endParaRPr lang="sk-SK" sz="2300" b="1" dirty="0">
              <a:solidFill>
                <a:schemeClr val="accent6">
                  <a:lumMod val="75000"/>
                </a:schemeClr>
              </a:solidFill>
            </a:endParaRPr>
          </a:p>
        </p:txBody>
      </p:sp>
    </p:spTree>
    <p:extLst>
      <p:ext uri="{BB962C8B-B14F-4D97-AF65-F5344CB8AC3E}">
        <p14:creationId xmlns:p14="http://schemas.microsoft.com/office/powerpoint/2010/main" val="396561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hangingPunct="0"/>
            <a:r>
              <a:rPr lang="sk-SK" sz="2000" b="1" u="sng" dirty="0" err="1"/>
              <a:t>Podaktivita</a:t>
            </a:r>
            <a:r>
              <a:rPr lang="sk-SK" sz="2000" b="1" u="sng" dirty="0"/>
              <a:t> 2 </a:t>
            </a:r>
            <a:endParaRPr lang="sk-SK" sz="2000" u="sng" dirty="0"/>
          </a:p>
          <a:p>
            <a:pPr marL="0" indent="0">
              <a:buNone/>
            </a:pPr>
            <a:r>
              <a:rPr lang="sk-SK" sz="2000" b="1" dirty="0" smtClean="0"/>
              <a:t>Vykonávanie </a:t>
            </a:r>
            <a:r>
              <a:rPr lang="sk-SK" sz="2000" b="1" dirty="0"/>
              <a:t>vybraných výchovných opatrení </a:t>
            </a:r>
            <a:r>
              <a:rPr lang="sk-SK" sz="2000" b="1" dirty="0" smtClean="0">
                <a:solidFill>
                  <a:srgbClr val="FF0000"/>
                </a:solidFill>
              </a:rPr>
              <a:t>§ </a:t>
            </a:r>
            <a:r>
              <a:rPr lang="sk-SK" sz="2000" b="1" dirty="0">
                <a:solidFill>
                  <a:srgbClr val="FF0000"/>
                </a:solidFill>
              </a:rPr>
              <a:t>12, ods. 1 písm. b), § 12, ods. 1 písm. d) </a:t>
            </a:r>
            <a:r>
              <a:rPr lang="sk-SK" sz="2000" b="1" dirty="0"/>
              <a:t>zákona č. 305/2005 </a:t>
            </a:r>
            <a:r>
              <a:rPr lang="sk-SK" sz="2000" b="1" dirty="0" err="1"/>
              <a:t>Z.z</a:t>
            </a:r>
            <a:r>
              <a:rPr lang="sk-SK" sz="2000" b="1" dirty="0"/>
              <a:t>. </a:t>
            </a:r>
            <a:r>
              <a:rPr lang="sk-SK" sz="2000" b="1" u="sng" dirty="0" smtClean="0"/>
              <a:t>o </a:t>
            </a:r>
            <a:r>
              <a:rPr lang="sk-SK" sz="2000" b="1" u="sng" dirty="0" err="1"/>
              <a:t>SPODaSK</a:t>
            </a:r>
            <a:r>
              <a:rPr lang="sk-SK" sz="2000" b="1" u="sng" dirty="0"/>
              <a:t> </a:t>
            </a:r>
            <a:r>
              <a:rPr lang="sk-SK" sz="2000" b="1" dirty="0"/>
              <a:t>alebo </a:t>
            </a:r>
            <a:r>
              <a:rPr lang="sk-SK" sz="2000" b="1" dirty="0">
                <a:solidFill>
                  <a:srgbClr val="FF0000"/>
                </a:solidFill>
              </a:rPr>
              <a:t>§ 37, ods. 2, písm. d)</a:t>
            </a:r>
            <a:r>
              <a:rPr lang="sk-SK" sz="2000" b="1" dirty="0"/>
              <a:t> zákona č. 36/2005 Z. z. </a:t>
            </a:r>
            <a:r>
              <a:rPr lang="sk-SK" sz="2000" b="1" u="sng" dirty="0" smtClean="0"/>
              <a:t>o</a:t>
            </a:r>
            <a:r>
              <a:rPr lang="sk-SK" sz="2000" b="1" u="sng" dirty="0"/>
              <a:t> rodine </a:t>
            </a:r>
            <a:r>
              <a:rPr lang="sk-SK" sz="2000" b="1" dirty="0"/>
              <a:t>a o zmene a doplnení niektorých </a:t>
            </a:r>
            <a:r>
              <a:rPr lang="sk-SK" sz="2000" b="1" dirty="0" smtClean="0"/>
              <a:t>zákonov</a:t>
            </a:r>
            <a:endParaRPr lang="sk-SK" sz="2000" b="1" dirty="0"/>
          </a:p>
          <a:p>
            <a:pPr hangingPunct="0"/>
            <a:r>
              <a:rPr lang="sk-SK" sz="2000" dirty="0"/>
              <a:t>Ak je to potrebné, môže byť </a:t>
            </a:r>
            <a:r>
              <a:rPr lang="sk-SK" sz="2000" b="1" dirty="0"/>
              <a:t>uložená povinnosť</a:t>
            </a:r>
            <a:r>
              <a:rPr lang="sk-SK" sz="2000" dirty="0"/>
              <a:t> dieťaťu podrobiť sa odbornej diagnostike ( v zmysle zákona č. 305/2005 </a:t>
            </a:r>
            <a:r>
              <a:rPr lang="sk-SK" sz="2000" dirty="0" err="1"/>
              <a:t>Z.z</a:t>
            </a:r>
            <a:r>
              <a:rPr lang="sk-SK" sz="2000" dirty="0"/>
              <a:t>. o </a:t>
            </a:r>
            <a:r>
              <a:rPr lang="sk-SK" sz="2000" dirty="0" err="1"/>
              <a:t>SPODaSK</a:t>
            </a:r>
            <a:r>
              <a:rPr lang="sk-SK" sz="2000" dirty="0"/>
              <a:t>), príp. môže byť uložená dieťaťu, resp. dieťaťu a jeho rodičom povinnosť podrobiť sa sociálnemu poradenstvu alebo inému odbornému poradenstvu (v zmysle zákona č. 36/2005 </a:t>
            </a:r>
            <a:r>
              <a:rPr lang="sk-SK" sz="2000" dirty="0" err="1"/>
              <a:t>Z.z</a:t>
            </a:r>
            <a:r>
              <a:rPr lang="sk-SK" sz="2000" dirty="0"/>
              <a:t>. o rodine). V zmysle tejto </a:t>
            </a:r>
            <a:r>
              <a:rPr lang="sk-SK" sz="2000" dirty="0" err="1"/>
              <a:t>podaktivity</a:t>
            </a:r>
            <a:r>
              <a:rPr lang="sk-SK" sz="2000" dirty="0"/>
              <a:t> je možné najmä:</a:t>
            </a:r>
            <a:endParaRPr lang="sk-SK" sz="2000" dirty="0"/>
          </a:p>
          <a:p>
            <a:pPr marL="1081088" lvl="0" indent="-541338" hangingPunct="0">
              <a:spcBef>
                <a:spcPts val="300"/>
              </a:spcBef>
            </a:pPr>
            <a:r>
              <a:rPr lang="sk-SK" sz="2000" b="1" dirty="0"/>
              <a:t>odborná diagnostika</a:t>
            </a:r>
            <a:r>
              <a:rPr lang="sk-SK" sz="2000" dirty="0"/>
              <a:t>, </a:t>
            </a:r>
            <a:endParaRPr lang="sk-SK" sz="2000" dirty="0"/>
          </a:p>
          <a:p>
            <a:pPr marL="1081088" lvl="0" indent="-541338" hangingPunct="0">
              <a:spcBef>
                <a:spcPts val="300"/>
              </a:spcBef>
            </a:pPr>
            <a:r>
              <a:rPr lang="sk-SK" sz="2000" b="1" dirty="0"/>
              <a:t>výchovný alebo sociálny program </a:t>
            </a:r>
            <a:r>
              <a:rPr lang="sk-SK" sz="2000" dirty="0"/>
              <a:t>a</a:t>
            </a:r>
            <a:r>
              <a:rPr lang="sk-SK" sz="2000" b="1" dirty="0"/>
              <a:t> </a:t>
            </a:r>
            <a:endParaRPr lang="sk-SK" sz="2000" b="1" dirty="0"/>
          </a:p>
          <a:p>
            <a:pPr marL="1081088" lvl="0" indent="-541338" hangingPunct="0">
              <a:spcBef>
                <a:spcPts val="300"/>
              </a:spcBef>
            </a:pPr>
            <a:r>
              <a:rPr lang="sk-SK" sz="2000" b="1" dirty="0"/>
              <a:t>sociálne alebo iné odborné poradenstvo</a:t>
            </a:r>
            <a:r>
              <a:rPr lang="sk-SK" sz="2000" dirty="0" smtClean="0"/>
              <a:t>.</a:t>
            </a: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3.2.2 </a:t>
            </a:r>
            <a:r>
              <a:rPr lang="pl-PL" sz="2300" b="1" dirty="0" smtClean="0">
                <a:solidFill>
                  <a:schemeClr val="accent6">
                    <a:lumMod val="75000"/>
                  </a:schemeClr>
                </a:solidFill>
              </a:rPr>
              <a:t>Oprávnenosť aktivít </a:t>
            </a:r>
            <a:r>
              <a:rPr lang="pl-PL" sz="2300" b="1" dirty="0">
                <a:solidFill>
                  <a:schemeClr val="accent6">
                    <a:lumMod val="75000"/>
                  </a:schemeClr>
                </a:solidFill>
              </a:rPr>
              <a:t>projektu - Podaktivita 2</a:t>
            </a:r>
            <a:endParaRPr lang="sk-SK" sz="2300" b="1" dirty="0">
              <a:solidFill>
                <a:schemeClr val="accent6">
                  <a:lumMod val="75000"/>
                </a:schemeClr>
              </a:solidFill>
            </a:endParaRPr>
          </a:p>
        </p:txBody>
      </p:sp>
    </p:spTree>
    <p:extLst>
      <p:ext uri="{BB962C8B-B14F-4D97-AF65-F5344CB8AC3E}">
        <p14:creationId xmlns:p14="http://schemas.microsoft.com/office/powerpoint/2010/main" val="2003322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hangingPunct="0"/>
            <a:r>
              <a:rPr lang="sk-SK" sz="2000" b="1" u="sng" dirty="0" err="1" smtClean="0"/>
              <a:t>Podaktivita</a:t>
            </a:r>
            <a:r>
              <a:rPr lang="sk-SK" sz="2000" b="1" u="sng" dirty="0" smtClean="0"/>
              <a:t> </a:t>
            </a:r>
            <a:r>
              <a:rPr lang="sk-SK" sz="2000" b="1" u="sng" dirty="0"/>
              <a:t>3 </a:t>
            </a:r>
            <a:endParaRPr lang="sk-SK" sz="2000" u="sng" dirty="0"/>
          </a:p>
          <a:p>
            <a:pPr marL="0" indent="0" hangingPunct="0">
              <a:buNone/>
            </a:pPr>
            <a:r>
              <a:rPr lang="sk-SK" sz="2000" b="1" dirty="0"/>
              <a:t>Vykonávanie výchovných skupinových programov alebo sociálnych skupinových programov (</a:t>
            </a:r>
            <a:r>
              <a:rPr lang="sk-SK" sz="2000" b="1" dirty="0">
                <a:solidFill>
                  <a:srgbClr val="FF0000"/>
                </a:solidFill>
              </a:rPr>
              <a:t>§ 17, ods. 4 </a:t>
            </a:r>
            <a:r>
              <a:rPr lang="sk-SK" sz="2000" b="1" dirty="0"/>
              <a:t>zákona č. 305/2005 </a:t>
            </a:r>
            <a:r>
              <a:rPr lang="sk-SK" sz="2000" b="1" dirty="0" err="1"/>
              <a:t>Z.z</a:t>
            </a:r>
            <a:r>
              <a:rPr lang="sk-SK" sz="2000" b="1" dirty="0"/>
              <a:t>. </a:t>
            </a:r>
            <a:r>
              <a:rPr lang="sk-SK" sz="2000" b="1" u="sng" dirty="0"/>
              <a:t>o </a:t>
            </a:r>
            <a:r>
              <a:rPr lang="sk-SK" sz="2000" b="1" u="sng" dirty="0" err="1"/>
              <a:t>SPODaSK</a:t>
            </a:r>
            <a:r>
              <a:rPr lang="sk-SK" sz="2000" b="1" dirty="0" smtClean="0"/>
              <a:t>)</a:t>
            </a:r>
          </a:p>
          <a:p>
            <a:pPr marL="0" indent="0" hangingPunct="0">
              <a:buNone/>
            </a:pPr>
            <a:endParaRPr lang="sk-SK" sz="2000" dirty="0" smtClean="0"/>
          </a:p>
          <a:p>
            <a:pPr hangingPunct="0"/>
            <a:r>
              <a:rPr lang="sk-SK" sz="2000" dirty="0"/>
              <a:t>V rámci tejto </a:t>
            </a:r>
            <a:r>
              <a:rPr lang="sk-SK" sz="2000" dirty="0" err="1"/>
              <a:t>podaktivity</a:t>
            </a:r>
            <a:r>
              <a:rPr lang="sk-SK" sz="2000" dirty="0"/>
              <a:t> je možná realizácia výchovných skupinových programov alebo sociálnych skupinových programov vykonávaných </a:t>
            </a:r>
          </a:p>
          <a:p>
            <a:pPr lvl="2" hangingPunct="0"/>
            <a:r>
              <a:rPr lang="sk-SK" sz="2000" b="1" dirty="0"/>
              <a:t>ambulantnou formou</a:t>
            </a:r>
            <a:r>
              <a:rPr lang="sk-SK" sz="2000" dirty="0"/>
              <a:t>, </a:t>
            </a:r>
          </a:p>
          <a:p>
            <a:pPr lvl="2" hangingPunct="0"/>
            <a:r>
              <a:rPr lang="sk-SK" sz="2000" b="1" dirty="0"/>
              <a:t>celodennou </a:t>
            </a:r>
            <a:r>
              <a:rPr lang="sk-SK" sz="2000" b="1" dirty="0" smtClean="0"/>
              <a:t>formou </a:t>
            </a:r>
            <a:r>
              <a:rPr lang="sk-SK" sz="2000" dirty="0"/>
              <a:t>alebo </a:t>
            </a:r>
          </a:p>
          <a:p>
            <a:pPr lvl="2" hangingPunct="0"/>
            <a:r>
              <a:rPr lang="sk-SK" sz="2000" b="1" dirty="0"/>
              <a:t>pobytovou formou</a:t>
            </a:r>
            <a:r>
              <a:rPr lang="sk-SK" sz="2000" dirty="0"/>
              <a:t>. </a:t>
            </a:r>
          </a:p>
          <a:p>
            <a:pPr hangingPunct="0"/>
            <a:r>
              <a:rPr lang="sk-SK" sz="2000" dirty="0"/>
              <a:t>Cieľovú skupinu vymedzuje § 16 zákona č. 305/2005 </a:t>
            </a:r>
            <a:r>
              <a:rPr lang="sk-SK" sz="2000" dirty="0" err="1"/>
              <a:t>Z.z</a:t>
            </a:r>
            <a:r>
              <a:rPr lang="sk-SK" sz="2000" dirty="0"/>
              <a:t>. o </a:t>
            </a:r>
            <a:r>
              <a:rPr lang="sk-SK" sz="2000" dirty="0" err="1"/>
              <a:t>SPODaSK</a:t>
            </a:r>
            <a:r>
              <a:rPr lang="sk-SK" sz="2000" dirty="0"/>
              <a:t>.</a:t>
            </a:r>
          </a:p>
          <a:p>
            <a:pPr marL="0" indent="0" hangingPunct="0">
              <a:buNone/>
            </a:pP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3.2.3 </a:t>
            </a:r>
            <a:r>
              <a:rPr lang="pl-PL" sz="2300" b="1" dirty="0" smtClean="0">
                <a:solidFill>
                  <a:schemeClr val="accent6">
                    <a:lumMod val="75000"/>
                  </a:schemeClr>
                </a:solidFill>
              </a:rPr>
              <a:t>Oprávnenosť aktivít </a:t>
            </a:r>
            <a:r>
              <a:rPr lang="pl-PL" sz="2300" b="1" dirty="0">
                <a:solidFill>
                  <a:schemeClr val="accent6">
                    <a:lumMod val="75000"/>
                  </a:schemeClr>
                </a:solidFill>
              </a:rPr>
              <a:t>projektu </a:t>
            </a:r>
            <a:r>
              <a:rPr lang="pl-PL" sz="2300" b="1" dirty="0" smtClean="0">
                <a:solidFill>
                  <a:schemeClr val="accent6">
                    <a:lumMod val="75000"/>
                  </a:schemeClr>
                </a:solidFill>
              </a:rPr>
              <a:t>- </a:t>
            </a:r>
            <a:r>
              <a:rPr lang="pl-PL" sz="2300" b="1" dirty="0">
                <a:solidFill>
                  <a:schemeClr val="accent6">
                    <a:lumMod val="75000"/>
                  </a:schemeClr>
                </a:solidFill>
              </a:rPr>
              <a:t>Podaktivita 3</a:t>
            </a:r>
            <a:endParaRPr lang="sk-SK" sz="2300" b="1" dirty="0">
              <a:solidFill>
                <a:schemeClr val="accent6">
                  <a:lumMod val="75000"/>
                </a:schemeClr>
              </a:solidFill>
            </a:endParaRPr>
          </a:p>
        </p:txBody>
      </p:sp>
    </p:spTree>
    <p:extLst>
      <p:ext uri="{BB962C8B-B14F-4D97-AF65-F5344CB8AC3E}">
        <p14:creationId xmlns:p14="http://schemas.microsoft.com/office/powerpoint/2010/main" val="3025695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hangingPunct="0"/>
            <a:r>
              <a:rPr lang="sk-SK" sz="2000" b="1" u="sng" dirty="0" err="1" smtClean="0"/>
              <a:t>Podaktivita</a:t>
            </a:r>
            <a:r>
              <a:rPr lang="sk-SK" sz="2000" b="1" u="sng" dirty="0" smtClean="0"/>
              <a:t> </a:t>
            </a:r>
            <a:r>
              <a:rPr lang="sk-SK" sz="2000" b="1" u="sng" dirty="0"/>
              <a:t>4 </a:t>
            </a:r>
            <a:endParaRPr lang="sk-SK" sz="2000" u="sng" dirty="0"/>
          </a:p>
          <a:p>
            <a:pPr marL="0" indent="0" hangingPunct="0">
              <a:buNone/>
            </a:pPr>
            <a:r>
              <a:rPr lang="sk-SK" sz="2000" b="1" dirty="0" smtClean="0"/>
              <a:t>Vykonávanie </a:t>
            </a:r>
            <a:r>
              <a:rPr lang="sk-SK" sz="2000" b="1" dirty="0"/>
              <a:t>opatrení v zariadeniach zriadených na vykonávanie opatrení  podľa </a:t>
            </a:r>
            <a:r>
              <a:rPr lang="sk-SK" sz="2000" b="1" dirty="0" smtClean="0">
                <a:solidFill>
                  <a:srgbClr val="FF0000"/>
                </a:solidFill>
              </a:rPr>
              <a:t>§ </a:t>
            </a:r>
            <a:r>
              <a:rPr lang="sk-SK" sz="2000" b="1" dirty="0">
                <a:solidFill>
                  <a:srgbClr val="FF0000"/>
                </a:solidFill>
              </a:rPr>
              <a:t>45 a § 47 ods. 4 pís. a), b) </a:t>
            </a:r>
            <a:r>
              <a:rPr lang="sk-SK" sz="2000" b="1" dirty="0"/>
              <a:t>zákona č. 305/2005 </a:t>
            </a:r>
            <a:r>
              <a:rPr lang="sk-SK" sz="2000" b="1" dirty="0" err="1"/>
              <a:t>Z.z</a:t>
            </a:r>
            <a:r>
              <a:rPr lang="sk-SK" sz="2000" b="1" dirty="0"/>
              <a:t>. </a:t>
            </a:r>
            <a:r>
              <a:rPr lang="sk-SK" sz="2000" b="1" u="sng" dirty="0"/>
              <a:t>o </a:t>
            </a:r>
            <a:r>
              <a:rPr lang="sk-SK" sz="2000" b="1" u="sng" dirty="0" err="1"/>
              <a:t>SPODaSK</a:t>
            </a:r>
            <a:r>
              <a:rPr lang="sk-SK" sz="2000" b="1" dirty="0"/>
              <a:t>, okrem zariadení, ktoré vykonávajú opatrenia pobytovou formou (t.j. detské </a:t>
            </a:r>
            <a:r>
              <a:rPr lang="sk-SK" sz="2000" b="1" dirty="0" smtClean="0"/>
              <a:t>domovy, krízové strediská, resocializačné strediská)</a:t>
            </a:r>
          </a:p>
          <a:p>
            <a:pPr marL="0" indent="0" hangingPunct="0">
              <a:buNone/>
            </a:pPr>
            <a:endParaRPr lang="sk-SK" sz="2000" dirty="0" smtClean="0"/>
          </a:p>
          <a:p>
            <a:pPr marL="0" indent="0" hangingPunct="0">
              <a:buNone/>
            </a:pPr>
            <a:r>
              <a:rPr lang="sk-SK" sz="2000" dirty="0" smtClean="0"/>
              <a:t>Do </a:t>
            </a:r>
            <a:r>
              <a:rPr lang="sk-SK" sz="2000" dirty="0" err="1"/>
              <a:t>podaktivity</a:t>
            </a:r>
            <a:r>
              <a:rPr lang="sk-SK" sz="2000" dirty="0"/>
              <a:t> 4 patria činnosti zamerané na vykonávanie opatrení ambulantnou formou, najmä vykonávaním sociálnej práce, odbornej diagnostiky, špeciálneho poradenstva, pomoci na zvládnutie krízy, psychologickej starostlivosti, resp. </a:t>
            </a:r>
            <a:r>
              <a:rPr lang="sk-SK" sz="2000" dirty="0" err="1"/>
              <a:t>liečebno</a:t>
            </a:r>
            <a:r>
              <a:rPr lang="sk-SK" sz="2000" dirty="0"/>
              <a:t>–výchovnej starostlivosti.</a:t>
            </a: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3.2.4 </a:t>
            </a:r>
            <a:r>
              <a:rPr lang="pl-PL" sz="2300" b="1" dirty="0" smtClean="0">
                <a:solidFill>
                  <a:schemeClr val="accent6">
                    <a:lumMod val="75000"/>
                  </a:schemeClr>
                </a:solidFill>
              </a:rPr>
              <a:t>Oprávnenosť aktivít </a:t>
            </a:r>
            <a:r>
              <a:rPr lang="pl-PL" sz="2300" b="1" dirty="0">
                <a:solidFill>
                  <a:schemeClr val="accent6">
                    <a:lumMod val="75000"/>
                  </a:schemeClr>
                </a:solidFill>
              </a:rPr>
              <a:t>projektu </a:t>
            </a:r>
            <a:r>
              <a:rPr lang="pl-PL" sz="2300" b="1" dirty="0" smtClean="0">
                <a:solidFill>
                  <a:schemeClr val="accent6">
                    <a:lumMod val="75000"/>
                  </a:schemeClr>
                </a:solidFill>
              </a:rPr>
              <a:t>- </a:t>
            </a:r>
            <a:r>
              <a:rPr lang="pl-PL" sz="2300" b="1" dirty="0">
                <a:solidFill>
                  <a:schemeClr val="accent6">
                    <a:lumMod val="75000"/>
                  </a:schemeClr>
                </a:solidFill>
              </a:rPr>
              <a:t>Podaktivita </a:t>
            </a:r>
            <a:r>
              <a:rPr lang="pl-PL" sz="2300" b="1" dirty="0" smtClean="0">
                <a:solidFill>
                  <a:schemeClr val="accent6">
                    <a:lumMod val="75000"/>
                  </a:schemeClr>
                </a:solidFill>
              </a:rPr>
              <a:t>4</a:t>
            </a:r>
            <a:endParaRPr lang="sk-SK" sz="2300" b="1" dirty="0">
              <a:solidFill>
                <a:schemeClr val="accent6">
                  <a:lumMod val="75000"/>
                </a:schemeClr>
              </a:solidFill>
            </a:endParaRPr>
          </a:p>
        </p:txBody>
      </p:sp>
    </p:spTree>
    <p:extLst>
      <p:ext uri="{BB962C8B-B14F-4D97-AF65-F5344CB8AC3E}">
        <p14:creationId xmlns:p14="http://schemas.microsoft.com/office/powerpoint/2010/main" val="297349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a:spcBef>
                <a:spcPts val="600"/>
              </a:spcBef>
              <a:spcAft>
                <a:spcPts val="600"/>
              </a:spcAft>
            </a:pPr>
            <a:r>
              <a:rPr lang="sk-SK" sz="2000" b="1" dirty="0"/>
              <a:t>Cieľ </a:t>
            </a:r>
            <a:r>
              <a:rPr lang="sk-SK" sz="2000" b="1" dirty="0" err="1" smtClean="0"/>
              <a:t>podaktivít</a:t>
            </a:r>
            <a:r>
              <a:rPr lang="sk-SK" sz="2000" b="1" dirty="0" smtClean="0"/>
              <a:t> 1 až 4</a:t>
            </a:r>
            <a:endParaRPr lang="sk-SK" sz="2000" dirty="0" smtClean="0"/>
          </a:p>
          <a:p>
            <a:pPr marL="0" indent="0">
              <a:spcBef>
                <a:spcPts val="600"/>
              </a:spcBef>
              <a:spcAft>
                <a:spcPts val="600"/>
              </a:spcAft>
              <a:buNone/>
            </a:pPr>
            <a:r>
              <a:rPr lang="sk-SK" sz="2000" dirty="0" smtClean="0"/>
              <a:t>Ciele </a:t>
            </a:r>
            <a:r>
              <a:rPr lang="sk-SK" sz="2000" dirty="0" err="1"/>
              <a:t>podaktivít</a:t>
            </a:r>
            <a:r>
              <a:rPr lang="sk-SK" sz="2000" dirty="0"/>
              <a:t> (1 až 4) </a:t>
            </a:r>
            <a:r>
              <a:rPr lang="sk-SK" sz="2000" b="1" u="sng" dirty="0"/>
              <a:t>musia byť </a:t>
            </a:r>
            <a:r>
              <a:rPr lang="sk-SK" sz="2000" b="1" dirty="0"/>
              <a:t>v súlade s udelenou akreditáciou MPSVR SR</a:t>
            </a:r>
            <a:r>
              <a:rPr lang="sk-SK" sz="2000" dirty="0"/>
              <a:t>, pričom musí byť zrealizovaný </a:t>
            </a:r>
            <a:r>
              <a:rPr lang="sk-SK" sz="2000" b="1" dirty="0"/>
              <a:t>najmenej jeden </a:t>
            </a:r>
            <a:r>
              <a:rPr lang="sk-SK" sz="2000" dirty="0"/>
              <a:t>z nasledujúcich bodov:</a:t>
            </a:r>
          </a:p>
          <a:p>
            <a:pPr marL="720725" lvl="0" indent="-360363">
              <a:spcBef>
                <a:spcPts val="600"/>
              </a:spcBef>
              <a:spcAft>
                <a:spcPts val="600"/>
              </a:spcAft>
            </a:pPr>
            <a:r>
              <a:rPr lang="sk-SK" sz="2000" dirty="0" err="1"/>
              <a:t>novorealizované</a:t>
            </a:r>
            <a:r>
              <a:rPr lang="sk-SK" sz="2000" dirty="0"/>
              <a:t> opatrenie/opatrenia,</a:t>
            </a:r>
          </a:p>
          <a:p>
            <a:pPr marL="720725" lvl="0" indent="-360363">
              <a:spcBef>
                <a:spcPts val="600"/>
              </a:spcBef>
              <a:spcAft>
                <a:spcPts val="600"/>
              </a:spcAft>
            </a:pPr>
            <a:r>
              <a:rPr lang="sk-SK" sz="2000" dirty="0"/>
              <a:t>inovácia a aktualizácia programov,</a:t>
            </a:r>
          </a:p>
          <a:p>
            <a:pPr marL="720725" lvl="0" indent="-360363">
              <a:spcBef>
                <a:spcPts val="600"/>
              </a:spcBef>
              <a:spcAft>
                <a:spcPts val="600"/>
              </a:spcAft>
            </a:pPr>
            <a:r>
              <a:rPr lang="sk-SK" sz="2000" dirty="0"/>
              <a:t>programy rozšírené o nové prvky opatrení pre klientov,</a:t>
            </a:r>
          </a:p>
          <a:p>
            <a:pPr marL="720725" lvl="0" indent="-360363">
              <a:spcBef>
                <a:spcPts val="600"/>
              </a:spcBef>
              <a:spcAft>
                <a:spcPts val="600"/>
              </a:spcAft>
            </a:pPr>
            <a:r>
              <a:rPr lang="sk-SK" sz="2000" dirty="0"/>
              <a:t>rozšírenie o nové cieľové skupiny zapojené do realizovaných programov, zvýšenie dostupnosti opatrení,</a:t>
            </a:r>
          </a:p>
          <a:p>
            <a:pPr marL="720725" lvl="0" indent="-360363">
              <a:spcBef>
                <a:spcPts val="600"/>
              </a:spcBef>
              <a:spcAft>
                <a:spcPts val="600"/>
              </a:spcAft>
            </a:pPr>
            <a:r>
              <a:rPr lang="sk-SK" sz="2000" dirty="0"/>
              <a:t>zvýšenie intenzity výkonu opatrení v rámci už realizovaných programov pre klientov</a:t>
            </a:r>
            <a:r>
              <a:rPr lang="sk-SK" sz="2000" dirty="0" smtClean="0"/>
              <a:t>.</a:t>
            </a: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3.2.1 – 3.2.4 </a:t>
            </a:r>
            <a:r>
              <a:rPr lang="pl-PL" sz="2300" b="1" dirty="0" smtClean="0">
                <a:solidFill>
                  <a:schemeClr val="accent6">
                    <a:lumMod val="75000"/>
                  </a:schemeClr>
                </a:solidFill>
              </a:rPr>
              <a:t>Oprávnenosť aktivít </a:t>
            </a:r>
            <a:r>
              <a:rPr lang="pl-PL" sz="2300" b="1" dirty="0">
                <a:solidFill>
                  <a:schemeClr val="accent6">
                    <a:lumMod val="75000"/>
                  </a:schemeClr>
                </a:solidFill>
              </a:rPr>
              <a:t>projektu </a:t>
            </a:r>
            <a:r>
              <a:rPr lang="pl-PL" sz="2300" b="1" dirty="0" smtClean="0">
                <a:solidFill>
                  <a:schemeClr val="accent6">
                    <a:lumMod val="75000"/>
                  </a:schemeClr>
                </a:solidFill>
              </a:rPr>
              <a:t>- </a:t>
            </a:r>
            <a:r>
              <a:rPr lang="pl-PL" sz="2300" b="1" dirty="0">
                <a:solidFill>
                  <a:schemeClr val="accent6">
                    <a:lumMod val="75000"/>
                  </a:schemeClr>
                </a:solidFill>
              </a:rPr>
              <a:t>Podaktivita </a:t>
            </a:r>
            <a:r>
              <a:rPr lang="pl-PL" sz="2300" b="1" dirty="0" smtClean="0">
                <a:solidFill>
                  <a:schemeClr val="accent6">
                    <a:lumMod val="75000"/>
                  </a:schemeClr>
                </a:solidFill>
              </a:rPr>
              <a:t>1- 4</a:t>
            </a:r>
            <a:endParaRPr lang="sk-SK" sz="2300" b="1" dirty="0">
              <a:solidFill>
                <a:schemeClr val="accent6">
                  <a:lumMod val="75000"/>
                </a:schemeClr>
              </a:solidFill>
            </a:endParaRPr>
          </a:p>
        </p:txBody>
      </p:sp>
    </p:spTree>
    <p:extLst>
      <p:ext uri="{BB962C8B-B14F-4D97-AF65-F5344CB8AC3E}">
        <p14:creationId xmlns:p14="http://schemas.microsoft.com/office/powerpoint/2010/main" val="302280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hangingPunct="0"/>
            <a:r>
              <a:rPr lang="sk-SK" sz="2000" b="1" u="sng" dirty="0" err="1" smtClean="0"/>
              <a:t>Podaktivita</a:t>
            </a:r>
            <a:r>
              <a:rPr lang="sk-SK" sz="2000" b="1" u="sng" dirty="0" smtClean="0"/>
              <a:t> </a:t>
            </a:r>
            <a:r>
              <a:rPr lang="sk-SK" sz="2000" b="1" u="sng" dirty="0"/>
              <a:t>5 </a:t>
            </a:r>
            <a:endParaRPr lang="sk-SK" sz="2000" u="sng" dirty="0"/>
          </a:p>
          <a:p>
            <a:pPr marL="0" indent="0" hangingPunct="0">
              <a:buNone/>
            </a:pPr>
            <a:r>
              <a:rPr lang="sk-SK" sz="2000" b="1" dirty="0" err="1" smtClean="0"/>
              <a:t>Supervízia</a:t>
            </a:r>
            <a:endParaRPr lang="sk-SK" sz="2000" dirty="0"/>
          </a:p>
          <a:p>
            <a:pPr marL="0" indent="0" hangingPunct="0">
              <a:buNone/>
            </a:pPr>
            <a:r>
              <a:rPr lang="sk-SK" sz="2000" dirty="0"/>
              <a:t>Výkon </a:t>
            </a:r>
            <a:r>
              <a:rPr lang="sk-SK" sz="2000" dirty="0" err="1"/>
              <a:t>supervízie</a:t>
            </a:r>
            <a:r>
              <a:rPr lang="sk-SK" sz="2000" b="1" dirty="0"/>
              <a:t> </a:t>
            </a:r>
            <a:r>
              <a:rPr lang="sk-SK" sz="2000" dirty="0"/>
              <a:t>je oprávnený iba v prípade realizácie najmenej jednej z povinných </a:t>
            </a:r>
            <a:r>
              <a:rPr lang="sk-SK" sz="2000" dirty="0" err="1"/>
              <a:t>podaktivít</a:t>
            </a:r>
            <a:r>
              <a:rPr lang="sk-SK" sz="2000" dirty="0"/>
              <a:t> 1 až 4</a:t>
            </a:r>
            <a:r>
              <a:rPr lang="sk-SK" sz="2000" dirty="0" smtClean="0"/>
              <a:t>.</a:t>
            </a:r>
          </a:p>
          <a:p>
            <a:pPr marL="0" indent="0">
              <a:buNone/>
            </a:pPr>
            <a:r>
              <a:rPr lang="sk-SK" sz="2000" dirty="0"/>
              <a:t>Ide o individuálne a/alebo skupinové poskytovanie </a:t>
            </a:r>
            <a:r>
              <a:rPr lang="sk-SK" sz="2000" dirty="0" err="1"/>
              <a:t>supervízie</a:t>
            </a:r>
            <a:r>
              <a:rPr lang="sk-SK" sz="2000" dirty="0"/>
              <a:t> zamestnancom pracujúcim na dohodu vykonávanú  mimo pracovného pomeru,  vykonávajúcim prácu s dieťaťom a jeho rodinou.  </a:t>
            </a:r>
          </a:p>
          <a:p>
            <a:pPr marL="0" indent="0">
              <a:buNone/>
            </a:pPr>
            <a:endParaRPr lang="sk-SK" sz="2000" dirty="0"/>
          </a:p>
          <a:p>
            <a:r>
              <a:rPr lang="sk-SK" sz="2000" b="1" dirty="0"/>
              <a:t>Cieľ </a:t>
            </a:r>
            <a:r>
              <a:rPr lang="sk-SK" sz="2000" b="1" dirty="0" err="1"/>
              <a:t>podaktivity</a:t>
            </a:r>
            <a:r>
              <a:rPr lang="sk-SK" sz="2000" b="1" dirty="0"/>
              <a:t>: </a:t>
            </a:r>
            <a:endParaRPr lang="sk-SK" sz="2000" dirty="0"/>
          </a:p>
          <a:p>
            <a:pPr marL="0" indent="0">
              <a:buNone/>
            </a:pPr>
            <a:r>
              <a:rPr lang="sk-SK" sz="2000" dirty="0" smtClean="0"/>
              <a:t>Zrealizovaná </a:t>
            </a:r>
            <a:r>
              <a:rPr lang="sk-SK" sz="2000" dirty="0"/>
              <a:t>individuálna a/alebo skupinová </a:t>
            </a:r>
            <a:r>
              <a:rPr lang="sk-SK" sz="2000" dirty="0" err="1"/>
              <a:t>supervízia</a:t>
            </a:r>
            <a:r>
              <a:rPr lang="sk-SK" sz="2000" dirty="0"/>
              <a:t>, max. 6 hodín/mesiac/subjekt (žiadateľ, resp. partner).</a:t>
            </a:r>
            <a:endParaRPr lang="sk-SK" sz="2000" dirty="0"/>
          </a:p>
          <a:p>
            <a:pPr marL="0" indent="0" hangingPunct="0">
              <a:buNone/>
            </a:pP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3.2.5 </a:t>
            </a:r>
            <a:r>
              <a:rPr lang="pl-PL" sz="2300" b="1" dirty="0" smtClean="0">
                <a:solidFill>
                  <a:schemeClr val="accent6">
                    <a:lumMod val="75000"/>
                  </a:schemeClr>
                </a:solidFill>
              </a:rPr>
              <a:t>Oprávnenosť aktivít </a:t>
            </a:r>
            <a:r>
              <a:rPr lang="pl-PL" sz="2300" b="1" dirty="0">
                <a:solidFill>
                  <a:schemeClr val="accent6">
                    <a:lumMod val="75000"/>
                  </a:schemeClr>
                </a:solidFill>
              </a:rPr>
              <a:t>projektu </a:t>
            </a:r>
            <a:r>
              <a:rPr lang="pl-PL" sz="2300" b="1" dirty="0" smtClean="0">
                <a:solidFill>
                  <a:schemeClr val="accent6">
                    <a:lumMod val="75000"/>
                  </a:schemeClr>
                </a:solidFill>
              </a:rPr>
              <a:t>- Podaktivita </a:t>
            </a:r>
            <a:r>
              <a:rPr lang="pl-PL" sz="2300" b="1" dirty="0">
                <a:solidFill>
                  <a:schemeClr val="accent6">
                    <a:lumMod val="75000"/>
                  </a:schemeClr>
                </a:solidFill>
              </a:rPr>
              <a:t>5</a:t>
            </a:r>
            <a:endParaRPr lang="sk-SK" sz="2300" b="1" dirty="0">
              <a:solidFill>
                <a:schemeClr val="accent6">
                  <a:lumMod val="75000"/>
                </a:schemeClr>
              </a:solidFill>
            </a:endParaRPr>
          </a:p>
        </p:txBody>
      </p:sp>
    </p:spTree>
    <p:extLst>
      <p:ext uri="{BB962C8B-B14F-4D97-AF65-F5344CB8AC3E}">
        <p14:creationId xmlns:p14="http://schemas.microsoft.com/office/powerpoint/2010/main" val="317029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539552" y="1268760"/>
            <a:ext cx="8186766" cy="4680520"/>
          </a:xfrm>
        </p:spPr>
        <p:txBody>
          <a:bodyPr>
            <a:noAutofit/>
          </a:bodyPr>
          <a:lstStyle/>
          <a:p>
            <a:pPr marL="0" indent="0" algn="just">
              <a:spcBef>
                <a:spcPts val="0"/>
              </a:spcBef>
              <a:buNone/>
            </a:pPr>
            <a:r>
              <a:rPr lang="sk-SK" sz="2300" b="1" dirty="0"/>
              <a:t>Názov výzvy: 		</a:t>
            </a:r>
            <a:endParaRPr lang="sk-SK" sz="2300" b="1" dirty="0" smtClean="0"/>
          </a:p>
          <a:p>
            <a:pPr marL="0" indent="0" algn="just">
              <a:spcBef>
                <a:spcPts val="0"/>
              </a:spcBef>
              <a:buNone/>
            </a:pPr>
            <a:r>
              <a:rPr lang="sk-SK" sz="3000" b="1" dirty="0" smtClean="0">
                <a:solidFill>
                  <a:schemeClr val="accent6">
                    <a:lumMod val="75000"/>
                  </a:schemeClr>
                </a:solidFill>
              </a:rPr>
              <a:t>Podpora výkonu opatrení </a:t>
            </a:r>
            <a:r>
              <a:rPr lang="sk-SK" sz="3200" b="1" dirty="0" smtClean="0">
                <a:solidFill>
                  <a:schemeClr val="accent6">
                    <a:lumMod val="75000"/>
                  </a:schemeClr>
                </a:solidFill>
              </a:rPr>
              <a:t>sociálnoprávnej </a:t>
            </a:r>
            <a:r>
              <a:rPr lang="sk-SK" sz="3200" b="1" dirty="0">
                <a:solidFill>
                  <a:schemeClr val="accent6">
                    <a:lumMod val="75000"/>
                  </a:schemeClr>
                </a:solidFill>
              </a:rPr>
              <a:t>ochrany detí a sociálnej kurately v prirodzenom rodinnom prostredí </a:t>
            </a:r>
            <a:endParaRPr lang="sk-SK" sz="3200" b="1" dirty="0" smtClean="0">
              <a:solidFill>
                <a:schemeClr val="accent6">
                  <a:lumMod val="75000"/>
                </a:schemeClr>
              </a:solidFill>
            </a:endParaRPr>
          </a:p>
          <a:p>
            <a:pPr marL="0" indent="0" algn="just">
              <a:spcBef>
                <a:spcPts val="0"/>
              </a:spcBef>
              <a:buNone/>
            </a:pPr>
            <a:endParaRPr lang="sk-SK" sz="2500" dirty="0">
              <a:solidFill>
                <a:schemeClr val="accent6">
                  <a:lumMod val="75000"/>
                </a:schemeClr>
              </a:solidFill>
            </a:endParaRPr>
          </a:p>
          <a:p>
            <a:pPr marL="0" indent="0" algn="just">
              <a:spcBef>
                <a:spcPts val="0"/>
              </a:spcBef>
              <a:spcAft>
                <a:spcPts val="1200"/>
              </a:spcAft>
              <a:buNone/>
            </a:pPr>
            <a:r>
              <a:rPr lang="sk-SK" sz="2300" b="1" dirty="0"/>
              <a:t>Kód výzvy: 		</a:t>
            </a:r>
            <a:r>
              <a:rPr lang="sk-SK" sz="2300" dirty="0"/>
              <a:t>OP ĽZ DOP </a:t>
            </a:r>
            <a:r>
              <a:rPr lang="sk-SK" sz="2300" dirty="0" smtClean="0"/>
              <a:t>2016/4.2.1/03</a:t>
            </a:r>
          </a:p>
          <a:p>
            <a:pPr marL="0" indent="0" algn="just">
              <a:spcBef>
                <a:spcPts val="0"/>
              </a:spcBef>
              <a:spcAft>
                <a:spcPts val="1200"/>
              </a:spcAft>
              <a:buNone/>
            </a:pPr>
            <a:r>
              <a:rPr lang="sk-SK" sz="2300" b="1" dirty="0" smtClean="0"/>
              <a:t>Operačný program:</a:t>
            </a:r>
            <a:r>
              <a:rPr lang="sk-SK" sz="2300" dirty="0" smtClean="0"/>
              <a:t>	Ľudské zdroje</a:t>
            </a:r>
            <a:endParaRPr lang="sk-SK" sz="2300" dirty="0"/>
          </a:p>
          <a:p>
            <a:pPr marL="0" indent="0" algn="just">
              <a:spcBef>
                <a:spcPts val="0"/>
              </a:spcBef>
              <a:spcAft>
                <a:spcPts val="1200"/>
              </a:spcAft>
              <a:buNone/>
            </a:pPr>
            <a:r>
              <a:rPr lang="sk-SK" sz="2300" b="1" dirty="0" smtClean="0"/>
              <a:t>Poskytovateľ:	</a:t>
            </a:r>
            <a:r>
              <a:rPr lang="sk-SK" sz="2300" dirty="0" smtClean="0"/>
              <a:t>	Implementačná agentúra MPSVR SR</a:t>
            </a:r>
            <a:endParaRPr lang="sk-SK" sz="2300" dirty="0"/>
          </a:p>
        </p:txBody>
      </p:sp>
      <p:sp>
        <p:nvSpPr>
          <p:cNvPr id="4" name="Nadpis 3"/>
          <p:cNvSpPr>
            <a:spLocks noGrp="1"/>
          </p:cNvSpPr>
          <p:nvPr>
            <p:ph type="title" idx="4294967295"/>
          </p:nvPr>
        </p:nvSpPr>
        <p:spPr>
          <a:xfrm>
            <a:off x="467544" y="260648"/>
            <a:ext cx="8229600" cy="1143000"/>
          </a:xfrm>
        </p:spPr>
        <p:txBody>
          <a:bodyPr>
            <a:normAutofit/>
          </a:bodyPr>
          <a:lstStyle/>
          <a:p>
            <a:r>
              <a:rPr lang="sk-SK" sz="3500" b="1" dirty="0" smtClean="0">
                <a:solidFill>
                  <a:schemeClr val="accent6">
                    <a:lumMod val="75000"/>
                  </a:schemeClr>
                </a:solidFill>
              </a:rPr>
              <a:t>1. Formálne náležitosti</a:t>
            </a:r>
            <a:endParaRPr lang="sk-SK" sz="3500" b="1" dirty="0">
              <a:solidFill>
                <a:schemeClr val="accent6">
                  <a:lumMod val="75000"/>
                </a:schemeClr>
              </a:solidFill>
            </a:endParaRPr>
          </a:p>
        </p:txBody>
      </p:sp>
    </p:spTree>
    <p:extLst>
      <p:ext uri="{BB962C8B-B14F-4D97-AF65-F5344CB8AC3E}">
        <p14:creationId xmlns:p14="http://schemas.microsoft.com/office/powerpoint/2010/main" val="2465535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marL="0" indent="0">
              <a:buNone/>
            </a:pPr>
            <a:r>
              <a:rPr lang="sk-SK" sz="2000" dirty="0"/>
              <a:t>903 – </a:t>
            </a:r>
            <a:r>
              <a:rPr lang="sk-SK" sz="2000" b="1" dirty="0"/>
              <a:t>Paušálna sadzba na ostatné výdavky projektu (nariadenie 1304/2013, čl. 14 ods.2) </a:t>
            </a:r>
            <a:r>
              <a:rPr lang="sk-SK" sz="2000" dirty="0"/>
              <a:t>- </a:t>
            </a:r>
            <a:r>
              <a:rPr lang="sk-SK" sz="2000" b="1" dirty="0"/>
              <a:t>40%</a:t>
            </a:r>
            <a:r>
              <a:rPr lang="sk-SK" sz="2000" dirty="0"/>
              <a:t> z celkových oprávnených priamych nákladov na zamestnancov v rámci projektu; Súčasťou paušálnej sadzby na ostatné výdavky sú aj výdavky na publicitu a informovanosť;</a:t>
            </a:r>
          </a:p>
          <a:p>
            <a:pPr marL="0" indent="0">
              <a:buNone/>
            </a:pPr>
            <a:endParaRPr lang="sk-SK" sz="2000" dirty="0"/>
          </a:p>
          <a:p>
            <a:pPr marL="0" indent="0" algn="just">
              <a:spcBef>
                <a:spcPts val="0"/>
              </a:spcBef>
              <a:buNone/>
            </a:pPr>
            <a:r>
              <a:rPr lang="sk-SK" sz="2000" dirty="0"/>
              <a:t>905 – </a:t>
            </a:r>
            <a:r>
              <a:rPr lang="sk-SK" sz="2000" b="1" dirty="0"/>
              <a:t>Ostatné spôsoby paušálneho financovania </a:t>
            </a:r>
            <a:r>
              <a:rPr lang="sk-SK" sz="2000" dirty="0"/>
              <a:t>- Výdavky na </a:t>
            </a:r>
            <a:r>
              <a:rPr lang="sk-SK" sz="2000" b="1" dirty="0"/>
              <a:t>riadenie projektu</a:t>
            </a:r>
            <a:r>
              <a:rPr lang="sk-SK" sz="2000" dirty="0"/>
              <a:t> vo výške </a:t>
            </a:r>
            <a:r>
              <a:rPr lang="sk-SK" sz="2000" b="1" dirty="0"/>
              <a:t>8,32%</a:t>
            </a:r>
            <a:r>
              <a:rPr lang="sk-SK" sz="2000" dirty="0"/>
              <a:t> z celkových oprávnených priamych výdavkov na zamestnancov v rámci projektu je možné vykazovať osobitne v rozpočte projektu len v prípade, ak ide o mzdové výdavky vzniknuté na základe pracovnoprávneho vzťahu v zmysle zákona č. 311/2001 Z. z. Zákonník práce v znení neskorších predpisov</a:t>
            </a:r>
            <a:r>
              <a:rPr lang="sk-SK" sz="2000" dirty="0" smtClean="0"/>
              <a:t>;</a:t>
            </a: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3.3 </a:t>
            </a:r>
            <a:r>
              <a:rPr lang="pl-PL" sz="2300" b="1" dirty="0" smtClean="0">
                <a:solidFill>
                  <a:schemeClr val="accent6">
                    <a:lumMod val="75000"/>
                  </a:schemeClr>
                </a:solidFill>
              </a:rPr>
              <a:t>Oprávnenosť výdavkov realizácie projektu</a:t>
            </a:r>
            <a:endParaRPr lang="sk-SK" sz="2300" b="1" dirty="0">
              <a:solidFill>
                <a:schemeClr val="accent6">
                  <a:lumMod val="75000"/>
                </a:schemeClr>
              </a:solidFill>
            </a:endParaRPr>
          </a:p>
        </p:txBody>
      </p:sp>
    </p:spTree>
    <p:extLst>
      <p:ext uri="{BB962C8B-B14F-4D97-AF65-F5344CB8AC3E}">
        <p14:creationId xmlns:p14="http://schemas.microsoft.com/office/powerpoint/2010/main" val="734106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042750" cy="4680520"/>
          </a:xfrm>
        </p:spPr>
        <p:txBody>
          <a:bodyPr>
            <a:noAutofit/>
          </a:bodyPr>
          <a:lstStyle/>
          <a:p>
            <a:pPr marL="0" indent="0" algn="just">
              <a:spcBef>
                <a:spcPts val="0"/>
              </a:spcBef>
              <a:buNone/>
            </a:pPr>
            <a:r>
              <a:rPr lang="sk-SK" sz="2000" dirty="0" smtClean="0"/>
              <a:t>910 </a:t>
            </a:r>
            <a:r>
              <a:rPr lang="sk-SK" sz="2000" dirty="0"/>
              <a:t>– </a:t>
            </a:r>
            <a:r>
              <a:rPr lang="sk-SK" sz="2000" b="1" dirty="0"/>
              <a:t>Jednotkové výdavky </a:t>
            </a:r>
            <a:r>
              <a:rPr lang="sk-SK" sz="2000" dirty="0"/>
              <a:t>- Oprávnenými výdavkami na realizáciu aktivít sú </a:t>
            </a:r>
            <a:r>
              <a:rPr lang="sk-SK" sz="2000" b="1" dirty="0"/>
              <a:t>jednotkové ceny </a:t>
            </a:r>
            <a:r>
              <a:rPr lang="sk-SK" sz="2000" dirty="0"/>
              <a:t>stanovené v štandardnej stupnici jednotkových nákladov a paušálne sadzby – Príloha č. 7 </a:t>
            </a:r>
            <a:r>
              <a:rPr lang="sk-SK" sz="2000" dirty="0" smtClean="0"/>
              <a:t>výzvy</a:t>
            </a:r>
          </a:p>
          <a:p>
            <a:pPr marL="0" indent="0" algn="just">
              <a:spcBef>
                <a:spcPts val="0"/>
              </a:spcBef>
              <a:buNone/>
            </a:pPr>
            <a:endParaRPr lang="sk-SK" sz="24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3.3 </a:t>
            </a:r>
            <a:r>
              <a:rPr lang="pl-PL" sz="2300" b="1" dirty="0" smtClean="0">
                <a:solidFill>
                  <a:schemeClr val="accent6">
                    <a:lumMod val="75000"/>
                  </a:schemeClr>
                </a:solidFill>
              </a:rPr>
              <a:t>Oprávnenosť výdavkov realizácie projektu</a:t>
            </a:r>
            <a:endParaRPr lang="sk-SK" sz="2300" b="1" dirty="0">
              <a:solidFill>
                <a:schemeClr val="accent6">
                  <a:lumMod val="7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199" y="2390774"/>
            <a:ext cx="8009071" cy="2694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457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algn="just">
              <a:spcBef>
                <a:spcPts val="0"/>
              </a:spcBef>
            </a:pPr>
            <a:r>
              <a:rPr lang="sk-SK" sz="2000" dirty="0" smtClean="0"/>
              <a:t>slúži na zjednodušenie vykazovania, preukázateľnosti, overovania </a:t>
            </a:r>
            <a:r>
              <a:rPr lang="sk-SK" sz="2000" dirty="0"/>
              <a:t>a </a:t>
            </a:r>
            <a:r>
              <a:rPr lang="sk-SK" sz="2000" dirty="0" smtClean="0"/>
              <a:t>kontroly </a:t>
            </a:r>
            <a:r>
              <a:rPr lang="sk-SK" sz="2000" dirty="0"/>
              <a:t>oprávnených priamych </a:t>
            </a:r>
            <a:r>
              <a:rPr lang="sk-SK" sz="2000" dirty="0" smtClean="0"/>
              <a:t>nákladov pri </a:t>
            </a:r>
            <a:r>
              <a:rPr lang="sk-SK" sz="2000" dirty="0"/>
              <a:t>výkone opatrení </a:t>
            </a:r>
            <a:r>
              <a:rPr lang="sk-SK" sz="2000" dirty="0" err="1" smtClean="0"/>
              <a:t>SPODaSK</a:t>
            </a:r>
            <a:endParaRPr lang="sk-SK" sz="2000" dirty="0" smtClean="0"/>
          </a:p>
          <a:p>
            <a:pPr marL="0" indent="0" algn="just">
              <a:spcBef>
                <a:spcPts val="0"/>
              </a:spcBef>
              <a:buNone/>
            </a:pPr>
            <a:r>
              <a:rPr lang="sk-SK" sz="2000" dirty="0" smtClean="0"/>
              <a:t>Obsahuje: </a:t>
            </a:r>
          </a:p>
          <a:p>
            <a:pPr algn="just">
              <a:spcBef>
                <a:spcPts val="0"/>
              </a:spcBef>
            </a:pPr>
            <a:r>
              <a:rPr lang="sk-SK" sz="2000" dirty="0" smtClean="0"/>
              <a:t>náplň </a:t>
            </a:r>
            <a:r>
              <a:rPr lang="sk-SK" sz="2000" dirty="0"/>
              <a:t>práce a kvalifikačné predpoklady </a:t>
            </a:r>
            <a:r>
              <a:rPr lang="sk-SK" sz="2000" dirty="0" smtClean="0"/>
              <a:t>zamestnanca</a:t>
            </a:r>
            <a:endParaRPr lang="sk-SK" sz="2000" dirty="0"/>
          </a:p>
          <a:p>
            <a:pPr algn="just">
              <a:spcBef>
                <a:spcPts val="0"/>
              </a:spcBef>
            </a:pPr>
            <a:r>
              <a:rPr lang="sk-SK" sz="2000" dirty="0"/>
              <a:t>podmienky oprávnenosti personálnych nákladov:</a:t>
            </a:r>
          </a:p>
          <a:p>
            <a:pPr lvl="1" algn="just">
              <a:spcBef>
                <a:spcPts val="0"/>
              </a:spcBef>
              <a:buFontTx/>
              <a:buChar char="-"/>
            </a:pPr>
            <a:r>
              <a:rPr lang="sk-SK" sz="2000" b="1" dirty="0"/>
              <a:t>pri ustanovenom týždennom pracovnom </a:t>
            </a:r>
            <a:r>
              <a:rPr lang="sk-SK" sz="2000" b="1" dirty="0" smtClean="0"/>
              <a:t>čase </a:t>
            </a:r>
            <a:r>
              <a:rPr lang="sk-SK" sz="2000" dirty="0" smtClean="0"/>
              <a:t>(UTPČ): </a:t>
            </a:r>
          </a:p>
          <a:p>
            <a:pPr lvl="2" algn="just">
              <a:spcBef>
                <a:spcPts val="0"/>
              </a:spcBef>
              <a:buFontTx/>
              <a:buChar char="-"/>
            </a:pPr>
            <a:r>
              <a:rPr lang="sk-SK" sz="1600" dirty="0" smtClean="0"/>
              <a:t>počet </a:t>
            </a:r>
            <a:r>
              <a:rPr lang="sk-SK" sz="1600" dirty="0"/>
              <a:t>klientov </a:t>
            </a:r>
            <a:r>
              <a:rPr lang="sk-SK" sz="1600" dirty="0" smtClean="0"/>
              <a:t>minimálne </a:t>
            </a:r>
            <a:r>
              <a:rPr lang="sk-SK" sz="1600" dirty="0" smtClean="0"/>
              <a:t>15 </a:t>
            </a:r>
            <a:r>
              <a:rPr lang="sk-SK" sz="1600" dirty="0" smtClean="0"/>
              <a:t>až </a:t>
            </a:r>
            <a:r>
              <a:rPr lang="sk-SK" sz="1600" dirty="0" smtClean="0"/>
              <a:t>25</a:t>
            </a:r>
          </a:p>
          <a:p>
            <a:pPr lvl="2" algn="just">
              <a:spcBef>
                <a:spcPts val="0"/>
              </a:spcBef>
              <a:buFontTx/>
              <a:buChar char="-"/>
            </a:pPr>
            <a:r>
              <a:rPr lang="sk-SK" sz="1600" dirty="0"/>
              <a:t>počet odpracovaných pri 7,5 hodinovom pracovnom čase </a:t>
            </a:r>
            <a:r>
              <a:rPr lang="sk-SK" sz="1600" dirty="0" smtClean="0"/>
              <a:t>min. 112,5 hodín</a:t>
            </a:r>
          </a:p>
          <a:p>
            <a:pPr marL="914400" lvl="2" indent="0" algn="just">
              <a:spcBef>
                <a:spcPts val="0"/>
              </a:spcBef>
              <a:buNone/>
            </a:pPr>
            <a:r>
              <a:rPr lang="sk-SK" sz="1600" dirty="0"/>
              <a:t>	</a:t>
            </a:r>
            <a:r>
              <a:rPr lang="sk-SK" sz="1600" dirty="0" smtClean="0"/>
              <a:t>	     </a:t>
            </a:r>
            <a:r>
              <a:rPr lang="sk-SK" sz="1600" dirty="0"/>
              <a:t>pri 8 hodinovom pracovnom čase </a:t>
            </a:r>
            <a:r>
              <a:rPr lang="sk-SK" sz="1600" dirty="0" smtClean="0"/>
              <a:t>min. </a:t>
            </a:r>
            <a:r>
              <a:rPr lang="sk-SK" sz="1600" dirty="0"/>
              <a:t>120 </a:t>
            </a:r>
            <a:r>
              <a:rPr lang="sk-SK" sz="1600" dirty="0" smtClean="0"/>
              <a:t>hodín</a:t>
            </a:r>
            <a:endParaRPr lang="sk-SK" sz="1600" dirty="0"/>
          </a:p>
          <a:p>
            <a:pPr lvl="1" algn="just">
              <a:spcBef>
                <a:spcPts val="0"/>
              </a:spcBef>
              <a:buFontTx/>
              <a:buChar char="-"/>
            </a:pPr>
            <a:r>
              <a:rPr lang="sk-SK" sz="2000" b="1" dirty="0" smtClean="0"/>
              <a:t>pri </a:t>
            </a:r>
            <a:r>
              <a:rPr lang="sk-SK" sz="2000" b="1" dirty="0"/>
              <a:t>kratšom pracovnom čase v rozsahu ½ </a:t>
            </a:r>
            <a:r>
              <a:rPr lang="sk-SK" sz="2000" b="1" dirty="0" smtClean="0"/>
              <a:t>UTPČ</a:t>
            </a:r>
            <a:r>
              <a:rPr lang="sk-SK" sz="2000" dirty="0" smtClean="0"/>
              <a:t>: </a:t>
            </a:r>
          </a:p>
          <a:p>
            <a:pPr lvl="2" algn="just">
              <a:spcBef>
                <a:spcPts val="0"/>
              </a:spcBef>
              <a:buFontTx/>
              <a:buChar char="-"/>
            </a:pPr>
            <a:r>
              <a:rPr lang="sk-SK" sz="1600" dirty="0" smtClean="0"/>
              <a:t>počet </a:t>
            </a:r>
            <a:r>
              <a:rPr lang="sk-SK" sz="1600" dirty="0"/>
              <a:t>klientov </a:t>
            </a:r>
            <a:r>
              <a:rPr lang="sk-SK" sz="1600" dirty="0" smtClean="0"/>
              <a:t>minimálne 8 až </a:t>
            </a:r>
            <a:r>
              <a:rPr lang="sk-SK" sz="1600" dirty="0" smtClean="0"/>
              <a:t>14</a:t>
            </a:r>
          </a:p>
          <a:p>
            <a:pPr lvl="2" algn="just">
              <a:spcBef>
                <a:spcPts val="0"/>
              </a:spcBef>
              <a:buFontTx/>
              <a:buChar char="-"/>
            </a:pPr>
            <a:r>
              <a:rPr lang="sk-SK" sz="1600" dirty="0"/>
              <a:t>počet odpracovaných pri 7,5 hodinovom pracovnom čase min. </a:t>
            </a:r>
            <a:r>
              <a:rPr lang="sk-SK" sz="1600" dirty="0" smtClean="0"/>
              <a:t>57 </a:t>
            </a:r>
            <a:r>
              <a:rPr lang="sk-SK" sz="1600" dirty="0"/>
              <a:t>hodín</a:t>
            </a:r>
          </a:p>
          <a:p>
            <a:pPr marL="914400" lvl="2" indent="0" algn="just">
              <a:spcBef>
                <a:spcPts val="0"/>
              </a:spcBef>
              <a:buNone/>
            </a:pPr>
            <a:r>
              <a:rPr lang="sk-SK" sz="1600" dirty="0"/>
              <a:t>		 </a:t>
            </a:r>
            <a:r>
              <a:rPr lang="sk-SK" sz="1600" dirty="0" smtClean="0"/>
              <a:t>    </a:t>
            </a:r>
            <a:r>
              <a:rPr lang="sk-SK" sz="1600" dirty="0"/>
              <a:t>pri 8 hodinovom pracovnom čase min. 6</a:t>
            </a:r>
            <a:r>
              <a:rPr lang="sk-SK" sz="1600" dirty="0" smtClean="0"/>
              <a:t>0 hodín</a:t>
            </a:r>
          </a:p>
          <a:p>
            <a:pPr marL="0" lvl="1" indent="0" algn="just">
              <a:spcBef>
                <a:spcPts val="0"/>
              </a:spcBef>
              <a:buNone/>
            </a:pPr>
            <a:r>
              <a:rPr lang="sk-SK" sz="2000" b="1" u="sng" dirty="0" smtClean="0"/>
              <a:t>V </a:t>
            </a:r>
            <a:r>
              <a:rPr lang="sk-SK" sz="2000" b="1" u="sng" dirty="0"/>
              <a:t>prípade, ak počet klientov nesplní stanovené podmienky, výdavky na personálne náklady príslušnej pracovnej pozície nebudú uznané za oprávnené</a:t>
            </a:r>
            <a:r>
              <a:rPr lang="sk-SK" sz="2000" b="1" u="sng" dirty="0" smtClean="0"/>
              <a:t>.</a:t>
            </a: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3.4 </a:t>
            </a:r>
            <a:r>
              <a:rPr lang="sk-SK" sz="2300" b="1" dirty="0">
                <a:solidFill>
                  <a:schemeClr val="accent6">
                    <a:lumMod val="75000"/>
                  </a:schemeClr>
                </a:solidFill>
              </a:rPr>
              <a:t>Štandardná stupnica jednotkových nákladov</a:t>
            </a:r>
            <a:endParaRPr lang="sk-SK" sz="2300" dirty="0">
              <a:solidFill>
                <a:schemeClr val="accent6">
                  <a:lumMod val="75000"/>
                </a:schemeClr>
              </a:solidFill>
            </a:endParaRPr>
          </a:p>
        </p:txBody>
      </p:sp>
    </p:spTree>
    <p:extLst>
      <p:ext uri="{BB962C8B-B14F-4D97-AF65-F5344CB8AC3E}">
        <p14:creationId xmlns:p14="http://schemas.microsoft.com/office/powerpoint/2010/main" val="2034977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o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624"/>
            <a:ext cx="9144000" cy="5868033"/>
          </a:xfrm>
          <a:prstGeom prst="rect">
            <a:avLst/>
          </a:prstGeom>
        </p:spPr>
      </p:pic>
    </p:spTree>
    <p:extLst>
      <p:ext uri="{BB962C8B-B14F-4D97-AF65-F5344CB8AC3E}">
        <p14:creationId xmlns:p14="http://schemas.microsoft.com/office/powerpoint/2010/main" val="2343148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marL="0" indent="0">
              <a:buNone/>
            </a:pPr>
            <a:r>
              <a:rPr lang="sk-SK" sz="2200" b="1" dirty="0"/>
              <a:t>Podmienka oprávnenosti výdavkov v súvislosti s riadením projektu</a:t>
            </a:r>
            <a:endParaRPr lang="sk-SK" sz="2200" dirty="0" smtClean="0"/>
          </a:p>
          <a:p>
            <a:r>
              <a:rPr lang="sk-SK" sz="2000" dirty="0" smtClean="0"/>
              <a:t>V </a:t>
            </a:r>
            <a:r>
              <a:rPr lang="sk-SK" sz="2000" dirty="0"/>
              <a:t>rámci riadenia projektu musia byť žiadateľom pokryté </a:t>
            </a:r>
            <a:r>
              <a:rPr lang="sk-SK" sz="2000" b="1" dirty="0"/>
              <a:t>minimálne činnosti projektového manažéra a finančného manažéra.</a:t>
            </a:r>
            <a:r>
              <a:rPr lang="sk-SK" sz="2000" dirty="0"/>
              <a:t> Rámcový popis pracovných činností je uvedený v Prílohe č. 10 výzvy</a:t>
            </a:r>
            <a:r>
              <a:rPr lang="sk-SK" sz="2000" dirty="0" smtClean="0"/>
              <a:t>.</a:t>
            </a:r>
            <a:endParaRPr lang="sk-SK" sz="2000" dirty="0"/>
          </a:p>
          <a:p>
            <a:r>
              <a:rPr lang="sk-SK" sz="2000" dirty="0"/>
              <a:t>Žiadateľ musí preukázať, že disponuje zamestnancami na riadenie projektu</a:t>
            </a:r>
            <a:r>
              <a:rPr lang="sk-SK" sz="2000" dirty="0" smtClean="0"/>
              <a:t>.</a:t>
            </a:r>
          </a:p>
          <a:p>
            <a:pPr marL="0" indent="0">
              <a:buNone/>
            </a:pPr>
            <a:r>
              <a:rPr lang="sk-SK" sz="2000" dirty="0" smtClean="0"/>
              <a:t>Predkladá sa:</a:t>
            </a:r>
          </a:p>
          <a:p>
            <a:r>
              <a:rPr lang="sk-SK" sz="2000" b="1" dirty="0"/>
              <a:t>Pracovná zmluva, </a:t>
            </a:r>
            <a:r>
              <a:rPr lang="sk-SK" sz="2000" dirty="0"/>
              <a:t>resp.</a:t>
            </a:r>
            <a:r>
              <a:rPr lang="sk-SK" sz="2000" b="1" dirty="0"/>
              <a:t> dohoda o pracovnej činnosti, </a:t>
            </a:r>
            <a:r>
              <a:rPr lang="sk-SK" sz="2000" dirty="0"/>
              <a:t>resp.</a:t>
            </a:r>
            <a:r>
              <a:rPr lang="sk-SK" sz="2000" b="1" dirty="0"/>
              <a:t> služobná zmluva </a:t>
            </a:r>
            <a:r>
              <a:rPr lang="sk-SK" sz="2000" dirty="0" smtClean="0"/>
              <a:t>pričom v </a:t>
            </a:r>
            <a:r>
              <a:rPr lang="sk-SK" sz="2000" dirty="0"/>
              <a:t>čase podania </a:t>
            </a:r>
            <a:r>
              <a:rPr lang="sk-SK" sz="2000" dirty="0" err="1"/>
              <a:t>ŽoNFP</a:t>
            </a:r>
            <a:r>
              <a:rPr lang="sk-SK" sz="2000" dirty="0"/>
              <a:t> postačuje</a:t>
            </a:r>
            <a:r>
              <a:rPr lang="sk-SK" sz="2000" b="1" dirty="0"/>
              <a:t> Súhrnné čestné </a:t>
            </a:r>
            <a:r>
              <a:rPr lang="sk-SK" sz="2000" b="1" dirty="0" smtClean="0"/>
              <a:t>vyhlásenie. </a:t>
            </a:r>
            <a:r>
              <a:rPr lang="sk-SK" sz="2000" dirty="0" smtClean="0"/>
              <a:t>Pri predložení prvej </a:t>
            </a:r>
            <a:r>
              <a:rPr lang="sk-SK" sz="2000" dirty="0" err="1" smtClean="0"/>
              <a:t>ŽoP</a:t>
            </a:r>
            <a:r>
              <a:rPr lang="sk-SK" sz="2000" dirty="0" smtClean="0"/>
              <a:t> </a:t>
            </a:r>
            <a:r>
              <a:rPr lang="sk-SK" sz="2000" b="1" dirty="0" smtClean="0"/>
              <a:t>musí prijímateľ predložiť požadované dokumenty </a:t>
            </a:r>
            <a:r>
              <a:rPr lang="sk-SK" sz="2000" dirty="0" smtClean="0"/>
              <a:t>inak bude krátený rozpočet o kategóriu 905. Dodávateľsky zabezpečené riadenie projektu je hradené z paušálnej sadzby v rámci kategórie 903.</a:t>
            </a:r>
            <a:endParaRPr lang="sk-SK" sz="2000" dirty="0"/>
          </a:p>
          <a:p>
            <a:endParaRPr lang="sk-SK" sz="2300" dirty="0"/>
          </a:p>
          <a:p>
            <a:pPr marL="0" indent="0" algn="just">
              <a:buNone/>
            </a:pPr>
            <a:endParaRPr lang="sk-SK" sz="23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3.5 </a:t>
            </a:r>
            <a:r>
              <a:rPr lang="pl-PL" sz="2300" b="1" dirty="0">
                <a:solidFill>
                  <a:schemeClr val="accent6">
                    <a:lumMod val="75000"/>
                  </a:schemeClr>
                </a:solidFill>
              </a:rPr>
              <a:t>Oprávnenosť výdavkov realizácie projektu</a:t>
            </a:r>
            <a:endParaRPr lang="sk-SK" sz="2300" b="1" dirty="0">
              <a:solidFill>
                <a:schemeClr val="accent6">
                  <a:lumMod val="75000"/>
                </a:schemeClr>
              </a:solidFill>
            </a:endParaRPr>
          </a:p>
        </p:txBody>
      </p:sp>
    </p:spTree>
    <p:extLst>
      <p:ext uri="{BB962C8B-B14F-4D97-AF65-F5344CB8AC3E}">
        <p14:creationId xmlns:p14="http://schemas.microsoft.com/office/powerpoint/2010/main" val="3951826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marL="0" indent="0">
              <a:buNone/>
            </a:pPr>
            <a:r>
              <a:rPr lang="sk-SK" sz="2200" b="1" dirty="0"/>
              <a:t>Podmienka </a:t>
            </a:r>
            <a:r>
              <a:rPr lang="sk-SK" sz="2200" b="1" dirty="0" smtClean="0"/>
              <a:t>splnenia </a:t>
            </a:r>
            <a:r>
              <a:rPr lang="sk-SK" sz="2200" b="1" dirty="0"/>
              <a:t>kritérií pre výber </a:t>
            </a:r>
            <a:r>
              <a:rPr lang="sk-SK" sz="2200" b="1" dirty="0" smtClean="0"/>
              <a:t>projektov</a:t>
            </a:r>
          </a:p>
          <a:p>
            <a:r>
              <a:rPr lang="sk-SK" sz="2000" dirty="0" smtClean="0"/>
              <a:t>Prostredníctvom </a:t>
            </a:r>
            <a:r>
              <a:rPr lang="sk-SK" sz="2000" dirty="0"/>
              <a:t>hodnotiacich kritérií </a:t>
            </a:r>
            <a:r>
              <a:rPr lang="sk-SK" sz="2000" dirty="0" err="1"/>
              <a:t>ŽoNFP</a:t>
            </a:r>
            <a:r>
              <a:rPr lang="sk-SK" sz="2000" dirty="0"/>
              <a:t> posudzuje odborný hodnotiteľ kvalitatívnu úroveň predloženej </a:t>
            </a:r>
            <a:r>
              <a:rPr lang="sk-SK" sz="2000" dirty="0" err="1"/>
              <a:t>ŽoNFP</a:t>
            </a:r>
            <a:r>
              <a:rPr lang="sk-SK" sz="2000" dirty="0"/>
              <a:t>. </a:t>
            </a:r>
            <a:endParaRPr lang="sk-SK" sz="2000" dirty="0" smtClean="0"/>
          </a:p>
          <a:p>
            <a:r>
              <a:rPr lang="sk-SK" sz="2000" dirty="0" smtClean="0"/>
              <a:t>Hodnotiace </a:t>
            </a:r>
            <a:r>
              <a:rPr lang="sk-SK" sz="2000" dirty="0"/>
              <a:t>kritériá pre DOP, ich kategorizácia do hodnotiacich oblastí, ako aj spôsob ich aplikácie sú uvedené v </a:t>
            </a:r>
            <a:r>
              <a:rPr lang="sk-SK" sz="2000" b="1" dirty="0"/>
              <a:t>Kritériách pre výber projektov operačného programu Ľudské zdroje a metodika ich </a:t>
            </a:r>
            <a:r>
              <a:rPr lang="sk-SK" sz="2000" b="1" dirty="0" smtClean="0"/>
              <a:t>uplatňovania</a:t>
            </a:r>
            <a:r>
              <a:rPr lang="sk-SK" sz="2000" dirty="0" smtClean="0"/>
              <a:t>, </a:t>
            </a:r>
            <a:r>
              <a:rPr lang="sk-SK" sz="2000" dirty="0" smtClean="0"/>
              <a:t>v </a:t>
            </a:r>
            <a:r>
              <a:rPr lang="sk-SK" sz="2000" dirty="0"/>
              <a:t>časti 2.3</a:t>
            </a:r>
            <a:r>
              <a:rPr lang="sk-SK" sz="2000" dirty="0" smtClean="0"/>
              <a:t>, </a:t>
            </a:r>
            <a:r>
              <a:rPr lang="sk-SK" sz="2000" dirty="0"/>
              <a:t>ktoré tvoria Prílohu č</a:t>
            </a:r>
            <a:r>
              <a:rPr lang="sk-SK" sz="2000" dirty="0" smtClean="0"/>
              <a:t>. 5 </a:t>
            </a:r>
            <a:r>
              <a:rPr lang="sk-SK" sz="2000" dirty="0"/>
              <a:t>výzvy. </a:t>
            </a:r>
            <a:endParaRPr lang="sk-SK" sz="2000" dirty="0" smtClean="0"/>
          </a:p>
          <a:p>
            <a:r>
              <a:rPr lang="sk-SK" sz="2000" dirty="0" smtClean="0"/>
              <a:t>Predložená </a:t>
            </a:r>
            <a:r>
              <a:rPr lang="sk-SK" sz="2000" dirty="0" err="1"/>
              <a:t>ŽoNFP</a:t>
            </a:r>
            <a:r>
              <a:rPr lang="sk-SK" sz="2000" dirty="0"/>
              <a:t> musí spĺňať hodnotiace kritéria pre DOP uvedené v časti 2.3 dokumentu Kritériá pre výber projektov</a:t>
            </a:r>
            <a:r>
              <a:rPr lang="sk-SK" sz="2000" dirty="0" smtClean="0"/>
              <a:t>.</a:t>
            </a:r>
          </a:p>
          <a:p>
            <a:pPr marL="0" indent="0">
              <a:buNone/>
            </a:pPr>
            <a:r>
              <a:rPr lang="sk-SK" sz="2000" dirty="0" smtClean="0"/>
              <a:t>Preukazuje sa vyplneným f</a:t>
            </a:r>
            <a:r>
              <a:rPr lang="pl-PL" sz="2000" dirty="0" smtClean="0"/>
              <a:t>ormulárom  </a:t>
            </a:r>
            <a:r>
              <a:rPr lang="pl-PL" sz="2000" dirty="0"/>
              <a:t>ŽoNFP a jej </a:t>
            </a:r>
            <a:r>
              <a:rPr lang="pl-PL" sz="2000" dirty="0" smtClean="0"/>
              <a:t>prílohami (vrátane prílohy č. 8) </a:t>
            </a:r>
            <a:endParaRPr lang="sk-SK" sz="20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3.6</a:t>
            </a:r>
            <a:r>
              <a:rPr lang="pl-PL" sz="2300" b="1" dirty="0" smtClean="0">
                <a:solidFill>
                  <a:schemeClr val="accent6">
                    <a:lumMod val="75000"/>
                  </a:schemeClr>
                </a:solidFill>
              </a:rPr>
              <a:t> Podmienka splnenia kritérií pre výber projektov</a:t>
            </a:r>
            <a:endParaRPr lang="sk-SK" sz="2300" b="1" dirty="0">
              <a:solidFill>
                <a:schemeClr val="accent6">
                  <a:lumMod val="75000"/>
                </a:schemeClr>
              </a:solidFill>
            </a:endParaRPr>
          </a:p>
        </p:txBody>
      </p:sp>
    </p:spTree>
    <p:extLst>
      <p:ext uri="{BB962C8B-B14F-4D97-AF65-F5344CB8AC3E}">
        <p14:creationId xmlns:p14="http://schemas.microsoft.com/office/powerpoint/2010/main" val="400451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340768"/>
            <a:ext cx="8186766" cy="4248472"/>
          </a:xfrm>
        </p:spPr>
        <p:txBody>
          <a:bodyPr>
            <a:noAutofit/>
          </a:bodyPr>
          <a:lstStyle/>
          <a:p>
            <a:pPr lvl="0" algn="just">
              <a:spcBef>
                <a:spcPts val="1200"/>
              </a:spcBef>
            </a:pPr>
            <a:r>
              <a:rPr lang="sk-SK" sz="2400" dirty="0"/>
              <a:t>Počet projektov zameraných na verejné správy alebo sociálne služby na vnútroštátnej, regionálnej a miestnej úrovni</a:t>
            </a:r>
          </a:p>
          <a:p>
            <a:pPr lvl="0" algn="just">
              <a:spcBef>
                <a:spcPts val="1200"/>
              </a:spcBef>
            </a:pPr>
            <a:r>
              <a:rPr lang="sk-SK" sz="2400" dirty="0"/>
              <a:t>Počet podporovaných kapacít nových, inovatívnych služieb alebo opatrení na </a:t>
            </a:r>
            <a:r>
              <a:rPr lang="sk-SK" sz="2400" dirty="0" err="1"/>
              <a:t>komunitnej</a:t>
            </a:r>
            <a:r>
              <a:rPr lang="sk-SK" sz="2400" dirty="0"/>
              <a:t> úrovni, v domácom prostredí, otvorenom prostredí alebo náhradnom prostredí</a:t>
            </a:r>
          </a:p>
          <a:p>
            <a:pPr lvl="0" algn="just">
              <a:spcBef>
                <a:spcPts val="1200"/>
              </a:spcBef>
            </a:pPr>
            <a:r>
              <a:rPr lang="sk-SK" sz="2400" dirty="0"/>
              <a:t>Počet podporených kapacít nových, inovatívnych služieb alebo opatrení na </a:t>
            </a:r>
            <a:r>
              <a:rPr lang="sk-SK" sz="2400" dirty="0" err="1"/>
              <a:t>komunitnej</a:t>
            </a:r>
            <a:r>
              <a:rPr lang="sk-SK" sz="2400" dirty="0"/>
              <a:t> úrovni, v domácom prostredí, otvorenom prostredí alebo náhradnom prostredí 6 mesiacov po ukončení </a:t>
            </a:r>
            <a:r>
              <a:rPr lang="sk-SK" sz="2400" dirty="0" smtClean="0"/>
              <a:t>projektu</a:t>
            </a: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4. </a:t>
            </a:r>
            <a:r>
              <a:rPr lang="pl-PL" sz="2300" b="1" dirty="0">
                <a:solidFill>
                  <a:schemeClr val="accent6">
                    <a:lumMod val="75000"/>
                  </a:schemeClr>
                </a:solidFill>
              </a:rPr>
              <a:t>Merateľné </a:t>
            </a:r>
            <a:r>
              <a:rPr lang="pl-PL" sz="2300" b="1" dirty="0" smtClean="0">
                <a:solidFill>
                  <a:schemeClr val="accent6">
                    <a:lumMod val="75000"/>
                  </a:schemeClr>
                </a:solidFill>
              </a:rPr>
              <a:t>ukazovatele</a:t>
            </a:r>
            <a:endParaRPr lang="sk-SK" sz="2300" b="1" dirty="0">
              <a:solidFill>
                <a:schemeClr val="accent6">
                  <a:lumMod val="75000"/>
                </a:schemeClr>
              </a:solidFill>
            </a:endParaRPr>
          </a:p>
        </p:txBody>
      </p:sp>
    </p:spTree>
    <p:extLst>
      <p:ext uri="{BB962C8B-B14F-4D97-AF65-F5344CB8AC3E}">
        <p14:creationId xmlns:p14="http://schemas.microsoft.com/office/powerpoint/2010/main" val="20349776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88961" y="980728"/>
            <a:ext cx="8186766" cy="4968552"/>
          </a:xfrm>
        </p:spPr>
        <p:txBody>
          <a:bodyPr>
            <a:noAutofit/>
          </a:bodyPr>
          <a:lstStyle/>
          <a:p>
            <a:pPr marL="0" indent="0">
              <a:buNone/>
            </a:pPr>
            <a:r>
              <a:rPr lang="sk-SK" sz="1800" b="1" u="sng" dirty="0"/>
              <a:t>Výstupy</a:t>
            </a:r>
            <a:r>
              <a:rPr lang="sk-SK" sz="1800" u="sng" dirty="0"/>
              <a:t> </a:t>
            </a:r>
            <a:r>
              <a:rPr lang="sk-SK" sz="1800" u="sng" dirty="0" smtClean="0"/>
              <a:t>pre </a:t>
            </a:r>
            <a:r>
              <a:rPr lang="sk-SK" sz="1800" b="1" u="sng" dirty="0" err="1" smtClean="0"/>
              <a:t>podaktivity</a:t>
            </a:r>
            <a:r>
              <a:rPr lang="sk-SK" sz="1800" b="1" u="sng" dirty="0" smtClean="0"/>
              <a:t> 1 až 4 </a:t>
            </a:r>
            <a:r>
              <a:rPr lang="sk-SK" sz="1800" u="sng" dirty="0" smtClean="0"/>
              <a:t>musia </a:t>
            </a:r>
            <a:r>
              <a:rPr lang="sk-SK" sz="1800" u="sng" dirty="0"/>
              <a:t>byť zdokladované nasledovne:</a:t>
            </a:r>
          </a:p>
          <a:p>
            <a:pPr lvl="0"/>
            <a:r>
              <a:rPr lang="sk-SK" sz="1800" b="1" dirty="0"/>
              <a:t>doložením oznámenia </a:t>
            </a:r>
            <a:r>
              <a:rPr lang="sk-SK" sz="1800" dirty="0"/>
              <a:t>o doplnení do akreditačného spisu, ak je potrebné vykonať zmenu v akreditačnom spise podľa zákona č. 305/2005 Z. z. o </a:t>
            </a:r>
            <a:r>
              <a:rPr lang="sk-SK" sz="1800" dirty="0" err="1"/>
              <a:t>SPODaSK</a:t>
            </a:r>
            <a:r>
              <a:rPr lang="sk-SK" sz="1800" dirty="0"/>
              <a:t>  </a:t>
            </a:r>
            <a:r>
              <a:rPr lang="sk-SK" sz="1800" b="1" dirty="0"/>
              <a:t>do 15 pracovných dní od doručenia oznámenia</a:t>
            </a:r>
            <a:r>
              <a:rPr lang="sk-SK" sz="1800" dirty="0"/>
              <a:t>, alebo </a:t>
            </a:r>
          </a:p>
          <a:p>
            <a:pPr lvl="0"/>
            <a:r>
              <a:rPr lang="sk-SK" sz="1800" b="1" dirty="0"/>
              <a:t>doložením rozhodnutia o udelení akreditácie </a:t>
            </a:r>
            <a:r>
              <a:rPr lang="sk-SK" sz="1800" dirty="0"/>
              <a:t>na vykonávanie nových opatrení, resp. zmenu akreditácie  - s povinnosťou informovať Poskytovateľa </a:t>
            </a:r>
            <a:r>
              <a:rPr lang="sk-SK" sz="1800" b="1" dirty="0"/>
              <a:t>do 15 pracovných dní od doručenia rozhodnutia </a:t>
            </a:r>
            <a:r>
              <a:rPr lang="sk-SK" sz="1800" dirty="0" smtClean="0"/>
              <a:t>MPSVR </a:t>
            </a:r>
            <a:r>
              <a:rPr lang="sk-SK" sz="1800" dirty="0"/>
              <a:t>SR o doplnení, resp. o udelení akreditácie danému subjektu, </a:t>
            </a:r>
            <a:r>
              <a:rPr lang="sk-SK" sz="1800" b="1" dirty="0"/>
              <a:t>maximálne však do 12 mesiacov od podpísania Zmluvy o poskytnutí NFP</a:t>
            </a:r>
            <a:r>
              <a:rPr lang="sk-SK" sz="1800" dirty="0"/>
              <a:t> ak </a:t>
            </a:r>
            <a:r>
              <a:rPr lang="sk-SK" sz="1800" dirty="0" smtClean="0"/>
              <a:t>prijímateľom</a:t>
            </a:r>
            <a:r>
              <a:rPr lang="sk-SK" sz="1800" u="sng" dirty="0" smtClean="0"/>
              <a:t> je akreditovaný </a:t>
            </a:r>
            <a:r>
              <a:rPr lang="sk-SK" sz="1800" u="sng" dirty="0"/>
              <a:t>subjekt</a:t>
            </a:r>
            <a:r>
              <a:rPr lang="sk-SK" sz="1800" dirty="0"/>
              <a:t>,</a:t>
            </a:r>
          </a:p>
          <a:p>
            <a:pPr lvl="0"/>
            <a:r>
              <a:rPr lang="sk-SK" sz="1800" b="1" dirty="0"/>
              <a:t>písomným predložením novovytvoreného/inovovaného/rozšíreného opatrenia</a:t>
            </a:r>
            <a:r>
              <a:rPr lang="sk-SK" sz="1800" dirty="0"/>
              <a:t>, ktoré v zmysle svojej pôsobnosti vykonáva </a:t>
            </a:r>
            <a:r>
              <a:rPr lang="sk-SK" sz="1800" b="1" dirty="0"/>
              <a:t>najneskôr 12 mesiacov od podpísania Zmluvy o poskytnutí NFP</a:t>
            </a:r>
            <a:r>
              <a:rPr lang="sk-SK" sz="1800" dirty="0"/>
              <a:t>, ak prijímateľom </a:t>
            </a:r>
            <a:r>
              <a:rPr lang="sk-SK" sz="1800" u="sng" dirty="0"/>
              <a:t>nie je akreditovaný subjekt</a:t>
            </a:r>
            <a:r>
              <a:rPr lang="sk-SK" sz="1800" dirty="0"/>
              <a:t>,</a:t>
            </a:r>
          </a:p>
          <a:p>
            <a:pPr lvl="0"/>
            <a:r>
              <a:rPr lang="sk-SK" sz="1800" dirty="0"/>
              <a:t>dokladovaním výkonu činnosti zamestnanca v súlade s pracovnou náplňou a pracovnou zmluvou uzatvorenou na ustanovený týždenný pracovný </a:t>
            </a:r>
            <a:r>
              <a:rPr lang="sk-SK" sz="1800" dirty="0" smtClean="0"/>
              <a:t>čas, resp</a:t>
            </a:r>
            <a:r>
              <a:rPr lang="sk-SK" sz="1800" dirty="0"/>
              <a:t>. na kratší pracovný čas v rozsahu ½ UTPC s preukázaním výstupov a splnením všetkých podmienok uvedených v </a:t>
            </a:r>
            <a:r>
              <a:rPr lang="sk-SK" sz="1800" b="1" dirty="0"/>
              <a:t>Štandardnej stupnici jednotkových nákladov</a:t>
            </a:r>
            <a:r>
              <a:rPr lang="sk-SK" sz="1800" dirty="0"/>
              <a:t>, ktorá je prílohou č. 7 </a:t>
            </a:r>
            <a:r>
              <a:rPr lang="sk-SK" sz="1800" dirty="0" smtClean="0"/>
              <a:t>výzvy</a:t>
            </a:r>
            <a:r>
              <a:rPr lang="sk-SK" sz="1800" dirty="0"/>
              <a:t>.</a:t>
            </a:r>
          </a:p>
        </p:txBody>
      </p:sp>
      <p:sp>
        <p:nvSpPr>
          <p:cNvPr id="3" name="Nadpis 3"/>
          <p:cNvSpPr txBox="1">
            <a:spLocks/>
          </p:cNvSpPr>
          <p:nvPr/>
        </p:nvSpPr>
        <p:spPr>
          <a:xfrm>
            <a:off x="467544" y="260648"/>
            <a:ext cx="82296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a:solidFill>
                  <a:schemeClr val="accent6">
                    <a:lumMod val="75000"/>
                  </a:schemeClr>
                </a:solidFill>
              </a:rPr>
              <a:t>5</a:t>
            </a:r>
            <a:r>
              <a:rPr lang="pl-PL" sz="2300" b="1" dirty="0" smtClean="0">
                <a:solidFill>
                  <a:schemeClr val="accent6">
                    <a:lumMod val="75000"/>
                  </a:schemeClr>
                </a:solidFill>
              </a:rPr>
              <a:t>.</a:t>
            </a:r>
            <a:r>
              <a:rPr lang="pl-PL" sz="2300" b="1" dirty="0" smtClean="0">
                <a:solidFill>
                  <a:schemeClr val="accent6">
                    <a:lumMod val="75000"/>
                  </a:schemeClr>
                </a:solidFill>
              </a:rPr>
              <a:t> Výstupy aktivít</a:t>
            </a:r>
            <a:endParaRPr lang="sk-SK" sz="2300" b="1" dirty="0">
              <a:solidFill>
                <a:schemeClr val="accent6">
                  <a:lumMod val="75000"/>
                </a:schemeClr>
              </a:solidFill>
            </a:endParaRPr>
          </a:p>
        </p:txBody>
      </p:sp>
    </p:spTree>
    <p:extLst>
      <p:ext uri="{BB962C8B-B14F-4D97-AF65-F5344CB8AC3E}">
        <p14:creationId xmlns:p14="http://schemas.microsoft.com/office/powerpoint/2010/main" val="1502864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88961" y="980728"/>
            <a:ext cx="8186766" cy="4968552"/>
          </a:xfrm>
        </p:spPr>
        <p:txBody>
          <a:bodyPr>
            <a:noAutofit/>
          </a:bodyPr>
          <a:lstStyle/>
          <a:p>
            <a:r>
              <a:rPr lang="sk-SK" sz="1800" dirty="0" smtClean="0"/>
              <a:t>Výdavky </a:t>
            </a:r>
            <a:r>
              <a:rPr lang="sk-SK" sz="1800" dirty="0"/>
              <a:t>na </a:t>
            </a:r>
            <a:r>
              <a:rPr lang="sk-SK" sz="1800" b="1" dirty="0" err="1"/>
              <a:t>supervíziu</a:t>
            </a:r>
            <a:r>
              <a:rPr lang="sk-SK" sz="1800" b="1" dirty="0"/>
              <a:t> </a:t>
            </a:r>
            <a:r>
              <a:rPr lang="sk-SK" sz="1800" dirty="0"/>
              <a:t>je možné vykazovať </a:t>
            </a:r>
            <a:r>
              <a:rPr lang="sk-SK" sz="1800" u="sng" dirty="0"/>
              <a:t>osobitne v rozpočte projektu </a:t>
            </a:r>
            <a:r>
              <a:rPr lang="sk-SK" sz="1800" dirty="0"/>
              <a:t>(skupina výdavkov 910) len v prípade, ak ide o mzdové výdavky vzniknuté na základe dohôd o prácach vykonávaných mimo pracovného pomeru v zmysle Zákonníka práce. </a:t>
            </a:r>
            <a:endParaRPr lang="sk-SK" sz="1800" dirty="0" smtClean="0"/>
          </a:p>
          <a:p>
            <a:r>
              <a:rPr lang="sk-SK" sz="1800" dirty="0" smtClean="0"/>
              <a:t>Pri </a:t>
            </a:r>
            <a:r>
              <a:rPr lang="sk-SK" sz="1800" dirty="0"/>
              <a:t>použití jednotkových výdavkov </a:t>
            </a:r>
            <a:r>
              <a:rPr lang="sk-SK" sz="1800" dirty="0" smtClean="0"/>
              <a:t> (skupina 910) nie </a:t>
            </a:r>
            <a:r>
              <a:rPr lang="sk-SK" sz="1800" dirty="0"/>
              <a:t>je potrebné odôvodniť skutočné náklady v uvedenej kategórií výdavkov, avšak je nevyhnutné, aby </a:t>
            </a:r>
            <a:r>
              <a:rPr lang="sk-SK" sz="1800" dirty="0" smtClean="0"/>
              <a:t>poskytovateľ </a:t>
            </a:r>
            <a:r>
              <a:rPr lang="sk-SK" sz="1800" dirty="0"/>
              <a:t>získal uistenie, že činnosti alebo výstupy boli skutočne realizované</a:t>
            </a:r>
            <a:r>
              <a:rPr lang="sk-SK" sz="1800" dirty="0" smtClean="0"/>
              <a:t>.</a:t>
            </a:r>
          </a:p>
          <a:p>
            <a:r>
              <a:rPr lang="sk-SK" sz="1800" dirty="0" smtClean="0"/>
              <a:t>Ak </a:t>
            </a:r>
            <a:r>
              <a:rPr lang="sk-SK" sz="1800" dirty="0"/>
              <a:t>budú uvedené </a:t>
            </a:r>
            <a:r>
              <a:rPr lang="sk-SK" sz="1800" u="sng" dirty="0"/>
              <a:t>služby obstarané externe </a:t>
            </a:r>
            <a:r>
              <a:rPr lang="sk-SK" sz="1800" dirty="0"/>
              <a:t>prostredníctvom dodávateľov, </a:t>
            </a:r>
            <a:r>
              <a:rPr lang="sk-SK" sz="1800" u="sng" dirty="0"/>
              <a:t>výdavky nie je možné vykazovať osobitne</a:t>
            </a:r>
            <a:r>
              <a:rPr lang="sk-SK" sz="1800" dirty="0"/>
              <a:t>, sú súčasťou paušálnej sadzby na ostatné výdavky projektu (skupina výdavkov 903).</a:t>
            </a:r>
            <a:endParaRPr lang="sk-SK" sz="1800" dirty="0"/>
          </a:p>
          <a:p>
            <a:pPr marL="0" indent="0">
              <a:buNone/>
            </a:pPr>
            <a:endParaRPr lang="sk-SK" sz="1800" dirty="0"/>
          </a:p>
          <a:p>
            <a:pPr marL="0" lvl="0" indent="0">
              <a:buNone/>
            </a:pPr>
            <a:r>
              <a:rPr lang="sk-SK" sz="1800" b="1" u="sng" dirty="0"/>
              <a:t>Výstupy</a:t>
            </a:r>
            <a:r>
              <a:rPr lang="sk-SK" sz="1800" u="sng" dirty="0"/>
              <a:t> pre </a:t>
            </a:r>
            <a:r>
              <a:rPr lang="sk-SK" sz="1800" b="1" u="sng" dirty="0" err="1" smtClean="0"/>
              <a:t>supervíziu</a:t>
            </a:r>
            <a:r>
              <a:rPr lang="sk-SK" sz="1800" b="1" u="sng" dirty="0" smtClean="0"/>
              <a:t> </a:t>
            </a:r>
            <a:r>
              <a:rPr lang="sk-SK" sz="1800" dirty="0" smtClean="0"/>
              <a:t>sa </a:t>
            </a:r>
            <a:r>
              <a:rPr lang="sk-SK" sz="1800" dirty="0"/>
              <a:t>zdokladuje predložením:</a:t>
            </a:r>
            <a:endParaRPr lang="sk-SK" sz="1800" dirty="0"/>
          </a:p>
          <a:p>
            <a:pPr marL="720725" lvl="0" indent="-360363">
              <a:buFont typeface="Courier New" pitchFamily="49" charset="0"/>
              <a:buChar char="o"/>
            </a:pPr>
            <a:r>
              <a:rPr lang="sk-SK" sz="1800" dirty="0"/>
              <a:t>prezenčnej listiny, </a:t>
            </a:r>
          </a:p>
          <a:p>
            <a:pPr marL="720725" lvl="0" indent="-360363">
              <a:buFont typeface="Courier New" pitchFamily="49" charset="0"/>
              <a:buChar char="o"/>
            </a:pPr>
            <a:r>
              <a:rPr lang="sk-SK" sz="1800" dirty="0"/>
              <a:t>dokladom o uzavretí dohody o prácach vykonávaných mimo pracovného pomeru.</a:t>
            </a:r>
          </a:p>
          <a:p>
            <a:r>
              <a:rPr lang="sk-SK" sz="1800" dirty="0" smtClean="0"/>
              <a:t>Výdavky </a:t>
            </a:r>
            <a:r>
              <a:rPr lang="sk-SK" sz="1800" dirty="0"/>
              <a:t>na </a:t>
            </a:r>
            <a:r>
              <a:rPr lang="sk-SK" sz="1800" b="1" u="sng" dirty="0" err="1"/>
              <a:t>supervíziu</a:t>
            </a:r>
            <a:r>
              <a:rPr lang="sk-SK" sz="1800" b="1" u="sng" dirty="0"/>
              <a:t> </a:t>
            </a:r>
            <a:r>
              <a:rPr lang="sk-SK" sz="1800" b="1" dirty="0"/>
              <a:t>sú oprávnené len v prípade</a:t>
            </a:r>
            <a:r>
              <a:rPr lang="sk-SK" sz="1800" dirty="0"/>
              <a:t>, ak prijímateľ realizuje aspoň </a:t>
            </a:r>
            <a:r>
              <a:rPr lang="sk-SK" sz="1800" b="1" dirty="0"/>
              <a:t>jednu z </a:t>
            </a:r>
            <a:r>
              <a:rPr lang="sk-SK" sz="1800" b="1" dirty="0" err="1"/>
              <a:t>podaktivít</a:t>
            </a:r>
            <a:r>
              <a:rPr lang="sk-SK" sz="1800" b="1" dirty="0"/>
              <a:t>  1 až  4.</a:t>
            </a:r>
            <a:endParaRPr lang="sk-SK" sz="1800" b="1" dirty="0">
              <a:effectLst/>
            </a:endParaRPr>
          </a:p>
        </p:txBody>
      </p:sp>
      <p:sp>
        <p:nvSpPr>
          <p:cNvPr id="3" name="Nadpis 3"/>
          <p:cNvSpPr txBox="1">
            <a:spLocks/>
          </p:cNvSpPr>
          <p:nvPr/>
        </p:nvSpPr>
        <p:spPr>
          <a:xfrm>
            <a:off x="467544" y="260648"/>
            <a:ext cx="82296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a:solidFill>
                  <a:schemeClr val="accent6">
                    <a:lumMod val="75000"/>
                  </a:schemeClr>
                </a:solidFill>
              </a:rPr>
              <a:t>5. Výstupy aktivít</a:t>
            </a:r>
            <a:endParaRPr lang="sk-SK" sz="2300" b="1" dirty="0">
              <a:solidFill>
                <a:schemeClr val="accent6">
                  <a:lumMod val="75000"/>
                </a:schemeClr>
              </a:solidFill>
            </a:endParaRPr>
          </a:p>
        </p:txBody>
      </p:sp>
    </p:spTree>
    <p:extLst>
      <p:ext uri="{BB962C8B-B14F-4D97-AF65-F5344CB8AC3E}">
        <p14:creationId xmlns:p14="http://schemas.microsoft.com/office/powerpoint/2010/main" val="3022217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1340768"/>
            <a:ext cx="8186766" cy="4536504"/>
          </a:xfrm>
        </p:spPr>
        <p:txBody>
          <a:bodyPr>
            <a:noAutofit/>
          </a:bodyPr>
          <a:lstStyle/>
          <a:p>
            <a:r>
              <a:rPr lang="sk-SK" sz="2000" dirty="0"/>
              <a:t>Zjednodušené vykazovanie nákladov neznamená zrušenie povinnosti plne dodržiavať všetky uplatniteľné právne predpisy Európskej únie a vnútroštátne právne predpisy SR</a:t>
            </a:r>
            <a:r>
              <a:rPr lang="sk-SK" sz="2000" dirty="0" smtClean="0"/>
              <a:t>.</a:t>
            </a:r>
            <a:r>
              <a:rPr lang="sk-SK" sz="2000" dirty="0"/>
              <a:t> </a:t>
            </a:r>
          </a:p>
          <a:p>
            <a:endParaRPr lang="sk-SK" sz="2000" dirty="0"/>
          </a:p>
          <a:p>
            <a:r>
              <a:rPr lang="sk-SK" sz="2000" b="1" dirty="0"/>
              <a:t>Žiadateľ vypĺňa rozpočet, ktorý je súčasťou formulára </a:t>
            </a:r>
            <a:r>
              <a:rPr lang="sk-SK" sz="2000" b="1" dirty="0" err="1"/>
              <a:t>ŽoNFP</a:t>
            </a:r>
            <a:r>
              <a:rPr lang="sk-SK" sz="2000" b="1" dirty="0"/>
              <a:t> (Príloha č. 1-4 Rozpočet projektu s návodom na vypracovanie, uvedený v záložke „pokyny k vyplneniu“) a nie rozpočet, ktorý je súčasťou Príručky pre žiadateľa.  Návod na vyplnenie rozpočtu je v rámci prílohy č.1-4, uvedený v záložke „pokyny k vyplneniu“.</a:t>
            </a:r>
            <a:endParaRPr lang="sk-SK" sz="1800" dirty="0">
              <a:effectLst/>
            </a:endParaRP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a:solidFill>
                  <a:schemeClr val="accent6">
                    <a:lumMod val="75000"/>
                  </a:schemeClr>
                </a:solidFill>
              </a:rPr>
              <a:t>5. Výstupy aktivít</a:t>
            </a:r>
            <a:endParaRPr lang="sk-SK" sz="2300" b="1" dirty="0">
              <a:solidFill>
                <a:schemeClr val="accent6">
                  <a:lumMod val="75000"/>
                </a:schemeClr>
              </a:solidFill>
            </a:endParaRPr>
          </a:p>
        </p:txBody>
      </p:sp>
    </p:spTree>
    <p:extLst>
      <p:ext uri="{BB962C8B-B14F-4D97-AF65-F5344CB8AC3E}">
        <p14:creationId xmlns:p14="http://schemas.microsoft.com/office/powerpoint/2010/main" val="35959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620688"/>
            <a:ext cx="8424936" cy="5112568"/>
          </a:xfrm>
        </p:spPr>
        <p:txBody>
          <a:bodyPr>
            <a:noAutofit/>
          </a:bodyPr>
          <a:lstStyle/>
          <a:p>
            <a:pPr marL="0" indent="0" algn="just">
              <a:spcBef>
                <a:spcPts val="0"/>
              </a:spcBef>
              <a:buNone/>
            </a:pPr>
            <a:r>
              <a:rPr lang="sk-SK" sz="2300" b="1" dirty="0"/>
              <a:t>Prioritná os:</a:t>
            </a:r>
            <a:r>
              <a:rPr lang="sk-SK" sz="2300" dirty="0"/>
              <a:t>		4. Sociálne </a:t>
            </a:r>
            <a:r>
              <a:rPr lang="sk-SK" sz="2300" dirty="0" smtClean="0"/>
              <a:t>začlenenie</a:t>
            </a:r>
          </a:p>
          <a:p>
            <a:pPr marL="0" indent="0" algn="just">
              <a:spcBef>
                <a:spcPts val="0"/>
              </a:spcBef>
              <a:buNone/>
            </a:pPr>
            <a:endParaRPr lang="sk-SK" sz="2300" dirty="0"/>
          </a:p>
          <a:p>
            <a:pPr marL="0" indent="0" algn="just">
              <a:spcBef>
                <a:spcPts val="0"/>
              </a:spcBef>
              <a:buNone/>
            </a:pPr>
            <a:r>
              <a:rPr lang="sk-SK" sz="2300" b="1" dirty="0"/>
              <a:t>Investičná priorita:</a:t>
            </a:r>
            <a:r>
              <a:rPr lang="sk-SK" sz="2300" dirty="0"/>
              <a:t>	4.2. Zlepšenie prístupu k cenovo </a:t>
            </a:r>
            <a:r>
              <a:rPr lang="sk-SK" sz="2300" dirty="0" smtClean="0"/>
              <a:t>prístupným, 				trvalo </a:t>
            </a:r>
            <a:r>
              <a:rPr lang="sk-SK" sz="2300" dirty="0"/>
              <a:t>udržateľným a </a:t>
            </a:r>
            <a:r>
              <a:rPr lang="sk-SK" sz="2300" dirty="0" smtClean="0"/>
              <a:t>kvalitným </a:t>
            </a:r>
            <a:r>
              <a:rPr lang="sk-SK" sz="2300" dirty="0"/>
              <a:t>službám </a:t>
            </a:r>
            <a:r>
              <a:rPr lang="sk-SK" sz="2300" dirty="0" smtClean="0"/>
              <a:t>				vrátane zdravotnej starostlivosti </a:t>
            </a:r>
            <a:r>
              <a:rPr lang="sk-SK" sz="2300" dirty="0"/>
              <a:t>a sociálnych </a:t>
            </a:r>
            <a:r>
              <a:rPr lang="sk-SK" sz="2300" dirty="0" smtClean="0"/>
              <a:t>				služieb všeobecného </a:t>
            </a:r>
            <a:r>
              <a:rPr lang="sk-SK" sz="2300" dirty="0"/>
              <a:t>záujmu</a:t>
            </a:r>
          </a:p>
          <a:p>
            <a:pPr marL="0" indent="0" algn="just">
              <a:spcBef>
                <a:spcPts val="0"/>
              </a:spcBef>
              <a:buNone/>
            </a:pPr>
            <a:endParaRPr lang="sk-SK" sz="2300" b="1" dirty="0" smtClean="0"/>
          </a:p>
          <a:p>
            <a:pPr marL="0" indent="0" algn="just">
              <a:spcBef>
                <a:spcPts val="0"/>
              </a:spcBef>
              <a:buNone/>
            </a:pPr>
            <a:r>
              <a:rPr lang="sk-SK" sz="2300" b="1" dirty="0" smtClean="0"/>
              <a:t>Špecifický </a:t>
            </a:r>
            <a:r>
              <a:rPr lang="sk-SK" sz="2300" b="1" dirty="0"/>
              <a:t>cieľ:</a:t>
            </a:r>
            <a:r>
              <a:rPr lang="sk-SK" sz="2300" dirty="0"/>
              <a:t>	</a:t>
            </a:r>
            <a:r>
              <a:rPr lang="sk-SK" sz="2300" dirty="0" smtClean="0"/>
              <a:t>	</a:t>
            </a:r>
            <a:r>
              <a:rPr lang="pl-PL" sz="2300" dirty="0" smtClean="0"/>
              <a:t>4.2.1</a:t>
            </a:r>
            <a:r>
              <a:rPr lang="pl-PL" sz="2300" dirty="0"/>
              <a:t>. Prechod z inštitucionálnej </a:t>
            </a:r>
            <a:r>
              <a:rPr lang="pl-PL" sz="2300" dirty="0" smtClean="0"/>
              <a:t>na 					komunitnú </a:t>
            </a:r>
            <a:r>
              <a:rPr lang="pl-PL" sz="2300" dirty="0"/>
              <a:t>starostlivosť</a:t>
            </a:r>
          </a:p>
          <a:p>
            <a:pPr marL="0" indent="0" algn="just">
              <a:spcBef>
                <a:spcPts val="0"/>
              </a:spcBef>
              <a:buNone/>
            </a:pPr>
            <a:endParaRPr lang="sk-SK" sz="2300" b="1" dirty="0" smtClean="0"/>
          </a:p>
          <a:p>
            <a:pPr marL="0" indent="0" algn="just">
              <a:spcBef>
                <a:spcPts val="0"/>
              </a:spcBef>
              <a:buNone/>
            </a:pPr>
            <a:r>
              <a:rPr lang="sk-SK" sz="2300" b="1" dirty="0" smtClean="0"/>
              <a:t>Fond</a:t>
            </a:r>
            <a:r>
              <a:rPr lang="sk-SK" sz="2300" b="1" dirty="0"/>
              <a:t>:</a:t>
            </a:r>
            <a:r>
              <a:rPr lang="sk-SK" sz="2300" dirty="0"/>
              <a:t>			Európsky sociálny </a:t>
            </a:r>
            <a:r>
              <a:rPr lang="sk-SK" sz="2300" dirty="0" smtClean="0"/>
              <a:t>fond</a:t>
            </a:r>
          </a:p>
          <a:p>
            <a:pPr marL="0" indent="0" algn="just">
              <a:spcBef>
                <a:spcPts val="0"/>
              </a:spcBef>
              <a:buNone/>
            </a:pPr>
            <a:endParaRPr lang="sk-SK" sz="2300" dirty="0"/>
          </a:p>
          <a:p>
            <a:pPr marL="0" indent="0" algn="just">
              <a:spcBef>
                <a:spcPts val="0"/>
              </a:spcBef>
              <a:buNone/>
            </a:pPr>
            <a:r>
              <a:rPr lang="it-IT" sz="2300" b="1" dirty="0"/>
              <a:t>Schéma štátnej pomoci/Schéma pomoci de minimis</a:t>
            </a:r>
            <a:r>
              <a:rPr lang="sk-SK" sz="2300" b="1" dirty="0"/>
              <a:t>: </a:t>
            </a:r>
            <a:r>
              <a:rPr lang="sk-SK" sz="2300" dirty="0"/>
              <a:t>neuplatňuje </a:t>
            </a:r>
            <a:r>
              <a:rPr lang="sk-SK" sz="2300" dirty="0" smtClean="0"/>
              <a:t>sa</a:t>
            </a:r>
            <a:endParaRPr lang="sk-SK" sz="2300" dirty="0"/>
          </a:p>
        </p:txBody>
      </p:sp>
    </p:spTree>
    <p:extLst>
      <p:ext uri="{BB962C8B-B14F-4D97-AF65-F5344CB8AC3E}">
        <p14:creationId xmlns:p14="http://schemas.microsoft.com/office/powerpoint/2010/main" val="2522143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340768"/>
            <a:ext cx="8186766" cy="4248472"/>
          </a:xfrm>
        </p:spPr>
        <p:txBody>
          <a:bodyPr>
            <a:noAutofit/>
          </a:bodyPr>
          <a:lstStyle/>
          <a:p>
            <a:pPr>
              <a:spcBef>
                <a:spcPts val="1200"/>
              </a:spcBef>
            </a:pPr>
            <a:r>
              <a:rPr lang="sk-SK" sz="2200" dirty="0" smtClean="0"/>
              <a:t>v </a:t>
            </a:r>
            <a:r>
              <a:rPr lang="sk-SK" sz="2200" dirty="0"/>
              <a:t>prípadoch, kedy nie je možné konať o </a:t>
            </a:r>
            <a:r>
              <a:rPr lang="sk-SK" sz="2200" dirty="0" err="1"/>
              <a:t>ŽoNFP</a:t>
            </a:r>
            <a:r>
              <a:rPr lang="sk-SK" sz="2200" dirty="0"/>
              <a:t> predložených na základe pôvodne vyhlásenej </a:t>
            </a:r>
            <a:r>
              <a:rPr lang="sk-SK" sz="2200" dirty="0" smtClean="0"/>
              <a:t>výzvy </a:t>
            </a:r>
            <a:r>
              <a:rPr lang="sk-SK" sz="2200" dirty="0"/>
              <a:t>alebo je zmena potrebná za účelom jej optimalizácie, resp. vhodnejšieho nastavenia, je </a:t>
            </a:r>
            <a:r>
              <a:rPr lang="sk-SK" sz="2200" b="1" dirty="0"/>
              <a:t>možné </a:t>
            </a:r>
            <a:r>
              <a:rPr lang="sk-SK" sz="2200" b="1" dirty="0" smtClean="0"/>
              <a:t>výzvu </a:t>
            </a:r>
            <a:r>
              <a:rPr lang="sk-SK" sz="2200" b="1" dirty="0"/>
              <a:t>zmeniť alebo </a:t>
            </a:r>
            <a:r>
              <a:rPr lang="sk-SK" sz="2200" b="1" dirty="0" smtClean="0"/>
              <a:t>zrušiť</a:t>
            </a:r>
            <a:endParaRPr lang="sk-SK" sz="2200" dirty="0"/>
          </a:p>
          <a:p>
            <a:pPr>
              <a:spcBef>
                <a:spcPts val="1200"/>
              </a:spcBef>
            </a:pPr>
            <a:r>
              <a:rPr lang="sk-SK" sz="2200" dirty="0" smtClean="0"/>
              <a:t>postupy </a:t>
            </a:r>
            <a:r>
              <a:rPr lang="sk-SK" sz="2200" dirty="0"/>
              <a:t>a informácie týkajúce sa konkrétnej zmeny alebo zrušenia výzvy </a:t>
            </a:r>
            <a:r>
              <a:rPr lang="sk-SK" sz="2200" dirty="0" smtClean="0"/>
              <a:t>poskytovateľ zverejňuje na </a:t>
            </a:r>
            <a:r>
              <a:rPr lang="sk-SK" sz="2200" dirty="0"/>
              <a:t>svojom webovom </a:t>
            </a:r>
            <a:r>
              <a:rPr lang="sk-SK" sz="2200" dirty="0" smtClean="0"/>
              <a:t>sídle</a:t>
            </a:r>
          </a:p>
          <a:p>
            <a:pPr>
              <a:spcBef>
                <a:spcPts val="1200"/>
              </a:spcBef>
            </a:pPr>
            <a:r>
              <a:rPr lang="sk-SK" sz="2400" b="1" dirty="0" smtClean="0"/>
              <a:t>odporúčame </a:t>
            </a:r>
            <a:r>
              <a:rPr lang="sk-SK" sz="2400" b="1" dirty="0"/>
              <a:t>žiadateľom priebežne sledovať webové sídlo </a:t>
            </a:r>
            <a:r>
              <a:rPr lang="sk-SK" sz="2400" u="sng" dirty="0" err="1" smtClean="0">
                <a:hlinkClick r:id="rId3"/>
              </a:rPr>
              <a:t>www.ia.gov.sk.sk</a:t>
            </a:r>
            <a:endParaRPr lang="sk-SK" sz="2400" dirty="0"/>
          </a:p>
          <a:p>
            <a:pPr marL="0" indent="0" algn="just">
              <a:buNone/>
            </a:pPr>
            <a:endParaRPr lang="sk-SK" sz="2400" dirty="0" smtClean="0"/>
          </a:p>
          <a:p>
            <a:pPr marL="0" indent="0" algn="just">
              <a:buNone/>
            </a:pPr>
            <a:endParaRPr lang="sk-SK" sz="2300" dirty="0" smtClean="0">
              <a:solidFill>
                <a:srgbClr val="FF0000"/>
              </a:solidFill>
            </a:endParaRPr>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5. </a:t>
            </a:r>
            <a:r>
              <a:rPr lang="pl-PL" sz="2300" b="1" dirty="0" smtClean="0">
                <a:solidFill>
                  <a:schemeClr val="accent6">
                    <a:lumMod val="75000"/>
                  </a:schemeClr>
                </a:solidFill>
              </a:rPr>
              <a:t>Zmeny/zrušenie výzvy</a:t>
            </a:r>
            <a:endParaRPr lang="sk-SK" sz="2300" b="1" dirty="0">
              <a:solidFill>
                <a:schemeClr val="accent6">
                  <a:lumMod val="75000"/>
                </a:schemeClr>
              </a:solidFill>
            </a:endParaRPr>
          </a:p>
        </p:txBody>
      </p:sp>
    </p:spTree>
    <p:extLst>
      <p:ext uri="{BB962C8B-B14F-4D97-AF65-F5344CB8AC3E}">
        <p14:creationId xmlns:p14="http://schemas.microsoft.com/office/powerpoint/2010/main" val="31754614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80520"/>
          </a:xfrm>
        </p:spPr>
        <p:txBody>
          <a:bodyPr>
            <a:noAutofit/>
          </a:bodyPr>
          <a:lstStyle/>
          <a:p>
            <a:pPr algn="just">
              <a:spcBef>
                <a:spcPts val="1200"/>
              </a:spcBef>
              <a:spcAft>
                <a:spcPts val="1200"/>
              </a:spcAft>
            </a:pPr>
            <a:r>
              <a:rPr lang="sk-SK" sz="2300" dirty="0" smtClean="0"/>
              <a:t>informácie </a:t>
            </a:r>
            <a:r>
              <a:rPr lang="sk-SK" sz="2300" dirty="0"/>
              <a:t>týkajúce sa tejto výzvy a prípravy </a:t>
            </a:r>
            <a:r>
              <a:rPr lang="sk-SK" sz="2300" dirty="0" err="1"/>
              <a:t>ŽoNFP</a:t>
            </a:r>
            <a:r>
              <a:rPr lang="sk-SK" sz="2300" dirty="0"/>
              <a:t> je možné získať na webovom sídle </a:t>
            </a:r>
            <a:r>
              <a:rPr lang="sk-SK" sz="2300" dirty="0" err="1" smtClean="0">
                <a:hlinkClick r:id="rId2"/>
              </a:rPr>
              <a:t>www.ia.gov.sk</a:t>
            </a:r>
            <a:r>
              <a:rPr lang="sk-SK" sz="2300" dirty="0" smtClean="0"/>
              <a:t>, </a:t>
            </a:r>
            <a:r>
              <a:rPr lang="sk-SK" sz="2300" dirty="0"/>
              <a:t>kde sú zverejnené aj všetky relevantné dokumenty vzťahujúce sa k </a:t>
            </a:r>
            <a:r>
              <a:rPr lang="sk-SK" sz="2300" dirty="0" smtClean="0"/>
              <a:t>výzve a FAQ</a:t>
            </a:r>
          </a:p>
          <a:p>
            <a:pPr algn="just">
              <a:spcBef>
                <a:spcPts val="1200"/>
              </a:spcBef>
              <a:spcAft>
                <a:spcPts val="1200"/>
              </a:spcAft>
            </a:pPr>
            <a:r>
              <a:rPr lang="pt-BR" sz="2300" dirty="0" smtClean="0"/>
              <a:t>elektronickou </a:t>
            </a:r>
            <a:r>
              <a:rPr lang="pt-BR" sz="2300" dirty="0"/>
              <a:t>formou na e-mailovej </a:t>
            </a:r>
            <a:r>
              <a:rPr lang="pt-BR" sz="2300" dirty="0" smtClean="0"/>
              <a:t>adrese </a:t>
            </a:r>
            <a:r>
              <a:rPr lang="pt-BR" sz="2300" dirty="0" smtClean="0">
                <a:hlinkClick r:id="rId3"/>
              </a:rPr>
              <a:t>vyzvy@ia.gov.sk</a:t>
            </a:r>
            <a:r>
              <a:rPr lang="pt-BR" sz="2300" dirty="0" smtClean="0"/>
              <a:t>.</a:t>
            </a:r>
            <a:endParaRPr lang="sk-SK" sz="2300" dirty="0"/>
          </a:p>
          <a:p>
            <a:pPr algn="just">
              <a:spcBef>
                <a:spcPts val="1200"/>
              </a:spcBef>
              <a:spcAft>
                <a:spcPts val="1200"/>
              </a:spcAft>
            </a:pPr>
            <a:r>
              <a:rPr lang="sk-SK" sz="2300" dirty="0"/>
              <a:t>p</a:t>
            </a:r>
            <a:r>
              <a:rPr lang="sk-SK" sz="2300" dirty="0" smtClean="0"/>
              <a:t>ri elektronickej </a:t>
            </a:r>
            <a:r>
              <a:rPr lang="sk-SK" sz="2300" dirty="0"/>
              <a:t>komunikácii s </a:t>
            </a:r>
            <a:r>
              <a:rPr lang="sk-SK" sz="2300" dirty="0" smtClean="0"/>
              <a:t>poskytovateľom je potrebné, aby žiadateľ </a:t>
            </a:r>
            <a:r>
              <a:rPr lang="sk-SK" sz="2300" dirty="0"/>
              <a:t>o NFP v predmete </a:t>
            </a:r>
            <a:r>
              <a:rPr lang="sk-SK" sz="2300" dirty="0" smtClean="0"/>
              <a:t>správy uviedol:</a:t>
            </a:r>
            <a:endParaRPr lang="sk-SK" sz="2300" dirty="0"/>
          </a:p>
          <a:p>
            <a:pPr marL="803275" indent="0" algn="just">
              <a:spcBef>
                <a:spcPts val="0"/>
              </a:spcBef>
              <a:spcAft>
                <a:spcPts val="1200"/>
              </a:spcAft>
              <a:buNone/>
            </a:pPr>
            <a:r>
              <a:rPr lang="sk-SK" sz="2300" dirty="0"/>
              <a:t>- kód výzvy, v rámci ktorej zasiela svoju otázku</a:t>
            </a:r>
          </a:p>
          <a:p>
            <a:pPr marL="803275" indent="0" algn="just">
              <a:spcBef>
                <a:spcPts val="0"/>
              </a:spcBef>
              <a:spcAft>
                <a:spcPts val="1200"/>
              </a:spcAft>
              <a:buNone/>
            </a:pPr>
            <a:r>
              <a:rPr lang="sk-SK" sz="2300" dirty="0"/>
              <a:t>- presný názov </a:t>
            </a:r>
            <a:r>
              <a:rPr lang="sk-SK" sz="2300" dirty="0" smtClean="0"/>
              <a:t>žiadateľa</a:t>
            </a:r>
            <a:endParaRPr lang="sk-SK" sz="2300" dirty="0"/>
          </a:p>
        </p:txBody>
      </p:sp>
      <p:sp>
        <p:nvSpPr>
          <p:cNvPr id="3"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a:solidFill>
                  <a:schemeClr val="accent6">
                    <a:lumMod val="75000"/>
                  </a:schemeClr>
                </a:solidFill>
              </a:rPr>
              <a:t>6</a:t>
            </a:r>
            <a:r>
              <a:rPr lang="pl-PL" sz="2300" b="1" dirty="0" smtClean="0">
                <a:solidFill>
                  <a:schemeClr val="accent6">
                    <a:lumMod val="75000"/>
                  </a:schemeClr>
                </a:solidFill>
              </a:rPr>
              <a:t>. </a:t>
            </a:r>
            <a:r>
              <a:rPr lang="pl-PL" sz="2300" b="1" dirty="0" smtClean="0">
                <a:solidFill>
                  <a:schemeClr val="accent6">
                    <a:lumMod val="75000"/>
                  </a:schemeClr>
                </a:solidFill>
              </a:rPr>
              <a:t>Komunikácia</a:t>
            </a:r>
            <a:endParaRPr lang="sk-SK" sz="2300" b="1" dirty="0">
              <a:solidFill>
                <a:schemeClr val="accent6">
                  <a:lumMod val="75000"/>
                </a:schemeClr>
              </a:solidFill>
            </a:endParaRPr>
          </a:p>
        </p:txBody>
      </p:sp>
    </p:spTree>
    <p:extLst>
      <p:ext uri="{BB962C8B-B14F-4D97-AF65-F5344CB8AC3E}">
        <p14:creationId xmlns:p14="http://schemas.microsoft.com/office/powerpoint/2010/main" val="197484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2348880"/>
            <a:ext cx="8186766" cy="1080120"/>
          </a:xfrm>
        </p:spPr>
        <p:txBody>
          <a:bodyPr/>
          <a:lstStyle/>
          <a:p>
            <a:pPr marL="0" indent="0" algn="ctr">
              <a:buNone/>
            </a:pPr>
            <a:r>
              <a:rPr lang="sk-SK" b="1" dirty="0" smtClean="0">
                <a:solidFill>
                  <a:schemeClr val="accent6">
                    <a:lumMod val="75000"/>
                  </a:schemeClr>
                </a:solidFill>
              </a:rPr>
              <a:t>Ďakujeme za pozornosť</a:t>
            </a:r>
            <a:endParaRPr lang="sk-SK" b="1" dirty="0">
              <a:solidFill>
                <a:schemeClr val="accent6">
                  <a:lumMod val="75000"/>
                </a:schemeClr>
              </a:solidFill>
            </a:endParaRPr>
          </a:p>
        </p:txBody>
      </p:sp>
    </p:spTree>
    <p:extLst>
      <p:ext uri="{BB962C8B-B14F-4D97-AF65-F5344CB8AC3E}">
        <p14:creationId xmlns:p14="http://schemas.microsoft.com/office/powerpoint/2010/main" val="163831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539552" y="1268760"/>
            <a:ext cx="8186766" cy="4464496"/>
          </a:xfrm>
        </p:spPr>
        <p:txBody>
          <a:bodyPr>
            <a:noAutofit/>
          </a:bodyPr>
          <a:lstStyle/>
          <a:p>
            <a:pPr marL="0" lvl="0" indent="0">
              <a:spcBef>
                <a:spcPts val="0"/>
              </a:spcBef>
              <a:spcAft>
                <a:spcPts val="600"/>
              </a:spcAft>
              <a:buNone/>
            </a:pPr>
            <a:r>
              <a:rPr lang="sk-SK" sz="2000" b="1" dirty="0">
                <a:solidFill>
                  <a:prstClr val="black"/>
                </a:solidFill>
              </a:rPr>
              <a:t>Vyhlásenie výzvy:</a:t>
            </a:r>
            <a:r>
              <a:rPr lang="sk-SK" sz="2000" dirty="0">
                <a:solidFill>
                  <a:prstClr val="black"/>
                </a:solidFill>
              </a:rPr>
              <a:t>	</a:t>
            </a:r>
            <a:r>
              <a:rPr lang="sk-SK" sz="2000" dirty="0" smtClean="0">
                <a:solidFill>
                  <a:prstClr val="black"/>
                </a:solidFill>
              </a:rPr>
              <a:t>12. január 2017</a:t>
            </a:r>
          </a:p>
          <a:p>
            <a:pPr marL="0" lvl="0" indent="0">
              <a:spcBef>
                <a:spcPts val="0"/>
              </a:spcBef>
              <a:spcAft>
                <a:spcPts val="600"/>
              </a:spcAft>
              <a:buNone/>
            </a:pPr>
            <a:r>
              <a:rPr lang="sk-SK" sz="2000" b="1" dirty="0" smtClean="0">
                <a:solidFill>
                  <a:prstClr val="black"/>
                </a:solidFill>
              </a:rPr>
              <a:t>Typ </a:t>
            </a:r>
            <a:r>
              <a:rPr lang="sk-SK" sz="2000" b="1" dirty="0">
                <a:solidFill>
                  <a:prstClr val="black"/>
                </a:solidFill>
              </a:rPr>
              <a:t>výzvy:</a:t>
            </a:r>
            <a:r>
              <a:rPr lang="sk-SK" sz="2000" dirty="0">
                <a:solidFill>
                  <a:prstClr val="black"/>
                </a:solidFill>
              </a:rPr>
              <a:t>		</a:t>
            </a:r>
            <a:r>
              <a:rPr lang="sk-SK" sz="2000" dirty="0" smtClean="0">
                <a:solidFill>
                  <a:prstClr val="black"/>
                </a:solidFill>
              </a:rPr>
              <a:t>otvorená</a:t>
            </a:r>
          </a:p>
          <a:p>
            <a:pPr marL="0" lvl="0" indent="0">
              <a:spcBef>
                <a:spcPts val="0"/>
              </a:spcBef>
              <a:buNone/>
            </a:pPr>
            <a:r>
              <a:rPr lang="sk-SK" sz="2000" b="1" dirty="0" smtClean="0">
                <a:solidFill>
                  <a:prstClr val="black"/>
                </a:solidFill>
              </a:rPr>
              <a:t>Termíny uzavretia kôl sú: </a:t>
            </a:r>
            <a:r>
              <a:rPr lang="sk-SK" sz="2000" dirty="0" smtClean="0"/>
              <a:t> </a:t>
            </a:r>
            <a:r>
              <a:rPr lang="sk-SK" sz="2000" dirty="0"/>
              <a:t>1. </a:t>
            </a:r>
            <a:r>
              <a:rPr lang="sk-SK" sz="2000" dirty="0" smtClean="0"/>
              <a:t>kolo </a:t>
            </a:r>
            <a:r>
              <a:rPr lang="sk-SK" sz="2000" dirty="0"/>
              <a:t>– </a:t>
            </a:r>
            <a:r>
              <a:rPr lang="sk-SK" sz="2000" dirty="0" smtClean="0"/>
              <a:t>22.03.2017</a:t>
            </a:r>
            <a:endParaRPr lang="sk-SK" sz="2000" dirty="0"/>
          </a:p>
          <a:p>
            <a:pPr marL="0" lvl="0" indent="0">
              <a:spcBef>
                <a:spcPts val="0"/>
              </a:spcBef>
              <a:buNone/>
            </a:pPr>
            <a:r>
              <a:rPr lang="sk-SK" sz="2000" dirty="0"/>
              <a:t>			</a:t>
            </a:r>
            <a:r>
              <a:rPr lang="sk-SK" sz="2000" dirty="0" smtClean="0"/>
              <a:t>2</a:t>
            </a:r>
            <a:r>
              <a:rPr lang="sk-SK" sz="2000" dirty="0"/>
              <a:t>. </a:t>
            </a:r>
            <a:r>
              <a:rPr lang="sk-SK" sz="2000" dirty="0" smtClean="0"/>
              <a:t>kolo </a:t>
            </a:r>
            <a:r>
              <a:rPr lang="sk-SK" sz="2000" dirty="0"/>
              <a:t>– </a:t>
            </a:r>
            <a:r>
              <a:rPr lang="sk-SK" sz="2000" dirty="0" smtClean="0"/>
              <a:t>31.05.2017</a:t>
            </a:r>
            <a:endParaRPr lang="sk-SK" sz="2000" dirty="0"/>
          </a:p>
          <a:p>
            <a:pPr marL="0" lvl="0" indent="0">
              <a:spcBef>
                <a:spcPts val="0"/>
              </a:spcBef>
              <a:buNone/>
            </a:pPr>
            <a:r>
              <a:rPr lang="sk-SK" sz="2000" dirty="0"/>
              <a:t>			</a:t>
            </a:r>
            <a:r>
              <a:rPr lang="sk-SK" sz="2000" dirty="0" smtClean="0"/>
              <a:t>3</a:t>
            </a:r>
            <a:r>
              <a:rPr lang="sk-SK" sz="2000" dirty="0"/>
              <a:t>. </a:t>
            </a:r>
            <a:r>
              <a:rPr lang="sk-SK" sz="2000" dirty="0" smtClean="0"/>
              <a:t>kolo </a:t>
            </a:r>
            <a:r>
              <a:rPr lang="sk-SK" sz="2000" dirty="0"/>
              <a:t>– </a:t>
            </a:r>
            <a:r>
              <a:rPr lang="sk-SK" sz="2000" dirty="0" smtClean="0"/>
              <a:t>29.09.2017</a:t>
            </a:r>
          </a:p>
          <a:p>
            <a:pPr marL="0" lvl="0" indent="0">
              <a:spcBef>
                <a:spcPts val="0"/>
              </a:spcBef>
              <a:buNone/>
            </a:pPr>
            <a:endParaRPr lang="sk-SK" sz="1000" dirty="0">
              <a:solidFill>
                <a:prstClr val="black"/>
              </a:solidFill>
            </a:endParaRPr>
          </a:p>
          <a:p>
            <a:pPr marL="0" lvl="0" indent="0">
              <a:spcBef>
                <a:spcPts val="0"/>
              </a:spcBef>
              <a:spcAft>
                <a:spcPts val="600"/>
              </a:spcAft>
              <a:buNone/>
            </a:pPr>
            <a:r>
              <a:rPr lang="sk-SK" sz="2000" dirty="0">
                <a:solidFill>
                  <a:prstClr val="black"/>
                </a:solidFill>
              </a:rPr>
              <a:t>Ďalšie </a:t>
            </a:r>
            <a:r>
              <a:rPr lang="sk-SK" sz="2000" dirty="0" smtClean="0">
                <a:solidFill>
                  <a:prstClr val="black"/>
                </a:solidFill>
              </a:rPr>
              <a:t>kolá budú </a:t>
            </a:r>
            <a:r>
              <a:rPr lang="sk-SK" sz="2000" dirty="0">
                <a:solidFill>
                  <a:prstClr val="black"/>
                </a:solidFill>
              </a:rPr>
              <a:t>zverejnené na webovom sídle </a:t>
            </a:r>
            <a:r>
              <a:rPr lang="sk-SK" sz="2000" dirty="0" err="1">
                <a:solidFill>
                  <a:prstClr val="black"/>
                </a:solidFill>
                <a:hlinkClick r:id="rId3"/>
              </a:rPr>
              <a:t>www.ia.gov.sk</a:t>
            </a:r>
            <a:r>
              <a:rPr lang="sk-SK" sz="2000" dirty="0">
                <a:solidFill>
                  <a:prstClr val="black"/>
                </a:solidFill>
              </a:rPr>
              <a:t>. </a:t>
            </a:r>
            <a:endParaRPr lang="sk-SK" sz="2000" dirty="0" smtClean="0">
              <a:solidFill>
                <a:prstClr val="black"/>
              </a:solidFill>
            </a:endParaRPr>
          </a:p>
          <a:p>
            <a:pPr marL="0" indent="0">
              <a:spcBef>
                <a:spcPts val="0"/>
              </a:spcBef>
              <a:spcAft>
                <a:spcPts val="600"/>
              </a:spcAft>
              <a:buNone/>
            </a:pPr>
            <a:r>
              <a:rPr lang="sk-SK" sz="2000" dirty="0" smtClean="0"/>
              <a:t>Poskytovateľ </a:t>
            </a:r>
            <a:r>
              <a:rPr lang="sk-SK" sz="2000" dirty="0"/>
              <a:t>zverejní informáciu o </a:t>
            </a:r>
            <a:r>
              <a:rPr lang="sk-SK" sz="2000" b="1" dirty="0"/>
              <a:t>uzavretí výzvy </a:t>
            </a:r>
            <a:r>
              <a:rPr lang="sk-SK" sz="2000" dirty="0"/>
              <a:t>na predkladanie </a:t>
            </a:r>
            <a:r>
              <a:rPr lang="sk-SK" sz="2000" dirty="0" err="1" smtClean="0"/>
              <a:t>ŽoNFP</a:t>
            </a:r>
            <a:r>
              <a:rPr lang="sk-SK" sz="2000" dirty="0" smtClean="0"/>
              <a:t> v </a:t>
            </a:r>
            <a:r>
              <a:rPr lang="sk-SK" sz="2000" dirty="0"/>
              <a:t>prípade vyčerpania finančných prostriedkov vyčlenených na výzvu alebo v prípade rozhodnutia Poskytovateľa z dôvodu nedostatočného dopytu zo strany potenciálnych žiadateľov.</a:t>
            </a:r>
          </a:p>
          <a:p>
            <a:pPr marL="0" lvl="0" indent="0">
              <a:spcBef>
                <a:spcPts val="0"/>
              </a:spcBef>
              <a:spcAft>
                <a:spcPts val="600"/>
              </a:spcAft>
              <a:buNone/>
            </a:pPr>
            <a:r>
              <a:rPr lang="sk-SK" sz="2000" dirty="0" smtClean="0"/>
              <a:t>Dátum </a:t>
            </a:r>
            <a:r>
              <a:rPr lang="sk-SK" sz="2000" dirty="0"/>
              <a:t>uzavretia výzvy bude </a:t>
            </a:r>
            <a:r>
              <a:rPr lang="sk-SK" sz="2000" dirty="0" smtClean="0"/>
              <a:t>zverejnený </a:t>
            </a:r>
            <a:r>
              <a:rPr lang="sk-SK" sz="2000" dirty="0"/>
              <a:t>na webovom sídle </a:t>
            </a:r>
            <a:r>
              <a:rPr lang="sk-SK" sz="2000" dirty="0" err="1">
                <a:hlinkClick r:id="rId3"/>
              </a:rPr>
              <a:t>www.ia.gov.sk</a:t>
            </a:r>
            <a:r>
              <a:rPr lang="sk-SK" sz="2000" dirty="0"/>
              <a:t> a </a:t>
            </a:r>
            <a:r>
              <a:rPr lang="sk-SK" sz="2000" dirty="0">
                <a:hlinkClick r:id="rId4"/>
              </a:rPr>
              <a:t>www.itms2014.sk</a:t>
            </a:r>
            <a:r>
              <a:rPr lang="sk-SK" sz="2000" dirty="0"/>
              <a:t> najneskôr </a:t>
            </a:r>
            <a:r>
              <a:rPr lang="sk-SK" sz="2000" dirty="0" smtClean="0"/>
              <a:t>1 mesiac </a:t>
            </a:r>
            <a:r>
              <a:rPr lang="sk-SK" sz="2000" dirty="0"/>
              <a:t>pred predpokladaným </a:t>
            </a:r>
            <a:r>
              <a:rPr lang="sk-SK" sz="2000" dirty="0" smtClean="0"/>
              <a:t>termínom uzavretia </a:t>
            </a:r>
            <a:r>
              <a:rPr lang="sk-SK" sz="2000" dirty="0"/>
              <a:t>výzvy</a:t>
            </a:r>
            <a:r>
              <a:rPr lang="sk-SK" sz="2000" dirty="0" smtClean="0"/>
              <a:t>.</a:t>
            </a:r>
            <a:endParaRPr lang="sk-SK" sz="2000" dirty="0"/>
          </a:p>
        </p:txBody>
      </p:sp>
      <p:sp>
        <p:nvSpPr>
          <p:cNvPr id="7" name="Nadpis 3"/>
          <p:cNvSpPr txBox="1">
            <a:spLocks/>
          </p:cNvSpPr>
          <p:nvPr/>
        </p:nvSpPr>
        <p:spPr>
          <a:xfrm>
            <a:off x="467544"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1.1 </a:t>
            </a:r>
            <a:r>
              <a:rPr lang="pl-PL" sz="2300" b="1" dirty="0">
                <a:solidFill>
                  <a:schemeClr val="accent6">
                    <a:lumMod val="75000"/>
                  </a:schemeClr>
                </a:solidFill>
              </a:rPr>
              <a:t>Časový harmonogram konania o ŽoNFP</a:t>
            </a:r>
            <a:endParaRPr lang="sk-SK" sz="2300" b="1" dirty="0">
              <a:solidFill>
                <a:schemeClr val="accent6">
                  <a:lumMod val="75000"/>
                </a:schemeClr>
              </a:solidFill>
            </a:endParaRPr>
          </a:p>
        </p:txBody>
      </p:sp>
    </p:spTree>
    <p:extLst>
      <p:ext uri="{BB962C8B-B14F-4D97-AF65-F5344CB8AC3E}">
        <p14:creationId xmlns:p14="http://schemas.microsoft.com/office/powerpoint/2010/main" val="3740135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3"/>
          <p:cNvSpPr txBox="1">
            <a:spLocks/>
          </p:cNvSpPr>
          <p:nvPr/>
        </p:nvSpPr>
        <p:spPr>
          <a:xfrm>
            <a:off x="467544" y="26064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2400" b="1" dirty="0" smtClean="0">
                <a:solidFill>
                  <a:schemeClr val="accent6">
                    <a:lumMod val="75000"/>
                  </a:schemeClr>
                </a:solidFill>
              </a:rPr>
              <a:t>1.2 Indikatívna výška</a:t>
            </a:r>
            <a:r>
              <a:rPr lang="sk-SK" sz="2400" b="1" dirty="0" smtClean="0">
                <a:solidFill>
                  <a:srgbClr val="F79646">
                    <a:lumMod val="75000"/>
                  </a:srgbClr>
                </a:solidFill>
              </a:rPr>
              <a:t> </a:t>
            </a:r>
            <a:r>
              <a:rPr lang="sk-SK" sz="2400" b="1" dirty="0">
                <a:solidFill>
                  <a:srgbClr val="F79646">
                    <a:lumMod val="75000"/>
                  </a:srgbClr>
                </a:solidFill>
              </a:rPr>
              <a:t>príspevku a časová oprávnenosť realizácie </a:t>
            </a:r>
            <a:r>
              <a:rPr lang="sk-SK" sz="2400" b="1" dirty="0" smtClean="0">
                <a:solidFill>
                  <a:srgbClr val="F79646">
                    <a:lumMod val="75000"/>
                  </a:srgbClr>
                </a:solidFill>
              </a:rPr>
              <a:t>projektu</a:t>
            </a:r>
            <a:endParaRPr lang="sk-SK" sz="2400" b="1" dirty="0">
              <a:solidFill>
                <a:srgbClr val="F79646">
                  <a:lumMod val="75000"/>
                </a:srgbClr>
              </a:solidFill>
            </a:endParaRPr>
          </a:p>
        </p:txBody>
      </p:sp>
      <p:sp>
        <p:nvSpPr>
          <p:cNvPr id="5" name="Zástupný symbol obsahu 1"/>
          <p:cNvSpPr txBox="1">
            <a:spLocks/>
          </p:cNvSpPr>
          <p:nvPr/>
        </p:nvSpPr>
        <p:spPr>
          <a:xfrm>
            <a:off x="539552" y="1268760"/>
            <a:ext cx="8186766" cy="4464496"/>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sk-SK" sz="2400" b="1" dirty="0" smtClean="0">
                <a:solidFill>
                  <a:srgbClr val="000000"/>
                </a:solidFill>
              </a:rPr>
              <a:t>Forma príspevku</a:t>
            </a:r>
            <a:r>
              <a:rPr lang="sk-SK" sz="2400" dirty="0" smtClean="0">
                <a:solidFill>
                  <a:srgbClr val="000000"/>
                </a:solidFill>
              </a:rPr>
              <a:t>: 	Nenávratný grant (</a:t>
            </a:r>
            <a:r>
              <a:rPr lang="sk-SK" sz="2400" dirty="0" smtClean="0"/>
              <a:t>nenávratný finančný príspevok) </a:t>
            </a:r>
          </a:p>
          <a:p>
            <a:pPr marL="0" indent="0" algn="just">
              <a:lnSpc>
                <a:spcPct val="110000"/>
              </a:lnSpc>
              <a:spcBef>
                <a:spcPts val="0"/>
              </a:spcBef>
              <a:buNone/>
            </a:pPr>
            <a:r>
              <a:rPr lang="sk-SK" sz="2400" b="1" dirty="0" smtClean="0"/>
              <a:t>Indikatívna výška:	</a:t>
            </a:r>
            <a:r>
              <a:rPr lang="sk-SK" sz="2400" b="1" dirty="0" smtClean="0"/>
              <a:t>  </a:t>
            </a:r>
            <a:r>
              <a:rPr lang="sk-SK" sz="2400" dirty="0" smtClean="0"/>
              <a:t>14 </a:t>
            </a:r>
            <a:r>
              <a:rPr lang="sk-SK" sz="2400" dirty="0"/>
              <a:t>500 000 € (zdroje EÚ</a:t>
            </a:r>
            <a:r>
              <a:rPr lang="sk-SK" sz="2400" dirty="0" smtClean="0"/>
              <a:t>)</a:t>
            </a:r>
            <a:endParaRPr lang="sk-SK" sz="2400" dirty="0"/>
          </a:p>
          <a:p>
            <a:pPr marL="1520825" indent="0" algn="just" defTabSz="606425">
              <a:lnSpc>
                <a:spcPct val="110000"/>
              </a:lnSpc>
              <a:spcBef>
                <a:spcPts val="0"/>
              </a:spcBef>
              <a:buNone/>
            </a:pPr>
            <a:r>
              <a:rPr lang="sk-SK" sz="2400" dirty="0"/>
              <a:t>	</a:t>
            </a:r>
            <a:r>
              <a:rPr lang="sk-SK" sz="2400" dirty="0" smtClean="0"/>
              <a:t>  10 </a:t>
            </a:r>
            <a:r>
              <a:rPr lang="sk-SK" sz="2400" dirty="0"/>
              <a:t>000 </a:t>
            </a:r>
            <a:r>
              <a:rPr lang="sk-SK" sz="2400" dirty="0" err="1"/>
              <a:t>000</a:t>
            </a:r>
            <a:r>
              <a:rPr lang="sk-SK" sz="2400" dirty="0"/>
              <a:t> € pre menej rozvinuté regióny (MRR)</a:t>
            </a:r>
          </a:p>
          <a:p>
            <a:pPr marL="1520825" indent="0" algn="just" defTabSz="606425">
              <a:lnSpc>
                <a:spcPct val="110000"/>
              </a:lnSpc>
              <a:spcBef>
                <a:spcPts val="0"/>
              </a:spcBef>
              <a:buNone/>
            </a:pPr>
            <a:r>
              <a:rPr lang="sk-SK" sz="2400" dirty="0" smtClean="0"/>
              <a:t> 	 </a:t>
            </a:r>
            <a:r>
              <a:rPr lang="sk-SK" sz="2400" dirty="0" smtClean="0"/>
              <a:t>   </a:t>
            </a:r>
            <a:r>
              <a:rPr lang="sk-SK" sz="2400" dirty="0" smtClean="0"/>
              <a:t>4 </a:t>
            </a:r>
            <a:r>
              <a:rPr lang="sk-SK" sz="2400" dirty="0"/>
              <a:t>500 000 € pre viac rozvinuté regióny (VRR)</a:t>
            </a:r>
          </a:p>
          <a:p>
            <a:pPr marL="0" indent="0">
              <a:buFont typeface="Arial" panose="020B0604020202020204" pitchFamily="34" charset="0"/>
              <a:buNone/>
            </a:pPr>
            <a:endParaRPr lang="sk-SK" sz="1300" dirty="0" smtClean="0"/>
          </a:p>
          <a:p>
            <a:pPr marL="0" indent="0">
              <a:buFont typeface="Arial" panose="020B0604020202020204" pitchFamily="34" charset="0"/>
              <a:buNone/>
            </a:pPr>
            <a:r>
              <a:rPr lang="sk-SK" sz="2400" b="1" dirty="0" smtClean="0">
                <a:solidFill>
                  <a:srgbClr val="000000"/>
                </a:solidFill>
              </a:rPr>
              <a:t>Spôsob financovania:</a:t>
            </a:r>
            <a:r>
              <a:rPr lang="sk-SK" sz="2400" dirty="0" smtClean="0">
                <a:solidFill>
                  <a:srgbClr val="000000"/>
                </a:solidFill>
              </a:rPr>
              <a:t>  	systém zálohových platieb</a:t>
            </a:r>
          </a:p>
          <a:p>
            <a:pPr marL="0" indent="0">
              <a:buFont typeface="Arial" panose="020B0604020202020204" pitchFamily="34" charset="0"/>
              <a:buNone/>
            </a:pPr>
            <a:r>
              <a:rPr lang="sk-SK" sz="2400" dirty="0" smtClean="0">
                <a:solidFill>
                  <a:srgbClr val="000000"/>
                </a:solidFill>
              </a:rPr>
              <a:t>			systém refundácie</a:t>
            </a:r>
          </a:p>
          <a:p>
            <a:pPr marL="0" indent="0">
              <a:buFont typeface="Arial" panose="020B0604020202020204" pitchFamily="34" charset="0"/>
              <a:buNone/>
            </a:pPr>
            <a:r>
              <a:rPr lang="sk-SK" sz="2400" dirty="0" smtClean="0">
                <a:solidFill>
                  <a:srgbClr val="000000"/>
                </a:solidFill>
              </a:rPr>
              <a:t>	</a:t>
            </a:r>
            <a:r>
              <a:rPr lang="sk-SK" sz="2400" dirty="0">
                <a:solidFill>
                  <a:srgbClr val="000000"/>
                </a:solidFill>
              </a:rPr>
              <a:t> </a:t>
            </a:r>
            <a:r>
              <a:rPr lang="sk-SK" sz="2400" dirty="0" smtClean="0">
                <a:solidFill>
                  <a:srgbClr val="000000"/>
                </a:solidFill>
              </a:rPr>
              <a:t>         </a:t>
            </a:r>
            <a:r>
              <a:rPr lang="sk-SK" sz="2400" dirty="0" smtClean="0">
                <a:solidFill>
                  <a:srgbClr val="000000"/>
                </a:solidFill>
              </a:rPr>
              <a:t>  </a:t>
            </a:r>
            <a:r>
              <a:rPr lang="sk-SK" sz="2400" dirty="0" smtClean="0">
                <a:solidFill>
                  <a:srgbClr val="000000"/>
                </a:solidFill>
              </a:rPr>
              <a:t>kombinácia systému zálohových platieb a systému refundácie</a:t>
            </a:r>
          </a:p>
          <a:p>
            <a:pPr marL="0" indent="0">
              <a:buFont typeface="Arial" panose="020B0604020202020204" pitchFamily="34" charset="0"/>
              <a:buNone/>
            </a:pPr>
            <a:endParaRPr lang="sk-SK" sz="2400" dirty="0" smtClean="0">
              <a:solidFill>
                <a:srgbClr val="000000"/>
              </a:solidFill>
            </a:endParaRPr>
          </a:p>
          <a:p>
            <a:pPr marL="0" indent="0">
              <a:buFont typeface="Arial" panose="020B0604020202020204" pitchFamily="34" charset="0"/>
              <a:buNone/>
            </a:pPr>
            <a:r>
              <a:rPr lang="sk-SK" sz="2400" b="1" dirty="0" smtClean="0">
                <a:solidFill>
                  <a:srgbClr val="000000"/>
                </a:solidFill>
              </a:rPr>
              <a:t>Minimálna výška príspevku:    </a:t>
            </a:r>
            <a:r>
              <a:rPr lang="sk-SK" sz="2400" dirty="0" smtClean="0"/>
              <a:t>25 000 €</a:t>
            </a:r>
            <a:endParaRPr lang="sk-SK" sz="2400" b="1" dirty="0" smtClean="0">
              <a:solidFill>
                <a:srgbClr val="000000"/>
              </a:solidFill>
            </a:endParaRPr>
          </a:p>
          <a:p>
            <a:pPr marL="0" indent="0">
              <a:buFont typeface="Arial" panose="020B0604020202020204" pitchFamily="34" charset="0"/>
              <a:buNone/>
            </a:pPr>
            <a:r>
              <a:rPr lang="sk-SK" sz="2400" b="1" dirty="0" smtClean="0">
                <a:solidFill>
                  <a:srgbClr val="000000"/>
                </a:solidFill>
              </a:rPr>
              <a:t>Maximálna výška príspevku: </a:t>
            </a:r>
            <a:r>
              <a:rPr lang="sk-SK" sz="2400" dirty="0" smtClean="0"/>
              <a:t>500 000 </a:t>
            </a:r>
            <a:r>
              <a:rPr lang="sk-SK" sz="2400" dirty="0" smtClean="0">
                <a:solidFill>
                  <a:srgbClr val="000000"/>
                </a:solidFill>
              </a:rPr>
              <a:t>€ </a:t>
            </a:r>
          </a:p>
          <a:p>
            <a:pPr marL="0" indent="0">
              <a:buFont typeface="Arial" panose="020B0604020202020204" pitchFamily="34" charset="0"/>
              <a:buNone/>
            </a:pPr>
            <a:endParaRPr lang="sk-SK" sz="2400" b="1" dirty="0" smtClean="0">
              <a:solidFill>
                <a:srgbClr val="000000"/>
              </a:solidFill>
            </a:endParaRPr>
          </a:p>
          <a:p>
            <a:pPr marL="0" indent="0">
              <a:buFont typeface="Arial" panose="020B0604020202020204" pitchFamily="34" charset="0"/>
              <a:buNone/>
            </a:pPr>
            <a:r>
              <a:rPr lang="sk-SK" sz="2400" b="1" dirty="0" smtClean="0">
                <a:solidFill>
                  <a:srgbClr val="000000"/>
                </a:solidFill>
              </a:rPr>
              <a:t>Minimálna dĺžka realizácie projektu:</a:t>
            </a:r>
            <a:r>
              <a:rPr lang="sk-SK" sz="2400" dirty="0" smtClean="0">
                <a:solidFill>
                  <a:srgbClr val="000000"/>
                </a:solidFill>
              </a:rPr>
              <a:t>  12 mesiacov </a:t>
            </a:r>
          </a:p>
          <a:p>
            <a:pPr marL="0" indent="0">
              <a:buFont typeface="Arial" panose="020B0604020202020204" pitchFamily="34" charset="0"/>
              <a:buNone/>
            </a:pPr>
            <a:r>
              <a:rPr lang="sk-SK" sz="2400" b="1" dirty="0" smtClean="0">
                <a:solidFill>
                  <a:srgbClr val="000000"/>
                </a:solidFill>
              </a:rPr>
              <a:t>Maximálna dĺžka realizácie projektu: </a:t>
            </a:r>
            <a:r>
              <a:rPr lang="sk-SK" sz="2400" dirty="0">
                <a:solidFill>
                  <a:srgbClr val="000000"/>
                </a:solidFill>
              </a:rPr>
              <a:t>4</a:t>
            </a:r>
            <a:r>
              <a:rPr lang="sk-SK" sz="2400" dirty="0" smtClean="0">
                <a:solidFill>
                  <a:srgbClr val="000000"/>
                </a:solidFill>
              </a:rPr>
              <a:t>8 mesiacov</a:t>
            </a:r>
          </a:p>
          <a:p>
            <a:pPr marL="0" indent="0">
              <a:buFont typeface="Arial" panose="020B0604020202020204" pitchFamily="34" charset="0"/>
              <a:buNone/>
            </a:pPr>
            <a:endParaRPr lang="sk-SK" sz="2400" dirty="0" smtClean="0">
              <a:solidFill>
                <a:srgbClr val="000000"/>
              </a:solidFill>
            </a:endParaRPr>
          </a:p>
          <a:p>
            <a:pPr marL="0" indent="0">
              <a:buFont typeface="Arial" panose="020B0604020202020204" pitchFamily="34" charset="0"/>
              <a:buNone/>
            </a:pPr>
            <a:r>
              <a:rPr lang="sk-SK" sz="2400" dirty="0" smtClean="0">
                <a:solidFill>
                  <a:srgbClr val="000000"/>
                </a:solidFill>
              </a:rPr>
              <a:t>Ukončenie realizácie hlavných aktivít projektu najneskôr do 31.12.2023</a:t>
            </a:r>
          </a:p>
        </p:txBody>
      </p:sp>
    </p:spTree>
    <p:extLst>
      <p:ext uri="{BB962C8B-B14F-4D97-AF65-F5344CB8AC3E}">
        <p14:creationId xmlns:p14="http://schemas.microsoft.com/office/powerpoint/2010/main" val="2303061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Autofit/>
          </a:bodyPr>
          <a:lstStyle/>
          <a:p>
            <a:pPr marL="0" indent="0" algn="just">
              <a:lnSpc>
                <a:spcPct val="110000"/>
              </a:lnSpc>
              <a:spcBef>
                <a:spcPts val="0"/>
              </a:spcBef>
              <a:buNone/>
            </a:pPr>
            <a:r>
              <a:rPr lang="sk-SK" sz="2100" b="1" dirty="0" smtClean="0"/>
              <a:t>Zdroj financovania: 	</a:t>
            </a:r>
            <a:r>
              <a:rPr lang="sk-SK" sz="2100" dirty="0" smtClean="0"/>
              <a:t>zdroj európskej únie (zdroj EÚ), zdroj 				štátneho rozpočtu (zdroj ŠR) a vlastné 				zdroje žiadateľa (VZ)</a:t>
            </a:r>
            <a:endParaRPr lang="sk-SK" sz="800" dirty="0" smtClean="0"/>
          </a:p>
          <a:p>
            <a:pPr marL="0" indent="0" algn="just">
              <a:lnSpc>
                <a:spcPct val="110000"/>
              </a:lnSpc>
              <a:spcBef>
                <a:spcPts val="0"/>
              </a:spcBef>
              <a:buNone/>
            </a:pPr>
            <a:r>
              <a:rPr lang="sk-SK" sz="800" b="1" dirty="0"/>
              <a:t>	</a:t>
            </a:r>
            <a:endParaRPr lang="sk-SK" sz="800" b="1" dirty="0" smtClean="0"/>
          </a:p>
          <a:p>
            <a:pPr algn="just">
              <a:lnSpc>
                <a:spcPct val="110000"/>
              </a:lnSpc>
              <a:spcBef>
                <a:spcPts val="0"/>
              </a:spcBef>
            </a:pPr>
            <a:r>
              <a:rPr lang="sk-SK" sz="2100" dirty="0" smtClean="0"/>
              <a:t>zdroj EÚ – MRR:	85 % z celkových oprávnených výdavkov</a:t>
            </a:r>
          </a:p>
          <a:p>
            <a:pPr algn="just">
              <a:lnSpc>
                <a:spcPct val="110000"/>
              </a:lnSpc>
              <a:spcBef>
                <a:spcPts val="0"/>
              </a:spcBef>
            </a:pPr>
            <a:r>
              <a:rPr lang="sk-SK" sz="2100" dirty="0" smtClean="0"/>
              <a:t>zdroj </a:t>
            </a:r>
            <a:r>
              <a:rPr lang="sk-SK" sz="2100" dirty="0"/>
              <a:t>ŠR – MRR:	10 % z celkových oprávnených výdavkov</a:t>
            </a:r>
          </a:p>
          <a:p>
            <a:pPr algn="just">
              <a:lnSpc>
                <a:spcPct val="110000"/>
              </a:lnSpc>
              <a:spcBef>
                <a:spcPts val="0"/>
              </a:spcBef>
            </a:pPr>
            <a:r>
              <a:rPr lang="sk-SK" sz="2100" dirty="0" smtClean="0"/>
              <a:t>zdroj </a:t>
            </a:r>
            <a:r>
              <a:rPr lang="sk-SK" sz="2100" dirty="0"/>
              <a:t>EÚ – </a:t>
            </a:r>
            <a:r>
              <a:rPr lang="sk-SK" sz="2100" dirty="0" smtClean="0"/>
              <a:t>VRR:</a:t>
            </a:r>
            <a:r>
              <a:rPr lang="sk-SK" sz="2100" dirty="0"/>
              <a:t>	50 % z celkových oprávnených výdavkov</a:t>
            </a:r>
            <a:endParaRPr lang="sk-SK" sz="2100" dirty="0" smtClean="0"/>
          </a:p>
          <a:p>
            <a:pPr algn="just">
              <a:lnSpc>
                <a:spcPct val="110000"/>
              </a:lnSpc>
              <a:spcBef>
                <a:spcPts val="0"/>
              </a:spcBef>
            </a:pPr>
            <a:r>
              <a:rPr lang="sk-SK" sz="2100" dirty="0" smtClean="0"/>
              <a:t>zdroj ŠR </a:t>
            </a:r>
            <a:r>
              <a:rPr lang="sk-SK" sz="2100" dirty="0"/>
              <a:t>– </a:t>
            </a:r>
            <a:r>
              <a:rPr lang="sk-SK" sz="2100" dirty="0" smtClean="0"/>
              <a:t>VRR:</a:t>
            </a:r>
            <a:r>
              <a:rPr lang="sk-SK" sz="2100" dirty="0"/>
              <a:t>	</a:t>
            </a:r>
            <a:r>
              <a:rPr lang="sk-SK" sz="2100" dirty="0" smtClean="0"/>
              <a:t>45</a:t>
            </a:r>
            <a:r>
              <a:rPr lang="sk-SK" sz="2100" dirty="0"/>
              <a:t>% z celkových oprávnených výdavkov</a:t>
            </a:r>
            <a:endParaRPr lang="sk-SK" sz="2100" dirty="0" smtClean="0"/>
          </a:p>
          <a:p>
            <a:pPr algn="just">
              <a:lnSpc>
                <a:spcPct val="110000"/>
              </a:lnSpc>
              <a:spcBef>
                <a:spcPts val="0"/>
              </a:spcBef>
            </a:pPr>
            <a:r>
              <a:rPr lang="sk-SK" sz="2100" dirty="0" smtClean="0"/>
              <a:t>VZ:</a:t>
            </a:r>
            <a:r>
              <a:rPr lang="sk-SK" sz="2100" dirty="0"/>
              <a:t>	  </a:t>
            </a:r>
            <a:r>
              <a:rPr lang="sk-SK" sz="2100" dirty="0" smtClean="0"/>
              <a:t>		  5</a:t>
            </a:r>
            <a:r>
              <a:rPr lang="sk-SK" sz="2100" dirty="0"/>
              <a:t>% z celkových oprávnených </a:t>
            </a:r>
            <a:r>
              <a:rPr lang="sk-SK" sz="2100" dirty="0" smtClean="0"/>
              <a:t>výdavkov</a:t>
            </a:r>
          </a:p>
          <a:p>
            <a:pPr marL="0" indent="0" algn="just">
              <a:lnSpc>
                <a:spcPct val="110000"/>
              </a:lnSpc>
              <a:spcBef>
                <a:spcPts val="0"/>
              </a:spcBef>
              <a:buNone/>
            </a:pPr>
            <a:endParaRPr lang="sk-SK" sz="800" dirty="0" smtClean="0"/>
          </a:p>
          <a:p>
            <a:pPr marL="0" indent="0" algn="just">
              <a:spcBef>
                <a:spcPts val="0"/>
              </a:spcBef>
              <a:buNone/>
            </a:pPr>
            <a:r>
              <a:rPr lang="sk-SK" sz="2100" dirty="0" smtClean="0"/>
              <a:t>Štátne </a:t>
            </a:r>
            <a:r>
              <a:rPr lang="sk-SK" sz="2100" dirty="0"/>
              <a:t>rozpočtové </a:t>
            </a:r>
            <a:r>
              <a:rPr lang="sk-SK" sz="2100" dirty="0" smtClean="0"/>
              <a:t>organizácie - subjekty </a:t>
            </a:r>
            <a:r>
              <a:rPr lang="sk-SK" sz="2100" dirty="0"/>
              <a:t>vykonávajúce opatrenia v oblasti sociálnoprávnej ochrany detí a sociálnej </a:t>
            </a:r>
            <a:r>
              <a:rPr lang="sk-SK" sz="2100" dirty="0" smtClean="0"/>
              <a:t>kurately:</a:t>
            </a:r>
          </a:p>
          <a:p>
            <a:pPr marL="0" indent="0" algn="just">
              <a:lnSpc>
                <a:spcPct val="120000"/>
              </a:lnSpc>
              <a:spcBef>
                <a:spcPts val="0"/>
              </a:spcBef>
              <a:buNone/>
            </a:pPr>
            <a:r>
              <a:rPr lang="sk-SK" sz="2100" dirty="0" smtClean="0"/>
              <a:t>	MRR </a:t>
            </a:r>
            <a:r>
              <a:rPr lang="sk-SK" sz="2100" dirty="0"/>
              <a:t>– zdroj EÚ: 85%; zdroj ŠR: 15%; VZ: 0%</a:t>
            </a:r>
          </a:p>
          <a:p>
            <a:pPr marL="0" indent="0" algn="just">
              <a:lnSpc>
                <a:spcPct val="120000"/>
              </a:lnSpc>
              <a:spcBef>
                <a:spcPts val="0"/>
              </a:spcBef>
              <a:buNone/>
            </a:pPr>
            <a:r>
              <a:rPr lang="sk-SK" sz="2100" dirty="0" smtClean="0"/>
              <a:t> 	 VRR – zdroj EÚ: 50%; zdroj ŠR: 50%; VZ: 0%</a:t>
            </a:r>
            <a:endParaRPr lang="sk-SK" sz="2100" dirty="0"/>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1.3 </a:t>
            </a:r>
            <a:r>
              <a:rPr lang="pl-PL" sz="2300" b="1" dirty="0" smtClean="0">
                <a:solidFill>
                  <a:schemeClr val="accent6">
                    <a:lumMod val="75000"/>
                  </a:schemeClr>
                </a:solidFill>
              </a:rPr>
              <a:t>Financovanie projektov</a:t>
            </a:r>
            <a:endParaRPr lang="sk-SK" sz="2300" b="1" dirty="0">
              <a:solidFill>
                <a:schemeClr val="accent6">
                  <a:lumMod val="75000"/>
                </a:schemeClr>
              </a:solidFill>
            </a:endParaRPr>
          </a:p>
        </p:txBody>
      </p:sp>
    </p:spTree>
    <p:extLst>
      <p:ext uri="{BB962C8B-B14F-4D97-AF65-F5344CB8AC3E}">
        <p14:creationId xmlns:p14="http://schemas.microsoft.com/office/powerpoint/2010/main" val="216618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Autofit/>
          </a:bodyPr>
          <a:lstStyle/>
          <a:p>
            <a:pPr>
              <a:spcBef>
                <a:spcPts val="1200"/>
              </a:spcBef>
              <a:spcAft>
                <a:spcPts val="600"/>
              </a:spcAft>
            </a:pPr>
            <a:r>
              <a:rPr lang="sk-SK" sz="2200" dirty="0"/>
              <a:t>Žiadateľ je povinný realizovať aktivity projektu výlučne na </a:t>
            </a:r>
            <a:r>
              <a:rPr lang="sk-SK" sz="2200" b="1" dirty="0"/>
              <a:t>oprávnenom </a:t>
            </a:r>
            <a:r>
              <a:rPr lang="sk-SK" sz="2200" b="1" dirty="0" smtClean="0"/>
              <a:t>území </a:t>
            </a:r>
            <a:endParaRPr lang="sk-SK" sz="2200" b="1" dirty="0"/>
          </a:p>
          <a:p>
            <a:pPr>
              <a:spcBef>
                <a:spcPts val="1200"/>
              </a:spcBef>
              <a:spcAft>
                <a:spcPts val="600"/>
              </a:spcAft>
            </a:pPr>
            <a:r>
              <a:rPr lang="sk-SK" sz="2200" dirty="0"/>
              <a:t>Pre realizáciu projektu je oprávneným územím celé územie SR (</a:t>
            </a:r>
            <a:r>
              <a:rPr lang="sk-SK" sz="2200" dirty="0" smtClean="0"/>
              <a:t>MRR a VRR)</a:t>
            </a:r>
            <a:endParaRPr lang="sk-SK" sz="2200" dirty="0"/>
          </a:p>
          <a:p>
            <a:pPr>
              <a:spcBef>
                <a:spcPts val="1200"/>
              </a:spcBef>
              <a:spcAft>
                <a:spcPts val="600"/>
              </a:spcAft>
            </a:pPr>
            <a:r>
              <a:rPr lang="sk-SK" sz="2200" dirty="0"/>
              <a:t>Pri posudzovaní územnej oprávnenosti je rozhodujúce </a:t>
            </a:r>
            <a:r>
              <a:rPr lang="sk-SK" sz="2200" b="1" dirty="0"/>
              <a:t>územie uvedené v akreditácii, </a:t>
            </a:r>
            <a:r>
              <a:rPr lang="sk-SK" sz="2200" dirty="0"/>
              <a:t>prípadne miesto výkonu </a:t>
            </a:r>
            <a:r>
              <a:rPr lang="sk-SK" sz="2200" dirty="0" smtClean="0"/>
              <a:t>aktivity </a:t>
            </a:r>
            <a:r>
              <a:rPr lang="sk-SK" sz="2200" dirty="0"/>
              <a:t>	</a:t>
            </a:r>
            <a:endParaRPr lang="sk-SK" sz="2200" dirty="0" smtClean="0"/>
          </a:p>
          <a:p>
            <a:pPr>
              <a:spcBef>
                <a:spcPts val="1200"/>
              </a:spcBef>
              <a:spcAft>
                <a:spcPts val="600"/>
              </a:spcAft>
            </a:pPr>
            <a:r>
              <a:rPr lang="sk-SK" sz="2200" dirty="0"/>
              <a:t>Prijímateľ je povinný dodržiavať oprávnenosť územia v súlade s predloženou </a:t>
            </a:r>
            <a:r>
              <a:rPr lang="sk-SK" sz="2200" dirty="0" err="1"/>
              <a:t>ŽoNFP</a:t>
            </a:r>
            <a:r>
              <a:rPr lang="sk-SK" sz="2200" dirty="0"/>
              <a:t> (MRR alebo </a:t>
            </a:r>
            <a:r>
              <a:rPr lang="sk-SK" sz="2200" dirty="0" smtClean="0"/>
              <a:t>VRR)</a:t>
            </a:r>
            <a:endParaRPr lang="sk-SK" sz="2200" b="1" dirty="0"/>
          </a:p>
          <a:p>
            <a:pPr>
              <a:spcBef>
                <a:spcPts val="1200"/>
              </a:spcBef>
              <a:spcAft>
                <a:spcPts val="600"/>
              </a:spcAft>
            </a:pPr>
            <a:r>
              <a:rPr lang="sk-SK" sz="2200" dirty="0" smtClean="0"/>
              <a:t>Žiadateľ </a:t>
            </a:r>
            <a:r>
              <a:rPr lang="sk-SK" sz="2200" dirty="0"/>
              <a:t>predkladá samostatne </a:t>
            </a:r>
            <a:r>
              <a:rPr lang="sk-SK" sz="2200" dirty="0" err="1"/>
              <a:t>ŽoNFP</a:t>
            </a:r>
            <a:r>
              <a:rPr lang="sk-SK" sz="2200" dirty="0"/>
              <a:t> pre MRR a samostatne pre </a:t>
            </a:r>
            <a:r>
              <a:rPr lang="sk-SK" sz="2200" dirty="0" smtClean="0"/>
              <a:t>VRR.</a:t>
            </a:r>
            <a:endParaRPr lang="sk-SK" sz="2200" dirty="0"/>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1.4 </a:t>
            </a:r>
            <a:r>
              <a:rPr lang="pl-PL" sz="2300" b="1" dirty="0" smtClean="0">
                <a:solidFill>
                  <a:schemeClr val="accent6">
                    <a:lumMod val="75000"/>
                  </a:schemeClr>
                </a:solidFill>
              </a:rPr>
              <a:t>Miesto realizácie projektov</a:t>
            </a:r>
            <a:endParaRPr lang="sk-SK" sz="2300" b="1" dirty="0">
              <a:solidFill>
                <a:schemeClr val="accent6">
                  <a:lumMod val="75000"/>
                </a:schemeClr>
              </a:solidFill>
            </a:endParaRPr>
          </a:p>
        </p:txBody>
      </p:sp>
    </p:spTree>
    <p:extLst>
      <p:ext uri="{BB962C8B-B14F-4D97-AF65-F5344CB8AC3E}">
        <p14:creationId xmlns:p14="http://schemas.microsoft.com/office/powerpoint/2010/main" val="153842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352928" cy="4752528"/>
          </a:xfrm>
        </p:spPr>
        <p:txBody>
          <a:bodyPr>
            <a:noAutofit/>
          </a:bodyPr>
          <a:lstStyle/>
          <a:p>
            <a:pPr marL="0" indent="0">
              <a:buNone/>
            </a:pPr>
            <a:r>
              <a:rPr lang="sk-SK" sz="2000" dirty="0" smtClean="0"/>
              <a:t>Oprávnenými žiadateľmi a partnermi sú </a:t>
            </a:r>
            <a:r>
              <a:rPr lang="sk-SK" sz="2000" b="1" u="sng" dirty="0"/>
              <a:t>subjekty vykonávajúce opatrenia v oblasti sociálnoprávnej ochrany detí a sociálnej kurately</a:t>
            </a:r>
            <a:r>
              <a:rPr lang="sk-SK" sz="2000" b="1" dirty="0" smtClean="0"/>
              <a:t>:</a:t>
            </a:r>
            <a:r>
              <a:rPr lang="sk-SK" sz="2000" b="1" dirty="0"/>
              <a:t> </a:t>
            </a:r>
            <a:endParaRPr lang="sk-SK" sz="2000" b="1" dirty="0" smtClean="0"/>
          </a:p>
          <a:p>
            <a:pPr marL="0" indent="0">
              <a:spcBef>
                <a:spcPts val="0"/>
              </a:spcBef>
              <a:buNone/>
            </a:pPr>
            <a:endParaRPr lang="sk-SK" sz="1400" dirty="0"/>
          </a:p>
          <a:p>
            <a:pPr marL="539750" indent="-276225">
              <a:spcBef>
                <a:spcPts val="0"/>
              </a:spcBef>
              <a:tabLst>
                <a:tab pos="442913" algn="l"/>
              </a:tabLst>
            </a:pPr>
            <a:r>
              <a:rPr lang="sk-SK" sz="2000" dirty="0" smtClean="0"/>
              <a:t>štátne </a:t>
            </a:r>
            <a:r>
              <a:rPr lang="sk-SK" sz="2000" dirty="0"/>
              <a:t>rozpočtové organizácie</a:t>
            </a:r>
          </a:p>
          <a:p>
            <a:pPr marL="539750" indent="-276225">
              <a:spcBef>
                <a:spcPts val="0"/>
              </a:spcBef>
              <a:tabLst>
                <a:tab pos="442913" algn="l"/>
              </a:tabLst>
            </a:pPr>
            <a:r>
              <a:rPr lang="sk-SK" sz="2000" dirty="0" smtClean="0"/>
              <a:t>obce </a:t>
            </a:r>
            <a:r>
              <a:rPr lang="sk-SK" sz="2000" dirty="0"/>
              <a:t>a mestá a právnické </a:t>
            </a:r>
            <a:r>
              <a:rPr lang="sk-SK" sz="2000" dirty="0" smtClean="0"/>
              <a:t>osoby</a:t>
            </a:r>
          </a:p>
          <a:p>
            <a:pPr marL="539750" indent="-276225">
              <a:spcBef>
                <a:spcPts val="0"/>
              </a:spcBef>
              <a:tabLst>
                <a:tab pos="442913" algn="l"/>
              </a:tabLst>
            </a:pPr>
            <a:r>
              <a:rPr lang="sk-SK" sz="2000" dirty="0" smtClean="0"/>
              <a:t>združenia </a:t>
            </a:r>
            <a:r>
              <a:rPr lang="sk-SK" sz="2000" dirty="0"/>
              <a:t>obcí</a:t>
            </a:r>
            <a:r>
              <a:rPr lang="sk-SK" sz="2000" baseline="30000" dirty="0"/>
              <a:t> </a:t>
            </a:r>
            <a:endParaRPr lang="sk-SK" sz="2000" dirty="0"/>
          </a:p>
          <a:p>
            <a:pPr marL="539750" indent="-276225">
              <a:spcBef>
                <a:spcPts val="0"/>
              </a:spcBef>
              <a:tabLst>
                <a:tab pos="442913" algn="l"/>
              </a:tabLst>
            </a:pPr>
            <a:r>
              <a:rPr lang="sk-SK" sz="2000" dirty="0" smtClean="0"/>
              <a:t>VÚC </a:t>
            </a:r>
            <a:r>
              <a:rPr lang="sk-SK" sz="2000" dirty="0"/>
              <a:t>a právnické osoby, ktorých zakladateľom alebo zriaďovateľom je VÚC </a:t>
            </a:r>
            <a:endParaRPr lang="sk-SK" sz="2000" dirty="0" smtClean="0"/>
          </a:p>
          <a:p>
            <a:pPr marL="539750" indent="-276225">
              <a:spcBef>
                <a:spcPts val="0"/>
              </a:spcBef>
              <a:tabLst>
                <a:tab pos="442913" algn="l"/>
              </a:tabLst>
            </a:pPr>
            <a:r>
              <a:rPr lang="sk-SK" sz="2000" dirty="0" smtClean="0"/>
              <a:t>neziskové </a:t>
            </a:r>
            <a:r>
              <a:rPr lang="sk-SK" sz="2000" dirty="0"/>
              <a:t>organizácie poskytujúce všeobecne prospešné </a:t>
            </a:r>
            <a:r>
              <a:rPr lang="sk-SK" sz="2000" dirty="0" smtClean="0"/>
              <a:t>služby </a:t>
            </a:r>
            <a:r>
              <a:rPr lang="sk-SK" sz="2000" dirty="0"/>
              <a:t>s udelenou akreditáciou</a:t>
            </a:r>
            <a:r>
              <a:rPr lang="sk-SK" sz="2000" baseline="30000" dirty="0" smtClean="0"/>
              <a:t> </a:t>
            </a:r>
            <a:endParaRPr lang="sk-SK" sz="2000" i="1" baseline="30000" dirty="0"/>
          </a:p>
          <a:p>
            <a:pPr marL="539750" indent="-276225">
              <a:spcBef>
                <a:spcPts val="0"/>
              </a:spcBef>
              <a:tabLst>
                <a:tab pos="442913" algn="l"/>
              </a:tabLst>
            </a:pPr>
            <a:r>
              <a:rPr lang="sk-SK" sz="2000" dirty="0" smtClean="0"/>
              <a:t>nadácie </a:t>
            </a:r>
            <a:r>
              <a:rPr lang="sk-SK" sz="2000" dirty="0"/>
              <a:t>s udelenou </a:t>
            </a:r>
            <a:r>
              <a:rPr lang="sk-SK" sz="2000" dirty="0" smtClean="0"/>
              <a:t>akreditáciou </a:t>
            </a:r>
            <a:endParaRPr lang="sk-SK" sz="2000" dirty="0"/>
          </a:p>
          <a:p>
            <a:pPr marL="539750" indent="-276225">
              <a:spcBef>
                <a:spcPts val="0"/>
              </a:spcBef>
              <a:tabLst>
                <a:tab pos="442913" algn="l"/>
              </a:tabLst>
            </a:pPr>
            <a:r>
              <a:rPr lang="sk-SK" sz="2000" dirty="0" smtClean="0"/>
              <a:t>občianske </a:t>
            </a:r>
            <a:r>
              <a:rPr lang="sk-SK" sz="2000" dirty="0"/>
              <a:t>združenia s udelenou </a:t>
            </a:r>
            <a:r>
              <a:rPr lang="sk-SK" sz="2000" dirty="0" smtClean="0"/>
              <a:t>akreditáciou</a:t>
            </a:r>
            <a:endParaRPr lang="sk-SK" sz="2000" dirty="0"/>
          </a:p>
          <a:p>
            <a:pPr marL="539750" indent="-276225">
              <a:spcBef>
                <a:spcPts val="0"/>
              </a:spcBef>
              <a:tabLst>
                <a:tab pos="442913" algn="l"/>
              </a:tabLst>
            </a:pPr>
            <a:r>
              <a:rPr lang="sk-SK" sz="2000" dirty="0" smtClean="0"/>
              <a:t>cirkvi </a:t>
            </a:r>
            <a:r>
              <a:rPr lang="sk-SK" sz="2000" dirty="0"/>
              <a:t>a náboženské spoločnosti </a:t>
            </a:r>
            <a:r>
              <a:rPr lang="sk-SK" sz="2000" dirty="0" smtClean="0"/>
              <a:t>s</a:t>
            </a:r>
            <a:r>
              <a:rPr lang="sk-SK" sz="2000" dirty="0"/>
              <a:t> udelenou </a:t>
            </a:r>
            <a:r>
              <a:rPr lang="sk-SK" sz="2000" dirty="0" smtClean="0"/>
              <a:t>akreditáciou</a:t>
            </a:r>
            <a:endParaRPr lang="sk-SK" sz="2000" dirty="0"/>
          </a:p>
          <a:p>
            <a:pPr marL="539750" indent="-276225">
              <a:spcBef>
                <a:spcPts val="0"/>
              </a:spcBef>
              <a:tabLst>
                <a:tab pos="442913" algn="l"/>
              </a:tabLst>
            </a:pPr>
            <a:r>
              <a:rPr lang="sk-SK" sz="2000" dirty="0" smtClean="0"/>
              <a:t>Slovenský </a:t>
            </a:r>
            <a:r>
              <a:rPr lang="sk-SK" sz="2000" dirty="0"/>
              <a:t>Červený kríž</a:t>
            </a:r>
          </a:p>
          <a:p>
            <a:pPr marL="539750" indent="0">
              <a:spcBef>
                <a:spcPts val="1200"/>
              </a:spcBef>
              <a:buNone/>
            </a:pPr>
            <a:r>
              <a:rPr lang="sk-SK" sz="1800" i="1" dirty="0" smtClean="0"/>
              <a:t>Udelenie akreditácie </a:t>
            </a:r>
            <a:r>
              <a:rPr lang="sk-SK" sz="1800" i="1" dirty="0"/>
              <a:t>podľa zákona č. 305/2005 Z. z. o sociálnoprávnej ochrane detí a o sociálnej kuratele a o zmene a doplnení niektorých </a:t>
            </a:r>
            <a:r>
              <a:rPr lang="sk-SK" sz="1800" i="1" dirty="0" smtClean="0"/>
              <a:t>zákonov</a:t>
            </a:r>
            <a:endParaRPr lang="sk-SK" sz="1800" i="1" dirty="0"/>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1.5 </a:t>
            </a:r>
            <a:r>
              <a:rPr lang="pl-PL" sz="2300" b="1" dirty="0" smtClean="0">
                <a:solidFill>
                  <a:schemeClr val="accent6">
                    <a:lumMod val="75000"/>
                  </a:schemeClr>
                </a:solidFill>
              </a:rPr>
              <a:t>Právna forma oprávneného žiadateľa a partnera</a:t>
            </a:r>
            <a:endParaRPr lang="sk-SK" sz="2300" b="1" dirty="0">
              <a:solidFill>
                <a:schemeClr val="accent6">
                  <a:lumMod val="75000"/>
                </a:schemeClr>
              </a:solidFill>
            </a:endParaRPr>
          </a:p>
        </p:txBody>
      </p:sp>
    </p:spTree>
    <p:extLst>
      <p:ext uri="{BB962C8B-B14F-4D97-AF65-F5344CB8AC3E}">
        <p14:creationId xmlns:p14="http://schemas.microsoft.com/office/powerpoint/2010/main" val="1201454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752528"/>
          </a:xfrm>
        </p:spPr>
        <p:txBody>
          <a:bodyPr>
            <a:noAutofit/>
          </a:bodyPr>
          <a:lstStyle/>
          <a:p>
            <a:pPr marL="0" indent="0" algn="just">
              <a:spcBef>
                <a:spcPts val="300"/>
              </a:spcBef>
              <a:spcAft>
                <a:spcPts val="1000"/>
              </a:spcAft>
              <a:buNone/>
            </a:pPr>
            <a:r>
              <a:rPr lang="sk-SK" sz="2200" dirty="0" smtClean="0"/>
              <a:t>V súlade s podmienkami </a:t>
            </a:r>
            <a:r>
              <a:rPr lang="sk-SK" sz="2200" dirty="0" smtClean="0"/>
              <a:t>výzvy:</a:t>
            </a:r>
            <a:endParaRPr lang="sk-SK" sz="2200" dirty="0" smtClean="0"/>
          </a:p>
          <a:p>
            <a:pPr algn="just">
              <a:spcBef>
                <a:spcPts val="300"/>
              </a:spcBef>
              <a:spcAft>
                <a:spcPts val="1000"/>
              </a:spcAft>
            </a:pPr>
            <a:r>
              <a:rPr lang="sk-SK" sz="2200" dirty="0"/>
              <a:t>Žiadateľ </a:t>
            </a:r>
            <a:r>
              <a:rPr lang="sk-SK" sz="2200" b="1" dirty="0" smtClean="0"/>
              <a:t>musí byť </a:t>
            </a:r>
            <a:r>
              <a:rPr lang="sk-SK" sz="2200" b="1" dirty="0"/>
              <a:t>akreditovaným subjektom </a:t>
            </a:r>
            <a:r>
              <a:rPr lang="sk-SK" sz="2200" dirty="0"/>
              <a:t>podľa zákona č. 305/2005 Z. z. o  </a:t>
            </a:r>
            <a:r>
              <a:rPr lang="sk-SK" sz="2200" dirty="0" err="1"/>
              <a:t>SPODaSK</a:t>
            </a:r>
            <a:r>
              <a:rPr lang="sk-SK" sz="2200" dirty="0"/>
              <a:t> a má akreditáciu minimálne na jednu oprávnenú </a:t>
            </a:r>
            <a:r>
              <a:rPr lang="sk-SK" sz="2200" dirty="0" err="1"/>
              <a:t>podaktivitu</a:t>
            </a:r>
            <a:r>
              <a:rPr lang="sk-SK" sz="2200" dirty="0"/>
              <a:t> uvedenú vo výzve.</a:t>
            </a:r>
          </a:p>
          <a:p>
            <a:pPr algn="just">
              <a:spcBef>
                <a:spcPts val="300"/>
              </a:spcBef>
              <a:spcAft>
                <a:spcPts val="1000"/>
              </a:spcAft>
            </a:pPr>
            <a:r>
              <a:rPr lang="sk-SK" sz="2200" dirty="0"/>
              <a:t>Subjekty územnej samosprávy a orgány verejnej správy a právnické osoby založené alebo zriadené obcou/mestom/VÚC  túto podmienku nepreukazujú, postačuje </a:t>
            </a:r>
            <a:r>
              <a:rPr lang="sk-SK" sz="2200" dirty="0" err="1"/>
              <a:t>ŽoNFP</a:t>
            </a:r>
            <a:r>
              <a:rPr lang="sk-SK" sz="2200" dirty="0"/>
              <a:t> </a:t>
            </a:r>
            <a:endParaRPr lang="sk-SK" sz="2200" dirty="0" smtClean="0"/>
          </a:p>
          <a:p>
            <a:pPr algn="just">
              <a:spcBef>
                <a:spcPts val="300"/>
              </a:spcBef>
              <a:spcAft>
                <a:spcPts val="1000"/>
              </a:spcAft>
            </a:pPr>
            <a:r>
              <a:rPr lang="sk-SK" sz="2200" dirty="0"/>
              <a:t>Predkladá sa </a:t>
            </a:r>
            <a:r>
              <a:rPr lang="sk-SK" sz="2200" dirty="0" smtClean="0"/>
              <a:t>akreditácia </a:t>
            </a:r>
            <a:r>
              <a:rPr lang="sk-SK" sz="2200" dirty="0" smtClean="0"/>
              <a:t>pričom v čase podania </a:t>
            </a:r>
            <a:r>
              <a:rPr lang="sk-SK" sz="2200" dirty="0" err="1"/>
              <a:t>ŽoNFP</a:t>
            </a:r>
            <a:r>
              <a:rPr lang="sk-SK" sz="2200" dirty="0"/>
              <a:t> stačí Súhrnné čestné vyhlásenie v </a:t>
            </a:r>
            <a:r>
              <a:rPr lang="sk-SK" sz="2200" dirty="0" err="1" smtClean="0"/>
              <a:t>ŽoNFP</a:t>
            </a:r>
            <a:endParaRPr lang="sk-SK" sz="2200" dirty="0" smtClean="0"/>
          </a:p>
          <a:p>
            <a:pPr lvl="0" algn="just">
              <a:spcBef>
                <a:spcPts val="300"/>
              </a:spcBef>
              <a:spcAft>
                <a:spcPts val="1000"/>
              </a:spcAft>
            </a:pPr>
            <a:r>
              <a:rPr lang="sk-SK" sz="2200" b="1" dirty="0"/>
              <a:t>Pre partnera platia rovnaké podmienky ako pre žiadateľa.</a:t>
            </a:r>
          </a:p>
          <a:p>
            <a:pPr algn="just">
              <a:lnSpc>
                <a:spcPct val="110000"/>
              </a:lnSpc>
              <a:spcBef>
                <a:spcPts val="300"/>
              </a:spcBef>
              <a:spcAft>
                <a:spcPts val="1000"/>
              </a:spcAft>
            </a:pPr>
            <a:endParaRPr lang="sk-SK" sz="2200" dirty="0"/>
          </a:p>
          <a:p>
            <a:pPr algn="just">
              <a:lnSpc>
                <a:spcPct val="110000"/>
              </a:lnSpc>
              <a:spcBef>
                <a:spcPts val="300"/>
              </a:spcBef>
              <a:spcAft>
                <a:spcPts val="1000"/>
              </a:spcAft>
            </a:pPr>
            <a:endParaRPr lang="sk-SK" sz="2300" dirty="0"/>
          </a:p>
          <a:p>
            <a:pPr marL="0" indent="0" algn="just">
              <a:lnSpc>
                <a:spcPct val="110000"/>
              </a:lnSpc>
              <a:spcBef>
                <a:spcPts val="300"/>
              </a:spcBef>
              <a:spcAft>
                <a:spcPts val="1000"/>
              </a:spcAft>
              <a:buNone/>
            </a:pPr>
            <a:endParaRPr lang="sk-SK" sz="2300" dirty="0" smtClean="0"/>
          </a:p>
        </p:txBody>
      </p:sp>
      <p:sp>
        <p:nvSpPr>
          <p:cNvPr id="3" name="Nadpis 3"/>
          <p:cNvSpPr txBox="1">
            <a:spLocks/>
          </p:cNvSpPr>
          <p:nvPr/>
        </p:nvSpPr>
        <p:spPr>
          <a:xfrm>
            <a:off x="467544" y="260648"/>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300" b="1" dirty="0" smtClean="0">
                <a:solidFill>
                  <a:schemeClr val="accent6">
                    <a:lumMod val="75000"/>
                  </a:schemeClr>
                </a:solidFill>
              </a:rPr>
              <a:t>2</a:t>
            </a:r>
            <a:r>
              <a:rPr lang="pl-PL" sz="2300" b="1" dirty="0">
                <a:solidFill>
                  <a:schemeClr val="accent6">
                    <a:lumMod val="75000"/>
                  </a:schemeClr>
                </a:solidFill>
              </a:rPr>
              <a:t>. </a:t>
            </a:r>
            <a:r>
              <a:rPr lang="pl-PL" sz="2300" b="1" dirty="0" smtClean="0">
                <a:solidFill>
                  <a:schemeClr val="accent6">
                    <a:lumMod val="75000"/>
                  </a:schemeClr>
                </a:solidFill>
              </a:rPr>
              <a:t>Vybrané podmienky </a:t>
            </a:r>
            <a:r>
              <a:rPr lang="pl-PL" sz="2300" b="1" dirty="0">
                <a:solidFill>
                  <a:schemeClr val="accent6">
                    <a:lumMod val="75000"/>
                  </a:schemeClr>
                </a:solidFill>
              </a:rPr>
              <a:t>oprávnenosti žiadateľa</a:t>
            </a:r>
            <a:endParaRPr lang="sk-SK" sz="2300" b="1" dirty="0">
              <a:solidFill>
                <a:schemeClr val="accent6">
                  <a:lumMod val="75000"/>
                </a:schemeClr>
              </a:solidFill>
            </a:endParaRPr>
          </a:p>
        </p:txBody>
      </p:sp>
    </p:spTree>
    <p:extLst>
      <p:ext uri="{BB962C8B-B14F-4D97-AF65-F5344CB8AC3E}">
        <p14:creationId xmlns:p14="http://schemas.microsoft.com/office/powerpoint/2010/main" val="1054421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2615</TotalTime>
  <Words>1309</Words>
  <Application>Microsoft Office PowerPoint</Application>
  <PresentationFormat>Prezentácia na obrazovke (4:3)</PresentationFormat>
  <Paragraphs>260</Paragraphs>
  <Slides>32</Slides>
  <Notes>24</Notes>
  <HiddenSlides>0</HiddenSlides>
  <MMClips>0</MMClips>
  <ScaleCrop>false</ScaleCrop>
  <HeadingPairs>
    <vt:vector size="4" baseType="variant">
      <vt:variant>
        <vt:lpstr>Motív</vt:lpstr>
      </vt:variant>
      <vt:variant>
        <vt:i4>1</vt:i4>
      </vt:variant>
      <vt:variant>
        <vt:lpstr>Nadpisy snímok</vt:lpstr>
      </vt:variant>
      <vt:variant>
        <vt:i4>32</vt:i4>
      </vt:variant>
    </vt:vector>
  </HeadingPairs>
  <TitlesOfParts>
    <vt:vector size="33" baseType="lpstr">
      <vt:lpstr>Motív Office</vt:lpstr>
      <vt:lpstr>Základné informácie a podmienky poskytnutia príspevku k výzve  OP ĽZ DOP 2016/4.2.1/03</vt:lpstr>
      <vt:lpstr>1. Formálne náležitosti</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Sedálová Barbora</dc:creator>
  <cp:lastModifiedBy>Steinerová Gabriela</cp:lastModifiedBy>
  <cp:revision>111</cp:revision>
  <cp:lastPrinted>2017-01-19T14:50:29Z</cp:lastPrinted>
  <dcterms:created xsi:type="dcterms:W3CDTF">2016-05-18T06:39:42Z</dcterms:created>
  <dcterms:modified xsi:type="dcterms:W3CDTF">2017-01-30T15:50:33Z</dcterms:modified>
</cp:coreProperties>
</file>