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91" r:id="rId2"/>
    <p:sldId id="305" r:id="rId3"/>
    <p:sldId id="306" r:id="rId4"/>
    <p:sldId id="354" r:id="rId5"/>
    <p:sldId id="357" r:id="rId6"/>
    <p:sldId id="353" r:id="rId7"/>
    <p:sldId id="356" r:id="rId8"/>
    <p:sldId id="358" r:id="rId9"/>
    <p:sldId id="362" r:id="rId10"/>
    <p:sldId id="375" r:id="rId11"/>
    <p:sldId id="360" r:id="rId12"/>
    <p:sldId id="363" r:id="rId13"/>
    <p:sldId id="385" r:id="rId14"/>
    <p:sldId id="364" r:id="rId15"/>
    <p:sldId id="366" r:id="rId16"/>
    <p:sldId id="370" r:id="rId17"/>
    <p:sldId id="373" r:id="rId18"/>
    <p:sldId id="382" r:id="rId19"/>
    <p:sldId id="374" r:id="rId20"/>
    <p:sldId id="372" r:id="rId21"/>
    <p:sldId id="371" r:id="rId22"/>
    <p:sldId id="376" r:id="rId23"/>
    <p:sldId id="379" r:id="rId24"/>
    <p:sldId id="377" r:id="rId25"/>
    <p:sldId id="378" r:id="rId26"/>
    <p:sldId id="381" r:id="rId27"/>
    <p:sldId id="29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KETE Richard SLSP" initials="FRS" lastIdx="2" clrIdx="0">
    <p:extLst>
      <p:ext uri="{19B8F6BF-5375-455C-9EA6-DF929625EA0E}">
        <p15:presenceInfo xmlns:p15="http://schemas.microsoft.com/office/powerpoint/2012/main" userId="S::433791@slsp.sk::e8f38710-aec3-4a65-8cfb-94722b9919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6E6E6"/>
    <a:srgbClr val="7AB5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86" autoAdjust="0"/>
    <p:restoredTop sz="83734" autoAdjust="0"/>
  </p:normalViewPr>
  <p:slideViewPr>
    <p:cSldViewPr snapToGrid="0" snapToObjects="1">
      <p:cViewPr varScale="1">
        <p:scale>
          <a:sx n="92" d="100"/>
          <a:sy n="92" d="100"/>
        </p:scale>
        <p:origin x="112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1C9D29-C2F5-5245-8625-CA58A7C24313}" type="datetimeFigureOut">
              <a:rPr lang="en-US" smtClean="0"/>
              <a:t>11/3/2021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ED3D79-4888-F946-8FC9-93BA9B32FC93}" type="slidenum">
              <a:rPr lang="en-US" smtClean="0"/>
              <a:t>‹#›</a:t>
            </a:fld>
            <a:endParaRPr lang="en-US"/>
          </a:p>
        </p:txBody>
      </p:sp>
    </p:spTree>
    <p:extLst>
      <p:ext uri="{BB962C8B-B14F-4D97-AF65-F5344CB8AC3E}">
        <p14:creationId xmlns:p14="http://schemas.microsoft.com/office/powerpoint/2010/main" val="1986037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dirty="0"/>
              <a:t>Pri neziskových organizáciách úverovanie často neprichádza do úvahy, pretože ich hospodárske výsledky sa často blížia nule alebo kontinuálnej strate.</a:t>
            </a:r>
            <a:r>
              <a:rPr lang="sk-SK" sz="1200" dirty="0"/>
              <a:t> </a:t>
            </a:r>
            <a:endParaRPr lang="sk-SK" dirty="0"/>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5</a:t>
            </a:fld>
            <a:endParaRPr lang="en-US"/>
          </a:p>
        </p:txBody>
      </p:sp>
    </p:spTree>
    <p:extLst>
      <p:ext uri="{BB962C8B-B14F-4D97-AF65-F5344CB8AC3E}">
        <p14:creationId xmlns:p14="http://schemas.microsoft.com/office/powerpoint/2010/main" val="95237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pPr>
              <a:defRPr/>
            </a:pPr>
            <a:fld id="{B3C1C9EF-E9F5-4903-BC5D-9894B5564F70}" type="slidenum">
              <a:rPr lang="de-AT" smtClean="0"/>
              <a:pPr>
                <a:defRPr/>
              </a:pPr>
              <a:t>27</a:t>
            </a:fld>
            <a:endParaRPr lang="de-AT"/>
          </a:p>
        </p:txBody>
      </p:sp>
    </p:spTree>
    <p:extLst>
      <p:ext uri="{BB962C8B-B14F-4D97-AF65-F5344CB8AC3E}">
        <p14:creationId xmlns:p14="http://schemas.microsoft.com/office/powerpoint/2010/main" val="281476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b="1" kern="1200" dirty="0">
                <a:solidFill>
                  <a:schemeClr val="tx1"/>
                </a:solidFill>
                <a:effectLst/>
                <a:latin typeface="+mn-lt"/>
                <a:ea typeface="+mn-ea"/>
                <a:cs typeface="+mn-cs"/>
              </a:rPr>
              <a:t>Kedy si môže </a:t>
            </a:r>
            <a:r>
              <a:rPr lang="sk-SK" sz="1200" b="1" kern="1200" dirty="0" err="1">
                <a:solidFill>
                  <a:schemeClr val="tx1"/>
                </a:solidFill>
                <a:effectLst/>
                <a:latin typeface="+mn-lt"/>
                <a:ea typeface="+mn-ea"/>
                <a:cs typeface="+mn-cs"/>
              </a:rPr>
              <a:t>neziskovka</a:t>
            </a:r>
            <a:r>
              <a:rPr lang="sk-SK" sz="1200" b="1" kern="1200" dirty="0">
                <a:solidFill>
                  <a:schemeClr val="tx1"/>
                </a:solidFill>
                <a:effectLst/>
                <a:latin typeface="+mn-lt"/>
                <a:ea typeface="+mn-ea"/>
                <a:cs typeface="+mn-cs"/>
              </a:rPr>
              <a:t> trúfnuť zobrať úver, aby ju to neohrozilo? </a:t>
            </a:r>
            <a:endParaRPr lang="sk-SK" sz="1200" kern="1200" dirty="0">
              <a:solidFill>
                <a:schemeClr val="tx1"/>
              </a:solidFill>
              <a:effectLst/>
              <a:latin typeface="+mn-lt"/>
              <a:ea typeface="+mn-ea"/>
              <a:cs typeface="+mn-cs"/>
            </a:endParaRPr>
          </a:p>
          <a:p>
            <a:r>
              <a:rPr lang="sk-SK" sz="1200" b="1"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sk-SK" sz="1200" kern="1200" dirty="0">
                <a:solidFill>
                  <a:schemeClr val="tx1"/>
                </a:solidFill>
                <a:effectLst/>
                <a:latin typeface="+mn-lt"/>
                <a:ea typeface="+mn-ea"/>
                <a:cs typeface="+mn-cs"/>
              </a:rPr>
              <a:t>Financovanie formou návratného kapitálu pri </a:t>
            </a:r>
            <a:r>
              <a:rPr lang="sk-SK" sz="1200" kern="1200" dirty="0" err="1">
                <a:solidFill>
                  <a:schemeClr val="tx1"/>
                </a:solidFill>
                <a:effectLst/>
                <a:latin typeface="+mn-lt"/>
                <a:ea typeface="+mn-ea"/>
                <a:cs typeface="+mn-cs"/>
              </a:rPr>
              <a:t>neziskovkách</a:t>
            </a:r>
            <a:r>
              <a:rPr lang="sk-SK" sz="1200" kern="1200" dirty="0">
                <a:solidFill>
                  <a:schemeClr val="tx1"/>
                </a:solidFill>
                <a:effectLst/>
                <a:latin typeface="+mn-lt"/>
                <a:ea typeface="+mn-ea"/>
                <a:cs typeface="+mn-cs"/>
              </a:rPr>
              <a:t> staviame na </a:t>
            </a:r>
            <a:r>
              <a:rPr lang="sk-SK" sz="1200" b="1" kern="1200" dirty="0">
                <a:solidFill>
                  <a:schemeClr val="tx1"/>
                </a:solidFill>
                <a:effectLst/>
                <a:latin typeface="+mn-lt"/>
                <a:ea typeface="+mn-ea"/>
                <a:cs typeface="+mn-cs"/>
              </a:rPr>
              <a:t>posúdení rizika</a:t>
            </a:r>
            <a:r>
              <a:rPr lang="sk-SK" sz="1200" kern="1200" dirty="0">
                <a:solidFill>
                  <a:schemeClr val="tx1"/>
                </a:solidFill>
                <a:effectLst/>
                <a:latin typeface="+mn-lt"/>
                <a:ea typeface="+mn-ea"/>
                <a:cs typeface="+mn-cs"/>
              </a:rPr>
              <a:t> postavenom na </a:t>
            </a:r>
            <a:r>
              <a:rPr lang="sk-SK" sz="1200" b="1" kern="1200" dirty="0">
                <a:solidFill>
                  <a:schemeClr val="tx1"/>
                </a:solidFill>
                <a:effectLst/>
                <a:latin typeface="+mn-lt"/>
                <a:ea typeface="+mn-ea"/>
                <a:cs typeface="+mn-cs"/>
              </a:rPr>
              <a:t>podnikateľskom pláne, cash </a:t>
            </a:r>
            <a:r>
              <a:rPr lang="sk-SK" sz="1200" b="1" kern="1200" dirty="0" err="1">
                <a:solidFill>
                  <a:schemeClr val="tx1"/>
                </a:solidFill>
                <a:effectLst/>
                <a:latin typeface="+mn-lt"/>
                <a:ea typeface="+mn-ea"/>
                <a:cs typeface="+mn-cs"/>
              </a:rPr>
              <a:t>flow</a:t>
            </a:r>
            <a:r>
              <a:rPr lang="sk-SK" sz="1200" b="1" kern="1200" dirty="0">
                <a:solidFill>
                  <a:schemeClr val="tx1"/>
                </a:solidFill>
                <a:effectLst/>
                <a:latin typeface="+mn-lt"/>
                <a:ea typeface="+mn-ea"/>
                <a:cs typeface="+mn-cs"/>
              </a:rPr>
              <a:t> a hlavne riadiacich ľuďoch</a:t>
            </a:r>
            <a:r>
              <a:rPr lang="sk-SK" sz="1200" kern="1200" dirty="0">
                <a:solidFill>
                  <a:schemeClr val="tx1"/>
                </a:solidFill>
                <a:effectLst/>
                <a:latin typeface="+mn-lt"/>
                <a:ea typeface="+mn-ea"/>
                <a:cs typeface="+mn-cs"/>
              </a:rPr>
              <a:t> organizácie a ich skúsenostiach. Forma zaistenia môže byť </a:t>
            </a:r>
            <a:r>
              <a:rPr lang="sk-SK" sz="1200" b="1" kern="1200" dirty="0">
                <a:solidFill>
                  <a:schemeClr val="tx1"/>
                </a:solidFill>
                <a:effectLst/>
                <a:latin typeface="+mn-lt"/>
                <a:ea typeface="+mn-ea"/>
                <a:cs typeface="+mn-cs"/>
              </a:rPr>
              <a:t>ručenie nehnuteľnosťou, treťou osobou (alebo SIH / </a:t>
            </a:r>
            <a:r>
              <a:rPr lang="sk-SK" sz="1200" b="1" kern="1200" dirty="0" err="1">
                <a:solidFill>
                  <a:schemeClr val="tx1"/>
                </a:solidFill>
                <a:effectLst/>
                <a:latin typeface="+mn-lt"/>
                <a:ea typeface="+mn-ea"/>
                <a:cs typeface="+mn-cs"/>
              </a:rPr>
              <a:t>EaSI</a:t>
            </a:r>
            <a:r>
              <a:rPr lang="sk-SK" sz="1200" b="1" kern="1200" dirty="0">
                <a:solidFill>
                  <a:schemeClr val="tx1"/>
                </a:solidFill>
                <a:effectLst/>
                <a:latin typeface="+mn-lt"/>
                <a:ea typeface="+mn-ea"/>
                <a:cs typeface="+mn-cs"/>
              </a:rPr>
              <a:t> garancia) alebo zmenkou.</a:t>
            </a:r>
            <a:endParaRPr lang="sk-SK" sz="1200" kern="1200" dirty="0">
              <a:solidFill>
                <a:schemeClr val="tx1"/>
              </a:solidFill>
              <a:effectLst/>
              <a:latin typeface="+mn-lt"/>
              <a:ea typeface="+mn-ea"/>
              <a:cs typeface="+mn-cs"/>
            </a:endParaRPr>
          </a:p>
          <a:p>
            <a:r>
              <a:rPr lang="sk-SK" sz="1200" b="1" kern="1200" dirty="0">
                <a:solidFill>
                  <a:schemeClr val="tx1"/>
                </a:solidFill>
                <a:effectLst/>
                <a:latin typeface="+mn-lt"/>
                <a:ea typeface="+mn-ea"/>
                <a:cs typeface="+mn-cs"/>
              </a:rPr>
              <a:t> </a:t>
            </a:r>
            <a:endParaRPr lang="sk-SK" sz="1200" kern="1200" dirty="0">
              <a:solidFill>
                <a:schemeClr val="tx1"/>
              </a:solidFill>
              <a:effectLst/>
              <a:latin typeface="+mn-lt"/>
              <a:ea typeface="+mn-ea"/>
              <a:cs typeface="+mn-cs"/>
            </a:endParaRPr>
          </a:p>
          <a:p>
            <a:r>
              <a:rPr lang="sk-SK" sz="1200" b="1" kern="1200" dirty="0">
                <a:solidFill>
                  <a:schemeClr val="tx1"/>
                </a:solidFill>
                <a:effectLst/>
                <a:latin typeface="+mn-lt"/>
                <a:ea typeface="+mn-ea"/>
                <a:cs typeface="+mn-cs"/>
              </a:rPr>
              <a:t>Pred tým, než si peniaze na svoje sociálne podnikanie požičiate,</a:t>
            </a:r>
            <a:r>
              <a:rPr lang="sk-SK" sz="1200" kern="1200" dirty="0">
                <a:solidFill>
                  <a:schemeClr val="tx1"/>
                </a:solidFill>
                <a:effectLst/>
                <a:latin typeface="+mn-lt"/>
                <a:ea typeface="+mn-ea"/>
                <a:cs typeface="+mn-cs"/>
              </a:rPr>
              <a:t> porozmýšľajte, na čo ich použijete a či ich vôbec potrebujete. Na rozdiel od grantov a dotácií, ktoré musíte „len“ účelne minúť, pri úvere musíte myslieť aj na to, že </a:t>
            </a:r>
            <a:r>
              <a:rPr lang="sk-SK" sz="1200" b="1" kern="1200" dirty="0">
                <a:solidFill>
                  <a:schemeClr val="tx1"/>
                </a:solidFill>
                <a:effectLst/>
                <a:latin typeface="+mn-lt"/>
                <a:ea typeface="+mn-ea"/>
                <a:cs typeface="+mn-cs"/>
              </a:rPr>
              <a:t>„investícia“</a:t>
            </a:r>
            <a:r>
              <a:rPr lang="sk-SK" sz="1200" kern="1200" dirty="0">
                <a:solidFill>
                  <a:schemeClr val="tx1"/>
                </a:solidFill>
                <a:effectLst/>
                <a:latin typeface="+mn-lt"/>
                <a:ea typeface="+mn-ea"/>
                <a:cs typeface="+mn-cs"/>
              </a:rPr>
              <a:t> musí aj zarobiť na vrátenie istiny a zaplatenie úroku a poplatkov za úver. Vypočítajte si preto, </a:t>
            </a:r>
            <a:r>
              <a:rPr lang="sk-SK" sz="1200" b="1" kern="1200" dirty="0">
                <a:solidFill>
                  <a:schemeClr val="tx1"/>
                </a:solidFill>
                <a:effectLst/>
                <a:latin typeface="+mn-lt"/>
                <a:ea typeface="+mn-ea"/>
                <a:cs typeface="+mn-cs"/>
              </a:rPr>
              <a:t>či bude mať z čoho splácať úver.</a:t>
            </a:r>
            <a:r>
              <a:rPr lang="sk-SK" sz="1200" kern="1200" dirty="0">
                <a:solidFill>
                  <a:schemeClr val="tx1"/>
                </a:solidFill>
                <a:effectLst/>
                <a:latin typeface="+mn-lt"/>
                <a:ea typeface="+mn-ea"/>
                <a:cs typeface="+mn-cs"/>
              </a:rPr>
              <a:t> </a:t>
            </a:r>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9</a:t>
            </a:fld>
            <a:endParaRPr lang="en-US"/>
          </a:p>
        </p:txBody>
      </p:sp>
    </p:spTree>
    <p:extLst>
      <p:ext uri="{BB962C8B-B14F-4D97-AF65-F5344CB8AC3E}">
        <p14:creationId xmlns:p14="http://schemas.microsoft.com/office/powerpoint/2010/main" val="3865090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Veľká časť klientov </a:t>
            </a:r>
            <a:r>
              <a:rPr lang="sk-SK" sz="1200" kern="1200" dirty="0" err="1">
                <a:solidFill>
                  <a:schemeClr val="tx1"/>
                </a:solidFill>
                <a:effectLst/>
                <a:latin typeface="+mn-lt"/>
                <a:ea typeface="+mn-ea"/>
                <a:cs typeface="+mn-cs"/>
              </a:rPr>
              <a:t>neziskoviek</a:t>
            </a:r>
            <a:r>
              <a:rPr lang="sk-SK" sz="1200" kern="1200" dirty="0">
                <a:solidFill>
                  <a:schemeClr val="tx1"/>
                </a:solidFill>
                <a:effectLst/>
                <a:latin typeface="+mn-lt"/>
                <a:ea typeface="+mn-ea"/>
                <a:cs typeface="+mn-cs"/>
              </a:rPr>
              <a:t>, ktoré prichádzajú za nami do banky, potrebujú </a:t>
            </a:r>
            <a:r>
              <a:rPr lang="sk-SK" sz="1200" b="1" kern="1200" dirty="0">
                <a:solidFill>
                  <a:schemeClr val="tx1"/>
                </a:solidFill>
                <a:effectLst/>
                <a:latin typeface="+mn-lt"/>
                <a:ea typeface="+mn-ea"/>
                <a:cs typeface="+mn-cs"/>
              </a:rPr>
              <a:t>hlavne preklenovací úver</a:t>
            </a:r>
            <a:r>
              <a:rPr lang="sk-SK" sz="1200" kern="1200" dirty="0">
                <a:solidFill>
                  <a:schemeClr val="tx1"/>
                </a:solidFill>
                <a:effectLst/>
                <a:latin typeface="+mn-lt"/>
                <a:ea typeface="+mn-ea"/>
                <a:cs typeface="+mn-cs"/>
              </a:rPr>
              <a:t> na preklenutie obdobia, počas ktorého čakajú na </a:t>
            </a:r>
            <a:r>
              <a:rPr lang="sk-SK" sz="1200" b="1" kern="1200" dirty="0">
                <a:solidFill>
                  <a:schemeClr val="tx1"/>
                </a:solidFill>
                <a:effectLst/>
                <a:latin typeface="+mn-lt"/>
                <a:ea typeface="+mn-ea"/>
                <a:cs typeface="+mn-cs"/>
              </a:rPr>
              <a:t>refundáciu</a:t>
            </a:r>
            <a:r>
              <a:rPr lang="sk-SK" sz="1200" kern="1200" dirty="0">
                <a:solidFill>
                  <a:schemeClr val="tx1"/>
                </a:solidFill>
                <a:effectLst/>
                <a:latin typeface="+mn-lt"/>
                <a:ea typeface="+mn-ea"/>
                <a:cs typeface="+mn-cs"/>
              </a:rPr>
              <a:t> grantu, </a:t>
            </a:r>
            <a:r>
              <a:rPr lang="sk-SK" sz="1200" kern="1200" dirty="0" err="1">
                <a:solidFill>
                  <a:schemeClr val="tx1"/>
                </a:solidFill>
                <a:effectLst/>
                <a:latin typeface="+mn-lt"/>
                <a:ea typeface="+mn-ea"/>
                <a:cs typeface="+mn-cs"/>
              </a:rPr>
              <a:t>eurofondových</a:t>
            </a:r>
            <a:r>
              <a:rPr lang="sk-SK" sz="1200" kern="1200" dirty="0">
                <a:solidFill>
                  <a:schemeClr val="tx1"/>
                </a:solidFill>
                <a:effectLst/>
                <a:latin typeface="+mn-lt"/>
                <a:ea typeface="+mn-ea"/>
                <a:cs typeface="+mn-cs"/>
              </a:rPr>
              <a:t> projektov, </a:t>
            </a:r>
            <a:r>
              <a:rPr lang="sk-SK" sz="1200" b="1" kern="1200" dirty="0">
                <a:solidFill>
                  <a:schemeClr val="tx1"/>
                </a:solidFill>
                <a:effectLst/>
                <a:latin typeface="+mn-lt"/>
                <a:ea typeface="+mn-ea"/>
                <a:cs typeface="+mn-cs"/>
              </a:rPr>
              <a:t>dotácie </a:t>
            </a:r>
            <a:r>
              <a:rPr lang="sk-SK" sz="1200" kern="1200" dirty="0">
                <a:solidFill>
                  <a:schemeClr val="tx1"/>
                </a:solidFill>
                <a:effectLst/>
                <a:latin typeface="+mn-lt"/>
                <a:ea typeface="+mn-ea"/>
                <a:cs typeface="+mn-cs"/>
              </a:rPr>
              <a:t>od štátu alebo </a:t>
            </a:r>
            <a:r>
              <a:rPr lang="sk-SK" sz="1200" b="1" kern="1200" dirty="0">
                <a:solidFill>
                  <a:schemeClr val="tx1"/>
                </a:solidFill>
                <a:effectLst/>
                <a:latin typeface="+mn-lt"/>
                <a:ea typeface="+mn-ea"/>
                <a:cs typeface="+mn-cs"/>
              </a:rPr>
              <a:t>nenávratného finančného príspevku </a:t>
            </a:r>
            <a:r>
              <a:rPr lang="sk-SK" sz="1200" kern="1200" dirty="0">
                <a:solidFill>
                  <a:schemeClr val="tx1"/>
                </a:solidFill>
                <a:effectLst/>
                <a:latin typeface="+mn-lt"/>
                <a:ea typeface="+mn-ea"/>
                <a:cs typeface="+mn-cs"/>
              </a:rPr>
              <a:t>– napríklad veľmi často sú to zariadenia poskytujúce sociálne služby ako domovy sociálnych služieb a zariadenia pre seniorov.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Ďalšia časť </a:t>
            </a:r>
            <a:r>
              <a:rPr lang="sk-SK" sz="1200" kern="1200" dirty="0" err="1">
                <a:solidFill>
                  <a:schemeClr val="tx1"/>
                </a:solidFill>
                <a:effectLst/>
                <a:latin typeface="+mn-lt"/>
                <a:ea typeface="+mn-ea"/>
                <a:cs typeface="+mn-cs"/>
              </a:rPr>
              <a:t>neziskoviek</a:t>
            </a:r>
            <a:r>
              <a:rPr lang="sk-SK" sz="1200" kern="1200" dirty="0">
                <a:solidFill>
                  <a:schemeClr val="tx1"/>
                </a:solidFill>
                <a:effectLst/>
                <a:latin typeface="+mn-lt"/>
                <a:ea typeface="+mn-ea"/>
                <a:cs typeface="+mn-cs"/>
              </a:rPr>
              <a:t> a sociálnych podnikov potrebuje hlavne </a:t>
            </a:r>
            <a:r>
              <a:rPr lang="sk-SK" sz="1200" b="1" kern="1200" dirty="0">
                <a:solidFill>
                  <a:schemeClr val="tx1"/>
                </a:solidFill>
                <a:effectLst/>
                <a:latin typeface="+mn-lt"/>
                <a:ea typeface="+mn-ea"/>
                <a:cs typeface="+mn-cs"/>
              </a:rPr>
              <a:t>investičné splátkové úvery </a:t>
            </a:r>
            <a:r>
              <a:rPr lang="sk-SK" sz="1200" kern="1200" dirty="0">
                <a:solidFill>
                  <a:schemeClr val="tx1"/>
                </a:solidFill>
                <a:effectLst/>
                <a:latin typeface="+mn-lt"/>
                <a:ea typeface="+mn-ea"/>
                <a:cs typeface="+mn-cs"/>
              </a:rPr>
              <a:t>na kúpu alebo rekonštrukciu budovy, či </a:t>
            </a:r>
            <a:r>
              <a:rPr lang="sk-SK" sz="1200" b="1" kern="1200" dirty="0">
                <a:solidFill>
                  <a:schemeClr val="tx1"/>
                </a:solidFill>
                <a:effectLst/>
                <a:latin typeface="+mn-lt"/>
                <a:ea typeface="+mn-ea"/>
                <a:cs typeface="+mn-cs"/>
              </a:rPr>
              <a:t>prevádzkové financovanie</a:t>
            </a:r>
            <a:r>
              <a:rPr lang="sk-SK" sz="1200" kern="1200" dirty="0">
                <a:solidFill>
                  <a:schemeClr val="tx1"/>
                </a:solidFill>
                <a:effectLst/>
                <a:latin typeface="+mn-lt"/>
                <a:ea typeface="+mn-ea"/>
                <a:cs typeface="+mn-cs"/>
              </a:rPr>
              <a:t> na preklenutie sezónnosti svojej činnosti.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Podnikateľom je známy </a:t>
            </a:r>
            <a:r>
              <a:rPr lang="sk-SK" sz="1200" b="1" kern="1200" dirty="0">
                <a:solidFill>
                  <a:schemeClr val="tx1"/>
                </a:solidFill>
                <a:effectLst/>
                <a:latin typeface="+mn-lt"/>
                <a:ea typeface="+mn-ea"/>
                <a:cs typeface="+mn-cs"/>
              </a:rPr>
              <a:t>lízing</a:t>
            </a:r>
            <a:r>
              <a:rPr lang="sk-SK" sz="1200" kern="1200" dirty="0">
                <a:solidFill>
                  <a:schemeClr val="tx1"/>
                </a:solidFill>
                <a:effectLst/>
                <a:latin typeface="+mn-lt"/>
                <a:ea typeface="+mn-ea"/>
                <a:cs typeface="+mn-cs"/>
              </a:rPr>
              <a:t>, ktorý predstavuje z časového hľadiska </a:t>
            </a:r>
            <a:r>
              <a:rPr lang="sk-SK" sz="1200" b="1" kern="1200" dirty="0">
                <a:solidFill>
                  <a:schemeClr val="tx1"/>
                </a:solidFill>
                <a:effectLst/>
                <a:latin typeface="+mn-lt"/>
                <a:ea typeface="+mn-ea"/>
                <a:cs typeface="+mn-cs"/>
              </a:rPr>
              <a:t>dlhodobý nájomný vzťah</a:t>
            </a:r>
            <a:r>
              <a:rPr lang="sk-SK" sz="1200" kern="1200" dirty="0">
                <a:solidFill>
                  <a:schemeClr val="tx1"/>
                </a:solidFill>
                <a:effectLst/>
                <a:latin typeface="+mn-lt"/>
                <a:ea typeface="+mn-ea"/>
                <a:cs typeface="+mn-cs"/>
              </a:rPr>
              <a:t>, vieme ho poskytnúť aj </a:t>
            </a:r>
            <a:r>
              <a:rPr lang="sk-SK" sz="1200" kern="1200" dirty="0" err="1">
                <a:solidFill>
                  <a:schemeClr val="tx1"/>
                </a:solidFill>
                <a:effectLst/>
                <a:latin typeface="+mn-lt"/>
                <a:ea typeface="+mn-ea"/>
                <a:cs typeface="+mn-cs"/>
              </a:rPr>
              <a:t>neziskovkám</a:t>
            </a:r>
            <a:r>
              <a:rPr lang="sk-SK" sz="1200" kern="1200" dirty="0">
                <a:solidFill>
                  <a:schemeClr val="tx1"/>
                </a:solidFill>
                <a:effectLst/>
                <a:latin typeface="+mn-lt"/>
                <a:ea typeface="+mn-ea"/>
                <a:cs typeface="+mn-cs"/>
              </a:rPr>
              <a:t>, ale zatiaľ ho nevyužívajú tak často. </a:t>
            </a:r>
            <a:r>
              <a:rPr lang="sk-SK" sz="1200" kern="1200" dirty="0" err="1">
                <a:solidFill>
                  <a:schemeClr val="tx1"/>
                </a:solidFill>
                <a:effectLst/>
                <a:latin typeface="+mn-lt"/>
                <a:ea typeface="+mn-ea"/>
                <a:cs typeface="+mn-cs"/>
              </a:rPr>
              <a:t>Neziskovkám</a:t>
            </a:r>
            <a:r>
              <a:rPr lang="sk-SK" sz="1200" kern="1200" dirty="0">
                <a:solidFill>
                  <a:schemeClr val="tx1"/>
                </a:solidFill>
                <a:effectLst/>
                <a:latin typeface="+mn-lt"/>
                <a:ea typeface="+mn-ea"/>
                <a:cs typeface="+mn-cs"/>
              </a:rPr>
              <a:t> vieme vystaviť aj </a:t>
            </a:r>
            <a:r>
              <a:rPr lang="sk-SK" sz="1200" b="1" kern="1200" dirty="0">
                <a:solidFill>
                  <a:schemeClr val="tx1"/>
                </a:solidFill>
                <a:effectLst/>
                <a:latin typeface="+mn-lt"/>
                <a:ea typeface="+mn-ea"/>
                <a:cs typeface="+mn-cs"/>
              </a:rPr>
              <a:t>bankové záruky.</a:t>
            </a:r>
            <a:endParaRPr lang="sk-SK" dirty="0"/>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11</a:t>
            </a:fld>
            <a:endParaRPr lang="en-US"/>
          </a:p>
        </p:txBody>
      </p:sp>
    </p:spTree>
    <p:extLst>
      <p:ext uri="{BB962C8B-B14F-4D97-AF65-F5344CB8AC3E}">
        <p14:creationId xmlns:p14="http://schemas.microsoft.com/office/powerpoint/2010/main" val="817060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Veľká časť klientov </a:t>
            </a:r>
            <a:r>
              <a:rPr lang="sk-SK" sz="1200" kern="1200" dirty="0" err="1">
                <a:solidFill>
                  <a:schemeClr val="tx1"/>
                </a:solidFill>
                <a:effectLst/>
                <a:latin typeface="+mn-lt"/>
                <a:ea typeface="+mn-ea"/>
                <a:cs typeface="+mn-cs"/>
              </a:rPr>
              <a:t>neziskoviek</a:t>
            </a:r>
            <a:r>
              <a:rPr lang="sk-SK" sz="1200" kern="1200" dirty="0">
                <a:solidFill>
                  <a:schemeClr val="tx1"/>
                </a:solidFill>
                <a:effectLst/>
                <a:latin typeface="+mn-lt"/>
                <a:ea typeface="+mn-ea"/>
                <a:cs typeface="+mn-cs"/>
              </a:rPr>
              <a:t>, ktoré prichádzajú za nami do banky, potrebujú </a:t>
            </a:r>
            <a:r>
              <a:rPr lang="sk-SK" sz="1200" b="1" kern="1200" dirty="0">
                <a:solidFill>
                  <a:schemeClr val="tx1"/>
                </a:solidFill>
                <a:effectLst/>
                <a:latin typeface="+mn-lt"/>
                <a:ea typeface="+mn-ea"/>
                <a:cs typeface="+mn-cs"/>
              </a:rPr>
              <a:t>hlavne preklenovací úver</a:t>
            </a:r>
            <a:r>
              <a:rPr lang="sk-SK" sz="1200" kern="1200" dirty="0">
                <a:solidFill>
                  <a:schemeClr val="tx1"/>
                </a:solidFill>
                <a:effectLst/>
                <a:latin typeface="+mn-lt"/>
                <a:ea typeface="+mn-ea"/>
                <a:cs typeface="+mn-cs"/>
              </a:rPr>
              <a:t> na preklenutie obdobia, počas ktorého čakajú na </a:t>
            </a:r>
            <a:r>
              <a:rPr lang="sk-SK" sz="1200" b="1" kern="1200" dirty="0">
                <a:solidFill>
                  <a:schemeClr val="tx1"/>
                </a:solidFill>
                <a:effectLst/>
                <a:latin typeface="+mn-lt"/>
                <a:ea typeface="+mn-ea"/>
                <a:cs typeface="+mn-cs"/>
              </a:rPr>
              <a:t>refundáciu</a:t>
            </a:r>
            <a:r>
              <a:rPr lang="sk-SK" sz="1200" kern="1200" dirty="0">
                <a:solidFill>
                  <a:schemeClr val="tx1"/>
                </a:solidFill>
                <a:effectLst/>
                <a:latin typeface="+mn-lt"/>
                <a:ea typeface="+mn-ea"/>
                <a:cs typeface="+mn-cs"/>
              </a:rPr>
              <a:t> grantu, </a:t>
            </a:r>
            <a:r>
              <a:rPr lang="sk-SK" sz="1200" kern="1200" dirty="0" err="1">
                <a:solidFill>
                  <a:schemeClr val="tx1"/>
                </a:solidFill>
                <a:effectLst/>
                <a:latin typeface="+mn-lt"/>
                <a:ea typeface="+mn-ea"/>
                <a:cs typeface="+mn-cs"/>
              </a:rPr>
              <a:t>eurofondových</a:t>
            </a:r>
            <a:r>
              <a:rPr lang="sk-SK" sz="1200" kern="1200" dirty="0">
                <a:solidFill>
                  <a:schemeClr val="tx1"/>
                </a:solidFill>
                <a:effectLst/>
                <a:latin typeface="+mn-lt"/>
                <a:ea typeface="+mn-ea"/>
                <a:cs typeface="+mn-cs"/>
              </a:rPr>
              <a:t> projektov, </a:t>
            </a:r>
            <a:r>
              <a:rPr lang="sk-SK" sz="1200" b="1" kern="1200" dirty="0">
                <a:solidFill>
                  <a:schemeClr val="tx1"/>
                </a:solidFill>
                <a:effectLst/>
                <a:latin typeface="+mn-lt"/>
                <a:ea typeface="+mn-ea"/>
                <a:cs typeface="+mn-cs"/>
              </a:rPr>
              <a:t>dotácie </a:t>
            </a:r>
            <a:r>
              <a:rPr lang="sk-SK" sz="1200" kern="1200" dirty="0">
                <a:solidFill>
                  <a:schemeClr val="tx1"/>
                </a:solidFill>
                <a:effectLst/>
                <a:latin typeface="+mn-lt"/>
                <a:ea typeface="+mn-ea"/>
                <a:cs typeface="+mn-cs"/>
              </a:rPr>
              <a:t>od štátu alebo </a:t>
            </a:r>
            <a:r>
              <a:rPr lang="sk-SK" sz="1200" b="1" kern="1200" dirty="0">
                <a:solidFill>
                  <a:schemeClr val="tx1"/>
                </a:solidFill>
                <a:effectLst/>
                <a:latin typeface="+mn-lt"/>
                <a:ea typeface="+mn-ea"/>
                <a:cs typeface="+mn-cs"/>
              </a:rPr>
              <a:t>nenávratného finančného príspevku </a:t>
            </a:r>
            <a:r>
              <a:rPr lang="sk-SK" sz="1200" kern="1200" dirty="0">
                <a:solidFill>
                  <a:schemeClr val="tx1"/>
                </a:solidFill>
                <a:effectLst/>
                <a:latin typeface="+mn-lt"/>
                <a:ea typeface="+mn-ea"/>
                <a:cs typeface="+mn-cs"/>
              </a:rPr>
              <a:t>– napríklad veľmi často sú to zariadenia poskytujúce sociálne služby ako domovy sociálnych služieb a zariadenia pre seniorov.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Ďalšia časť </a:t>
            </a:r>
            <a:r>
              <a:rPr lang="sk-SK" sz="1200" kern="1200" dirty="0" err="1">
                <a:solidFill>
                  <a:schemeClr val="tx1"/>
                </a:solidFill>
                <a:effectLst/>
                <a:latin typeface="+mn-lt"/>
                <a:ea typeface="+mn-ea"/>
                <a:cs typeface="+mn-cs"/>
              </a:rPr>
              <a:t>neziskoviek</a:t>
            </a:r>
            <a:r>
              <a:rPr lang="sk-SK" sz="1200" kern="1200" dirty="0">
                <a:solidFill>
                  <a:schemeClr val="tx1"/>
                </a:solidFill>
                <a:effectLst/>
                <a:latin typeface="+mn-lt"/>
                <a:ea typeface="+mn-ea"/>
                <a:cs typeface="+mn-cs"/>
              </a:rPr>
              <a:t> potrebuje hlavne </a:t>
            </a:r>
            <a:r>
              <a:rPr lang="sk-SK" sz="1200" b="1" kern="1200" dirty="0">
                <a:solidFill>
                  <a:schemeClr val="tx1"/>
                </a:solidFill>
                <a:effectLst/>
                <a:latin typeface="+mn-lt"/>
                <a:ea typeface="+mn-ea"/>
                <a:cs typeface="+mn-cs"/>
              </a:rPr>
              <a:t>investičné splátkové úvery </a:t>
            </a:r>
            <a:r>
              <a:rPr lang="sk-SK" sz="1200" kern="1200" dirty="0">
                <a:solidFill>
                  <a:schemeClr val="tx1"/>
                </a:solidFill>
                <a:effectLst/>
                <a:latin typeface="+mn-lt"/>
                <a:ea typeface="+mn-ea"/>
                <a:cs typeface="+mn-cs"/>
              </a:rPr>
              <a:t>na kúpu alebo rekonštrukciu budovy, či </a:t>
            </a:r>
            <a:r>
              <a:rPr lang="sk-SK" sz="1200" b="1" kern="1200" dirty="0">
                <a:solidFill>
                  <a:schemeClr val="tx1"/>
                </a:solidFill>
                <a:effectLst/>
                <a:latin typeface="+mn-lt"/>
                <a:ea typeface="+mn-ea"/>
                <a:cs typeface="+mn-cs"/>
              </a:rPr>
              <a:t>prevádzkové financovanie</a:t>
            </a:r>
            <a:r>
              <a:rPr lang="sk-SK" sz="1200" kern="1200" dirty="0">
                <a:solidFill>
                  <a:schemeClr val="tx1"/>
                </a:solidFill>
                <a:effectLst/>
                <a:latin typeface="+mn-lt"/>
                <a:ea typeface="+mn-ea"/>
                <a:cs typeface="+mn-cs"/>
              </a:rPr>
              <a:t> na preklenutie sezónnosti svojej činnosti.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Podnikateľom je známy </a:t>
            </a:r>
            <a:r>
              <a:rPr lang="sk-SK" sz="1200" b="1" kern="1200" dirty="0">
                <a:solidFill>
                  <a:schemeClr val="tx1"/>
                </a:solidFill>
                <a:effectLst/>
                <a:latin typeface="+mn-lt"/>
                <a:ea typeface="+mn-ea"/>
                <a:cs typeface="+mn-cs"/>
              </a:rPr>
              <a:t>lízing</a:t>
            </a:r>
            <a:r>
              <a:rPr lang="sk-SK" sz="1200" kern="1200" dirty="0">
                <a:solidFill>
                  <a:schemeClr val="tx1"/>
                </a:solidFill>
                <a:effectLst/>
                <a:latin typeface="+mn-lt"/>
                <a:ea typeface="+mn-ea"/>
                <a:cs typeface="+mn-cs"/>
              </a:rPr>
              <a:t>, ktorý predstavuje z časového hľadiska </a:t>
            </a:r>
            <a:r>
              <a:rPr lang="sk-SK" sz="1200" b="1" kern="1200" dirty="0">
                <a:solidFill>
                  <a:schemeClr val="tx1"/>
                </a:solidFill>
                <a:effectLst/>
                <a:latin typeface="+mn-lt"/>
                <a:ea typeface="+mn-ea"/>
                <a:cs typeface="+mn-cs"/>
              </a:rPr>
              <a:t>dlhodobý nájomný vzťah</a:t>
            </a:r>
            <a:r>
              <a:rPr lang="sk-SK" sz="1200" kern="1200" dirty="0">
                <a:solidFill>
                  <a:schemeClr val="tx1"/>
                </a:solidFill>
                <a:effectLst/>
                <a:latin typeface="+mn-lt"/>
                <a:ea typeface="+mn-ea"/>
                <a:cs typeface="+mn-cs"/>
              </a:rPr>
              <a:t>, vieme ho poskytnúť aj </a:t>
            </a:r>
            <a:r>
              <a:rPr lang="sk-SK" sz="1200" kern="1200" dirty="0" err="1">
                <a:solidFill>
                  <a:schemeClr val="tx1"/>
                </a:solidFill>
                <a:effectLst/>
                <a:latin typeface="+mn-lt"/>
                <a:ea typeface="+mn-ea"/>
                <a:cs typeface="+mn-cs"/>
              </a:rPr>
              <a:t>neziskovkám</a:t>
            </a:r>
            <a:r>
              <a:rPr lang="sk-SK" sz="1200" kern="1200" dirty="0">
                <a:solidFill>
                  <a:schemeClr val="tx1"/>
                </a:solidFill>
                <a:effectLst/>
                <a:latin typeface="+mn-lt"/>
                <a:ea typeface="+mn-ea"/>
                <a:cs typeface="+mn-cs"/>
              </a:rPr>
              <a:t>, ale zatiaľ ho nevyužívajú tak často. </a:t>
            </a:r>
            <a:r>
              <a:rPr lang="sk-SK" sz="1200" kern="1200" dirty="0" err="1">
                <a:solidFill>
                  <a:schemeClr val="tx1"/>
                </a:solidFill>
                <a:effectLst/>
                <a:latin typeface="+mn-lt"/>
                <a:ea typeface="+mn-ea"/>
                <a:cs typeface="+mn-cs"/>
              </a:rPr>
              <a:t>Neziskovkám</a:t>
            </a:r>
            <a:r>
              <a:rPr lang="sk-SK" sz="1200" kern="1200" dirty="0">
                <a:solidFill>
                  <a:schemeClr val="tx1"/>
                </a:solidFill>
                <a:effectLst/>
                <a:latin typeface="+mn-lt"/>
                <a:ea typeface="+mn-ea"/>
                <a:cs typeface="+mn-cs"/>
              </a:rPr>
              <a:t> vieme vystaviť aj </a:t>
            </a:r>
            <a:r>
              <a:rPr lang="sk-SK" sz="1200" b="1" kern="1200" dirty="0">
                <a:solidFill>
                  <a:schemeClr val="tx1"/>
                </a:solidFill>
                <a:effectLst/>
                <a:latin typeface="+mn-lt"/>
                <a:ea typeface="+mn-ea"/>
                <a:cs typeface="+mn-cs"/>
              </a:rPr>
              <a:t>bankové záruky.</a:t>
            </a:r>
            <a:endParaRPr lang="sk-SK" dirty="0"/>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12</a:t>
            </a:fld>
            <a:endParaRPr lang="en-US"/>
          </a:p>
        </p:txBody>
      </p:sp>
    </p:spTree>
    <p:extLst>
      <p:ext uri="{BB962C8B-B14F-4D97-AF65-F5344CB8AC3E}">
        <p14:creationId xmlns:p14="http://schemas.microsoft.com/office/powerpoint/2010/main" val="3472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sz="1200" kern="1200" dirty="0">
                <a:solidFill>
                  <a:schemeClr val="tx1"/>
                </a:solidFill>
                <a:effectLst/>
                <a:latin typeface="+mn-lt"/>
                <a:ea typeface="+mn-ea"/>
                <a:cs typeface="+mn-cs"/>
              </a:rPr>
              <a:t>Veľká časť klientov </a:t>
            </a:r>
            <a:r>
              <a:rPr lang="sk-SK" sz="1200" kern="1200" dirty="0" err="1">
                <a:solidFill>
                  <a:schemeClr val="tx1"/>
                </a:solidFill>
                <a:effectLst/>
                <a:latin typeface="+mn-lt"/>
                <a:ea typeface="+mn-ea"/>
                <a:cs typeface="+mn-cs"/>
              </a:rPr>
              <a:t>neziskoviek</a:t>
            </a:r>
            <a:r>
              <a:rPr lang="sk-SK" sz="1200" kern="1200" dirty="0">
                <a:solidFill>
                  <a:schemeClr val="tx1"/>
                </a:solidFill>
                <a:effectLst/>
                <a:latin typeface="+mn-lt"/>
                <a:ea typeface="+mn-ea"/>
                <a:cs typeface="+mn-cs"/>
              </a:rPr>
              <a:t>, ktoré prichádzajú za nami do banky, potrebujú </a:t>
            </a:r>
            <a:r>
              <a:rPr lang="sk-SK" sz="1200" b="1" kern="1200" dirty="0">
                <a:solidFill>
                  <a:schemeClr val="tx1"/>
                </a:solidFill>
                <a:effectLst/>
                <a:latin typeface="+mn-lt"/>
                <a:ea typeface="+mn-ea"/>
                <a:cs typeface="+mn-cs"/>
              </a:rPr>
              <a:t>hlavne preklenovací úver</a:t>
            </a:r>
            <a:r>
              <a:rPr lang="sk-SK" sz="1200" kern="1200" dirty="0">
                <a:solidFill>
                  <a:schemeClr val="tx1"/>
                </a:solidFill>
                <a:effectLst/>
                <a:latin typeface="+mn-lt"/>
                <a:ea typeface="+mn-ea"/>
                <a:cs typeface="+mn-cs"/>
              </a:rPr>
              <a:t> na preklenutie obdobia, počas ktorého čakajú na </a:t>
            </a:r>
            <a:r>
              <a:rPr lang="sk-SK" sz="1200" b="1" kern="1200" dirty="0">
                <a:solidFill>
                  <a:schemeClr val="tx1"/>
                </a:solidFill>
                <a:effectLst/>
                <a:latin typeface="+mn-lt"/>
                <a:ea typeface="+mn-ea"/>
                <a:cs typeface="+mn-cs"/>
              </a:rPr>
              <a:t>refundáciu</a:t>
            </a:r>
            <a:r>
              <a:rPr lang="sk-SK" sz="1200" kern="1200" dirty="0">
                <a:solidFill>
                  <a:schemeClr val="tx1"/>
                </a:solidFill>
                <a:effectLst/>
                <a:latin typeface="+mn-lt"/>
                <a:ea typeface="+mn-ea"/>
                <a:cs typeface="+mn-cs"/>
              </a:rPr>
              <a:t> grantu, </a:t>
            </a:r>
            <a:r>
              <a:rPr lang="sk-SK" sz="1200" kern="1200" dirty="0" err="1">
                <a:solidFill>
                  <a:schemeClr val="tx1"/>
                </a:solidFill>
                <a:effectLst/>
                <a:latin typeface="+mn-lt"/>
                <a:ea typeface="+mn-ea"/>
                <a:cs typeface="+mn-cs"/>
              </a:rPr>
              <a:t>eurofondových</a:t>
            </a:r>
            <a:r>
              <a:rPr lang="sk-SK" sz="1200" kern="1200" dirty="0">
                <a:solidFill>
                  <a:schemeClr val="tx1"/>
                </a:solidFill>
                <a:effectLst/>
                <a:latin typeface="+mn-lt"/>
                <a:ea typeface="+mn-ea"/>
                <a:cs typeface="+mn-cs"/>
              </a:rPr>
              <a:t> projektov, </a:t>
            </a:r>
            <a:r>
              <a:rPr lang="sk-SK" sz="1200" b="1" kern="1200" dirty="0">
                <a:solidFill>
                  <a:schemeClr val="tx1"/>
                </a:solidFill>
                <a:effectLst/>
                <a:latin typeface="+mn-lt"/>
                <a:ea typeface="+mn-ea"/>
                <a:cs typeface="+mn-cs"/>
              </a:rPr>
              <a:t>dotácie </a:t>
            </a:r>
            <a:r>
              <a:rPr lang="sk-SK" sz="1200" kern="1200" dirty="0">
                <a:solidFill>
                  <a:schemeClr val="tx1"/>
                </a:solidFill>
                <a:effectLst/>
                <a:latin typeface="+mn-lt"/>
                <a:ea typeface="+mn-ea"/>
                <a:cs typeface="+mn-cs"/>
              </a:rPr>
              <a:t>od štátu alebo </a:t>
            </a:r>
            <a:r>
              <a:rPr lang="sk-SK" sz="1200" b="1" kern="1200" dirty="0">
                <a:solidFill>
                  <a:schemeClr val="tx1"/>
                </a:solidFill>
                <a:effectLst/>
                <a:latin typeface="+mn-lt"/>
                <a:ea typeface="+mn-ea"/>
                <a:cs typeface="+mn-cs"/>
              </a:rPr>
              <a:t>nenávratného finančného príspevku </a:t>
            </a:r>
            <a:r>
              <a:rPr lang="sk-SK" sz="1200" kern="1200" dirty="0">
                <a:solidFill>
                  <a:schemeClr val="tx1"/>
                </a:solidFill>
                <a:effectLst/>
                <a:latin typeface="+mn-lt"/>
                <a:ea typeface="+mn-ea"/>
                <a:cs typeface="+mn-cs"/>
              </a:rPr>
              <a:t>– napríklad veľmi často sú to zariadenia poskytujúce sociálne služby ako domovy sociálnych služieb a zariadenia pre seniorov.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Ďalšia časť </a:t>
            </a:r>
            <a:r>
              <a:rPr lang="sk-SK" sz="1200" kern="1200" dirty="0" err="1">
                <a:solidFill>
                  <a:schemeClr val="tx1"/>
                </a:solidFill>
                <a:effectLst/>
                <a:latin typeface="+mn-lt"/>
                <a:ea typeface="+mn-ea"/>
                <a:cs typeface="+mn-cs"/>
              </a:rPr>
              <a:t>neziskoviek</a:t>
            </a:r>
            <a:r>
              <a:rPr lang="sk-SK" sz="1200" kern="1200" dirty="0">
                <a:solidFill>
                  <a:schemeClr val="tx1"/>
                </a:solidFill>
                <a:effectLst/>
                <a:latin typeface="+mn-lt"/>
                <a:ea typeface="+mn-ea"/>
                <a:cs typeface="+mn-cs"/>
              </a:rPr>
              <a:t> potrebuje hlavne </a:t>
            </a:r>
            <a:r>
              <a:rPr lang="sk-SK" sz="1200" b="1" kern="1200" dirty="0">
                <a:solidFill>
                  <a:schemeClr val="tx1"/>
                </a:solidFill>
                <a:effectLst/>
                <a:latin typeface="+mn-lt"/>
                <a:ea typeface="+mn-ea"/>
                <a:cs typeface="+mn-cs"/>
              </a:rPr>
              <a:t>investičné splátkové úvery </a:t>
            </a:r>
            <a:r>
              <a:rPr lang="sk-SK" sz="1200" kern="1200" dirty="0">
                <a:solidFill>
                  <a:schemeClr val="tx1"/>
                </a:solidFill>
                <a:effectLst/>
                <a:latin typeface="+mn-lt"/>
                <a:ea typeface="+mn-ea"/>
                <a:cs typeface="+mn-cs"/>
              </a:rPr>
              <a:t>na kúpu alebo rekonštrukciu budovy, či </a:t>
            </a:r>
            <a:r>
              <a:rPr lang="sk-SK" sz="1200" b="1" kern="1200" dirty="0">
                <a:solidFill>
                  <a:schemeClr val="tx1"/>
                </a:solidFill>
                <a:effectLst/>
                <a:latin typeface="+mn-lt"/>
                <a:ea typeface="+mn-ea"/>
                <a:cs typeface="+mn-cs"/>
              </a:rPr>
              <a:t>prevádzkové financovanie</a:t>
            </a:r>
            <a:r>
              <a:rPr lang="sk-SK" sz="1200" kern="1200" dirty="0">
                <a:solidFill>
                  <a:schemeClr val="tx1"/>
                </a:solidFill>
                <a:effectLst/>
                <a:latin typeface="+mn-lt"/>
                <a:ea typeface="+mn-ea"/>
                <a:cs typeface="+mn-cs"/>
              </a:rPr>
              <a:t> na preklenutie sezónnosti svojej činnosti. </a:t>
            </a:r>
          </a:p>
          <a:p>
            <a:r>
              <a:rPr lang="sk-SK" sz="1200" kern="1200" dirty="0">
                <a:solidFill>
                  <a:schemeClr val="tx1"/>
                </a:solidFill>
                <a:effectLst/>
                <a:latin typeface="+mn-lt"/>
                <a:ea typeface="+mn-ea"/>
                <a:cs typeface="+mn-cs"/>
              </a:rPr>
              <a:t> </a:t>
            </a:r>
          </a:p>
          <a:p>
            <a:r>
              <a:rPr lang="sk-SK" sz="1200" kern="1200" dirty="0">
                <a:solidFill>
                  <a:schemeClr val="tx1"/>
                </a:solidFill>
                <a:effectLst/>
                <a:latin typeface="+mn-lt"/>
                <a:ea typeface="+mn-ea"/>
                <a:cs typeface="+mn-cs"/>
              </a:rPr>
              <a:t>Podnikateľom je známy </a:t>
            </a:r>
            <a:r>
              <a:rPr lang="sk-SK" sz="1200" b="1" kern="1200" dirty="0">
                <a:solidFill>
                  <a:schemeClr val="tx1"/>
                </a:solidFill>
                <a:effectLst/>
                <a:latin typeface="+mn-lt"/>
                <a:ea typeface="+mn-ea"/>
                <a:cs typeface="+mn-cs"/>
              </a:rPr>
              <a:t>lízing</a:t>
            </a:r>
            <a:r>
              <a:rPr lang="sk-SK" sz="1200" kern="1200" dirty="0">
                <a:solidFill>
                  <a:schemeClr val="tx1"/>
                </a:solidFill>
                <a:effectLst/>
                <a:latin typeface="+mn-lt"/>
                <a:ea typeface="+mn-ea"/>
                <a:cs typeface="+mn-cs"/>
              </a:rPr>
              <a:t>, ktorý predstavuje z časového hľadiska </a:t>
            </a:r>
            <a:r>
              <a:rPr lang="sk-SK" sz="1200" b="1" kern="1200" dirty="0">
                <a:solidFill>
                  <a:schemeClr val="tx1"/>
                </a:solidFill>
                <a:effectLst/>
                <a:latin typeface="+mn-lt"/>
                <a:ea typeface="+mn-ea"/>
                <a:cs typeface="+mn-cs"/>
              </a:rPr>
              <a:t>dlhodobý nájomný vzťah</a:t>
            </a:r>
            <a:r>
              <a:rPr lang="sk-SK" sz="1200" kern="1200" dirty="0">
                <a:solidFill>
                  <a:schemeClr val="tx1"/>
                </a:solidFill>
                <a:effectLst/>
                <a:latin typeface="+mn-lt"/>
                <a:ea typeface="+mn-ea"/>
                <a:cs typeface="+mn-cs"/>
              </a:rPr>
              <a:t>, vieme ho poskytnúť aj </a:t>
            </a:r>
            <a:r>
              <a:rPr lang="sk-SK" sz="1200" kern="1200" dirty="0" err="1">
                <a:solidFill>
                  <a:schemeClr val="tx1"/>
                </a:solidFill>
                <a:effectLst/>
                <a:latin typeface="+mn-lt"/>
                <a:ea typeface="+mn-ea"/>
                <a:cs typeface="+mn-cs"/>
              </a:rPr>
              <a:t>neziskovkám</a:t>
            </a:r>
            <a:r>
              <a:rPr lang="sk-SK" sz="1200" kern="1200" dirty="0">
                <a:solidFill>
                  <a:schemeClr val="tx1"/>
                </a:solidFill>
                <a:effectLst/>
                <a:latin typeface="+mn-lt"/>
                <a:ea typeface="+mn-ea"/>
                <a:cs typeface="+mn-cs"/>
              </a:rPr>
              <a:t>, ale zatiaľ ho nevyužívajú tak často. </a:t>
            </a:r>
            <a:r>
              <a:rPr lang="sk-SK" sz="1200" kern="1200" dirty="0" err="1">
                <a:solidFill>
                  <a:schemeClr val="tx1"/>
                </a:solidFill>
                <a:effectLst/>
                <a:latin typeface="+mn-lt"/>
                <a:ea typeface="+mn-ea"/>
                <a:cs typeface="+mn-cs"/>
              </a:rPr>
              <a:t>Neziskovkám</a:t>
            </a:r>
            <a:r>
              <a:rPr lang="sk-SK" sz="1200" kern="1200" dirty="0">
                <a:solidFill>
                  <a:schemeClr val="tx1"/>
                </a:solidFill>
                <a:effectLst/>
                <a:latin typeface="+mn-lt"/>
                <a:ea typeface="+mn-ea"/>
                <a:cs typeface="+mn-cs"/>
              </a:rPr>
              <a:t> vieme vystaviť aj </a:t>
            </a:r>
            <a:r>
              <a:rPr lang="sk-SK" sz="1200" b="1" kern="1200" dirty="0">
                <a:solidFill>
                  <a:schemeClr val="tx1"/>
                </a:solidFill>
                <a:effectLst/>
                <a:latin typeface="+mn-lt"/>
                <a:ea typeface="+mn-ea"/>
                <a:cs typeface="+mn-cs"/>
              </a:rPr>
              <a:t>bankové záruky.</a:t>
            </a:r>
            <a:endParaRPr lang="sk-SK" dirty="0"/>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13</a:t>
            </a:fld>
            <a:endParaRPr lang="en-US"/>
          </a:p>
        </p:txBody>
      </p:sp>
    </p:spTree>
    <p:extLst>
      <p:ext uri="{BB962C8B-B14F-4D97-AF65-F5344CB8AC3E}">
        <p14:creationId xmlns:p14="http://schemas.microsoft.com/office/powerpoint/2010/main" val="4286776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Vývoj v čase, na začiatku nespočetne veľa dopytov, presmerovali sme ich na RC SE</a:t>
            </a:r>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17</a:t>
            </a:fld>
            <a:endParaRPr lang="en-US"/>
          </a:p>
        </p:txBody>
      </p:sp>
    </p:spTree>
    <p:extLst>
      <p:ext uri="{BB962C8B-B14F-4D97-AF65-F5344CB8AC3E}">
        <p14:creationId xmlns:p14="http://schemas.microsoft.com/office/powerpoint/2010/main" val="412488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Dlhy nedoplatky</a:t>
            </a:r>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19</a:t>
            </a:fld>
            <a:endParaRPr lang="en-US"/>
          </a:p>
        </p:txBody>
      </p:sp>
    </p:spTree>
    <p:extLst>
      <p:ext uri="{BB962C8B-B14F-4D97-AF65-F5344CB8AC3E}">
        <p14:creationId xmlns:p14="http://schemas.microsoft.com/office/powerpoint/2010/main" val="563365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500 EUR denne @2 káva = 250 ks káv = 8,33 každé dve minúty jedna káva pri kapacite kaviarne 10 miest na sedenie</a:t>
            </a:r>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22</a:t>
            </a:fld>
            <a:endParaRPr lang="en-US"/>
          </a:p>
        </p:txBody>
      </p:sp>
    </p:spTree>
    <p:extLst>
      <p:ext uri="{BB962C8B-B14F-4D97-AF65-F5344CB8AC3E}">
        <p14:creationId xmlns:p14="http://schemas.microsoft.com/office/powerpoint/2010/main" val="4290562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r>
              <a:rPr lang="sk-SK" dirty="0"/>
              <a:t>500 EUR denne @2 káva = 250 ks káv = 8,33 každé dve minúty jedna káva pri kapacite kaviarne 10 miest na sedenie</a:t>
            </a:r>
          </a:p>
        </p:txBody>
      </p:sp>
      <p:sp>
        <p:nvSpPr>
          <p:cNvPr id="4" name="Zástupný objekt pre číslo snímky 3"/>
          <p:cNvSpPr>
            <a:spLocks noGrp="1"/>
          </p:cNvSpPr>
          <p:nvPr>
            <p:ph type="sldNum" sz="quarter" idx="5"/>
          </p:nvPr>
        </p:nvSpPr>
        <p:spPr/>
        <p:txBody>
          <a:bodyPr/>
          <a:lstStyle/>
          <a:p>
            <a:fld id="{0FED3D79-4888-F946-8FC9-93BA9B32FC93}" type="slidenum">
              <a:rPr lang="en-US" smtClean="0"/>
              <a:t>23</a:t>
            </a:fld>
            <a:endParaRPr lang="en-US"/>
          </a:p>
        </p:txBody>
      </p:sp>
    </p:spTree>
    <p:extLst>
      <p:ext uri="{BB962C8B-B14F-4D97-AF65-F5344CB8AC3E}">
        <p14:creationId xmlns:p14="http://schemas.microsoft.com/office/powerpoint/2010/main" val="1332886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enutzerdefiniertes Layout">
    <p:spTree>
      <p:nvGrpSpPr>
        <p:cNvPr id="1" name=""/>
        <p:cNvGrpSpPr/>
        <p:nvPr/>
      </p:nvGrpSpPr>
      <p:grpSpPr>
        <a:xfrm>
          <a:off x="0" y="0"/>
          <a:ext cx="0" cy="0"/>
          <a:chOff x="0" y="0"/>
          <a:chExt cx="0" cy="0"/>
        </a:xfrm>
      </p:grpSpPr>
      <p:pic>
        <p:nvPicPr>
          <p:cNvPr id="5" name="Grafik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538" y="0"/>
            <a:ext cx="122115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feld 8"/>
          <p:cNvSpPr txBox="1">
            <a:spLocks noChangeArrowheads="1"/>
          </p:cNvSpPr>
          <p:nvPr/>
        </p:nvSpPr>
        <p:spPr bwMode="auto">
          <a:xfrm>
            <a:off x="531447" y="252415"/>
            <a:ext cx="1103727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sk-SK" sz="1000">
                <a:solidFill>
                  <a:schemeClr val="bg1"/>
                </a:solidFill>
                <a:latin typeface="Arial" charset="0"/>
              </a:rPr>
              <a:t>Slovenská sporiteľňa is member of Erste Group</a:t>
            </a:r>
          </a:p>
        </p:txBody>
      </p:sp>
      <p:sp>
        <p:nvSpPr>
          <p:cNvPr id="9" name="Rechteck 23"/>
          <p:cNvSpPr/>
          <p:nvPr/>
        </p:nvSpPr>
        <p:spPr>
          <a:xfrm>
            <a:off x="2" y="5238750"/>
            <a:ext cx="12188092" cy="1619250"/>
          </a:xfrm>
          <a:prstGeom prst="rect">
            <a:avLst/>
          </a:prstGeom>
          <a:gradFill>
            <a:gsLst>
              <a:gs pos="0">
                <a:srgbClr val="BCE4FA"/>
              </a:gs>
              <a:gs pos="100000">
                <a:srgbClr val="BCE4FA">
                  <a:alpha val="34902"/>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de-AT"/>
          </a:p>
        </p:txBody>
      </p:sp>
      <p:pic>
        <p:nvPicPr>
          <p:cNvPr id="11" name="Picture 3" descr="C:\USERS\416410\Desktop\New Manual\SK_SLSP.emf"/>
          <p:cNvPicPr>
            <a:picLocks noChangeAspect="1" noChangeArrowheads="1"/>
          </p:cNvPicPr>
          <p:nvPr/>
        </p:nvPicPr>
        <p:blipFill>
          <a:blip r:embed="rId3" cstate="print">
            <a:extLst>
              <a:ext uri="{28A0092B-C50C-407E-A947-70E740481C1C}">
                <a14:useLocalDpi xmlns:a14="http://schemas.microsoft.com/office/drawing/2010/main" val="0"/>
              </a:ext>
            </a:extLst>
          </a:blip>
          <a:srcRect l="10468" t="35690" r="10306" b="48387"/>
          <a:stretch>
            <a:fillRect/>
          </a:stretch>
        </p:blipFill>
        <p:spPr bwMode="auto">
          <a:xfrm>
            <a:off x="531447" y="6191250"/>
            <a:ext cx="2063261"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el 1"/>
          <p:cNvSpPr>
            <a:spLocks noGrp="1"/>
          </p:cNvSpPr>
          <p:nvPr>
            <p:ph type="ctrTitle"/>
          </p:nvPr>
        </p:nvSpPr>
        <p:spPr>
          <a:xfrm>
            <a:off x="531693" y="1079999"/>
            <a:ext cx="11037047" cy="1800000"/>
          </a:xfrm>
          <a:prstGeom prst="rect">
            <a:avLst/>
          </a:prstGeom>
        </p:spPr>
        <p:txBody>
          <a:bodyPr/>
          <a:lstStyle>
            <a:lvl1pPr>
              <a:defRPr>
                <a:solidFill>
                  <a:schemeClr val="bg1"/>
                </a:solidFill>
              </a:defRPr>
            </a:lvl1pPr>
          </a:lstStyle>
          <a:p>
            <a:r>
              <a:rPr lang="sk-SK"/>
              <a:t>Upravte štýly predlohy textu</a:t>
            </a:r>
            <a:endParaRPr lang="de-AT"/>
          </a:p>
        </p:txBody>
      </p:sp>
      <p:sp>
        <p:nvSpPr>
          <p:cNvPr id="8" name="Untertitel 2"/>
          <p:cNvSpPr>
            <a:spLocks noGrp="1"/>
          </p:cNvSpPr>
          <p:nvPr>
            <p:ph type="subTitle" idx="1"/>
          </p:nvPr>
        </p:nvSpPr>
        <p:spPr>
          <a:xfrm>
            <a:off x="531693" y="2880000"/>
            <a:ext cx="11037047" cy="23580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a:t>Upravte štýl predlohy podnadpisov</a:t>
            </a:r>
            <a:endParaRPr lang="de-DE"/>
          </a:p>
        </p:txBody>
      </p:sp>
      <p:sp>
        <p:nvSpPr>
          <p:cNvPr id="10" name="Textplatzhalter 9"/>
          <p:cNvSpPr>
            <a:spLocks noGrp="1"/>
          </p:cNvSpPr>
          <p:nvPr>
            <p:ph type="body" sz="quarter" idx="13"/>
          </p:nvPr>
        </p:nvSpPr>
        <p:spPr>
          <a:xfrm>
            <a:off x="531692" y="4509120"/>
            <a:ext cx="11037277" cy="720154"/>
          </a:xfrm>
        </p:spPr>
        <p:txBody>
          <a:bodyPr>
            <a:normAutofit/>
          </a:bodyPr>
          <a:lstStyle>
            <a:lvl1pPr>
              <a:defRPr sz="1000" baseline="0">
                <a:solidFill>
                  <a:schemeClr val="bg1"/>
                </a:solidFill>
              </a:defRPr>
            </a:lvl1pPr>
          </a:lstStyle>
          <a:p>
            <a:pPr lvl="0"/>
            <a:r>
              <a:rPr lang="sk-SK"/>
              <a:t>Upravte štýl predlohy textu.</a:t>
            </a:r>
          </a:p>
        </p:txBody>
      </p:sp>
      <p:sp>
        <p:nvSpPr>
          <p:cNvPr id="13" name="Datumsplatzhalter 3"/>
          <p:cNvSpPr>
            <a:spLocks noGrp="1"/>
          </p:cNvSpPr>
          <p:nvPr>
            <p:ph type="dt" sz="half" idx="14"/>
          </p:nvPr>
        </p:nvSpPr>
        <p:spPr>
          <a:xfrm>
            <a:off x="9265139" y="6191252"/>
            <a:ext cx="1416539" cy="271463"/>
          </a:xfrm>
          <a:prstGeom prst="rect">
            <a:avLst/>
          </a:prstGeom>
        </p:spPr>
        <p:txBody>
          <a:bodyPr/>
          <a:lstStyle>
            <a:lvl1pPr algn="r">
              <a:defRPr sz="1000">
                <a:solidFill>
                  <a:schemeClr val="tx1"/>
                </a:solidFill>
                <a:latin typeface="Arial" pitchFamily="34" charset="0"/>
                <a:cs typeface="Arial" pitchFamily="34" charset="0"/>
              </a:defRPr>
            </a:lvl1pPr>
          </a:lstStyle>
          <a:p>
            <a:pPr>
              <a:defRPr/>
            </a:pPr>
            <a:fld id="{9D3FBF8B-7732-47D4-B9EE-A7D38C93D47B}" type="datetime3">
              <a:rPr lang="en-US" smtClean="0"/>
              <a:t>3 November 2021</a:t>
            </a:fld>
            <a:endParaRPr lang="de-AT"/>
          </a:p>
        </p:txBody>
      </p:sp>
      <p:sp>
        <p:nvSpPr>
          <p:cNvPr id="14" name="Fußzeilenplatzhalter 4"/>
          <p:cNvSpPr>
            <a:spLocks noGrp="1"/>
          </p:cNvSpPr>
          <p:nvPr>
            <p:ph type="ftr" sz="quarter" idx="15"/>
          </p:nvPr>
        </p:nvSpPr>
        <p:spPr/>
        <p:txBody>
          <a:bodyPr/>
          <a:lstStyle>
            <a:lvl1pPr>
              <a:defRPr/>
            </a:lvl1pPr>
          </a:lstStyle>
          <a:p>
            <a:pPr>
              <a:defRPr/>
            </a:pPr>
            <a:r>
              <a:rPr lang="en-US" altLang="sk-SK"/>
              <a:t>oddelenie Sociálna banka, program pre neziskové orgranizácie a subjekty sociálnej ekonomiky</a:t>
            </a:r>
            <a:endParaRPr lang="en-GB" altLang="sk-SK"/>
          </a:p>
        </p:txBody>
      </p:sp>
      <p:sp>
        <p:nvSpPr>
          <p:cNvPr id="15" name="Foliennummernplatzhalter 5"/>
          <p:cNvSpPr>
            <a:spLocks noGrp="1"/>
          </p:cNvSpPr>
          <p:nvPr>
            <p:ph type="sldNum" sz="quarter" idx="16"/>
          </p:nvPr>
        </p:nvSpPr>
        <p:spPr/>
        <p:txBody>
          <a:bodyPr/>
          <a:lstStyle>
            <a:lvl1pPr algn="r">
              <a:defRPr sz="1000">
                <a:solidFill>
                  <a:schemeClr val="tx1"/>
                </a:solidFill>
                <a:latin typeface="Arial" pitchFamily="34" charset="0"/>
                <a:cs typeface="Arial" pitchFamily="34" charset="0"/>
              </a:defRPr>
            </a:lvl1pPr>
          </a:lstStyle>
          <a:p>
            <a:pPr>
              <a:defRPr/>
            </a:pPr>
            <a:fld id="{3A957705-0DA0-4314-AB65-0F38C6EFC1D8}" type="slidenum">
              <a:rPr lang="de-DE" smtClean="0"/>
              <a:pPr>
                <a:defRPr/>
              </a:pPr>
              <a:t>‹#›</a:t>
            </a:fld>
            <a:endParaRPr lang="de-AT" dirty="0"/>
          </a:p>
        </p:txBody>
      </p:sp>
    </p:spTree>
    <p:extLst>
      <p:ext uri="{BB962C8B-B14F-4D97-AF65-F5344CB8AC3E}">
        <p14:creationId xmlns:p14="http://schemas.microsoft.com/office/powerpoint/2010/main" val="1819473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11/3/2021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www.akademiase.sk/" TargetMode="External"/><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hyperlink" Target="http://ec.europa.eu/social/main.jsp?catId=1084&amp;langId=sk" TargetMode="External"/><Relationship Id="rId2" Type="http://schemas.openxmlformats.org/officeDocument/2006/relationships/hyperlink" Target="https://www.ludskezdroje.gov.sk/" TargetMode="Externa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itel 1"/>
          <p:cNvSpPr>
            <a:spLocks noGrp="1"/>
          </p:cNvSpPr>
          <p:nvPr>
            <p:ph type="ctrTitle"/>
          </p:nvPr>
        </p:nvSpPr>
        <p:spPr>
          <a:xfrm>
            <a:off x="531447" y="1979614"/>
            <a:ext cx="11037277" cy="1800225"/>
          </a:xfrm>
        </p:spPr>
        <p:txBody>
          <a:bodyPr/>
          <a:lstStyle/>
          <a:p>
            <a:pPr algn="ctr"/>
            <a:r>
              <a:rPr lang="sk-SK" altLang="sk-SK" dirty="0">
                <a:latin typeface="Arial" charset="0"/>
                <a:cs typeface="Arial" charset="0"/>
              </a:rPr>
              <a:t/>
            </a:r>
            <a:br>
              <a:rPr lang="sk-SK" altLang="sk-SK" dirty="0">
                <a:latin typeface="Arial" charset="0"/>
                <a:cs typeface="Arial" charset="0"/>
              </a:rPr>
            </a:br>
            <a:r>
              <a:rPr lang="sk-SK" altLang="sk-SK" dirty="0">
                <a:latin typeface="Arial" charset="0"/>
                <a:cs typeface="Arial" charset="0"/>
              </a:rPr>
              <a:t>Metodické stretnutie</a:t>
            </a:r>
            <a:endParaRPr lang="de-AT" altLang="sk-SK" dirty="0">
              <a:latin typeface="Arial" charset="0"/>
              <a:cs typeface="Arial" charset="0"/>
            </a:endParaRPr>
          </a:p>
        </p:txBody>
      </p:sp>
      <p:sp>
        <p:nvSpPr>
          <p:cNvPr id="7174" name="Untertitel 2"/>
          <p:cNvSpPr>
            <a:spLocks noGrp="1"/>
          </p:cNvSpPr>
          <p:nvPr>
            <p:ph type="subTitle" idx="1"/>
          </p:nvPr>
        </p:nvSpPr>
        <p:spPr>
          <a:xfrm>
            <a:off x="531447" y="3690670"/>
            <a:ext cx="11037277" cy="1548080"/>
          </a:xfrm>
        </p:spPr>
        <p:txBody>
          <a:bodyPr>
            <a:normAutofit/>
          </a:bodyPr>
          <a:lstStyle/>
          <a:p>
            <a:pPr algn="ctr"/>
            <a:r>
              <a:rPr lang="sk-SK" altLang="sk-SK" sz="3600" dirty="0">
                <a:latin typeface="Arial" charset="0"/>
                <a:cs typeface="Arial" charset="0"/>
              </a:rPr>
              <a:t>„Investičný zámer v </a:t>
            </a:r>
            <a:r>
              <a:rPr lang="sk-SK" altLang="sk-SK" sz="3600">
                <a:latin typeface="Arial" charset="0"/>
                <a:cs typeface="Arial" charset="0"/>
              </a:rPr>
              <a:t>kontexte </a:t>
            </a:r>
            <a:r>
              <a:rPr lang="sk-SK" altLang="sk-SK" sz="3600" smtClean="0">
                <a:latin typeface="Arial" charset="0"/>
                <a:cs typeface="Arial" charset="0"/>
              </a:rPr>
              <a:t>návratnej </a:t>
            </a:r>
            <a:r>
              <a:rPr lang="sk-SK" altLang="sk-SK" sz="3600" dirty="0">
                <a:latin typeface="Arial" charset="0"/>
                <a:cs typeface="Arial" charset="0"/>
              </a:rPr>
              <a:t>zložky“</a:t>
            </a:r>
            <a:endParaRPr lang="sk-SK" altLang="sk-SK" dirty="0">
              <a:latin typeface="Arial" charset="0"/>
              <a:cs typeface="Arial" charset="0"/>
            </a:endParaRPr>
          </a:p>
          <a:p>
            <a:pPr algn="ctr"/>
            <a:r>
              <a:rPr lang="sk-SK" altLang="sk-SK" dirty="0">
                <a:latin typeface="Arial" charset="0"/>
                <a:cs typeface="Arial" charset="0"/>
              </a:rPr>
              <a:t>Implementačná agentúra MPSVR SR v rámci národného projektu Inštitút sociálnej ekonomiky (NP ISE)</a:t>
            </a:r>
          </a:p>
          <a:p>
            <a:pPr algn="ctr"/>
            <a:r>
              <a:rPr lang="sk-SK" altLang="sk-SK" sz="1600" dirty="0">
                <a:latin typeface="Arial" charset="0"/>
                <a:cs typeface="Arial" charset="0"/>
              </a:rPr>
              <a:t>a Slovenská sporiteľňa, </a:t>
            </a:r>
            <a:r>
              <a:rPr lang="sk-SK" altLang="sk-SK" sz="1600" dirty="0" err="1">
                <a:latin typeface="Arial" charset="0"/>
                <a:cs typeface="Arial" charset="0"/>
              </a:rPr>
              <a:t>a.s</a:t>
            </a:r>
            <a:r>
              <a:rPr lang="sk-SK" altLang="sk-SK" sz="1600" dirty="0">
                <a:latin typeface="Arial" charset="0"/>
                <a:cs typeface="Arial" charset="0"/>
              </a:rPr>
              <a:t>.</a:t>
            </a:r>
          </a:p>
        </p:txBody>
      </p:sp>
      <p:pic>
        <p:nvPicPr>
          <p:cNvPr id="6" name="Picture 2">
            <a:extLst>
              <a:ext uri="{FF2B5EF4-FFF2-40B4-BE49-F238E27FC236}">
                <a16:creationId xmlns:a16="http://schemas.microsoft.com/office/drawing/2014/main" id="{D0610DFA-3B61-4C2F-8F43-DFBBACE255E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2"/>
          <a:stretch/>
        </p:blipFill>
        <p:spPr bwMode="auto">
          <a:xfrm>
            <a:off x="8918368" y="576698"/>
            <a:ext cx="2524937" cy="2399545"/>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7084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Obrázok 1">
            <a:extLst>
              <a:ext uri="{FF2B5EF4-FFF2-40B4-BE49-F238E27FC236}">
                <a16:creationId xmlns:a16="http://schemas.microsoft.com/office/drawing/2014/main" id="{C15FCBDD-1AF5-435B-B6CC-54A78B5D6D27}"/>
              </a:ext>
            </a:extLst>
          </p:cNvPr>
          <p:cNvPicPr>
            <a:picLocks noChangeAspect="1"/>
          </p:cNvPicPr>
          <p:nvPr/>
        </p:nvPicPr>
        <p:blipFill>
          <a:blip r:embed="rId2"/>
          <a:stretch>
            <a:fillRect/>
          </a:stretch>
        </p:blipFill>
        <p:spPr>
          <a:xfrm>
            <a:off x="3688924" y="1345140"/>
            <a:ext cx="7649622" cy="3620560"/>
          </a:xfrm>
          <a:prstGeom prst="rect">
            <a:avLst/>
          </a:prstGeom>
        </p:spPr>
      </p:pic>
      <p:pic>
        <p:nvPicPr>
          <p:cNvPr id="3" name="Obrázok 2">
            <a:extLst>
              <a:ext uri="{FF2B5EF4-FFF2-40B4-BE49-F238E27FC236}">
                <a16:creationId xmlns:a16="http://schemas.microsoft.com/office/drawing/2014/main" id="{0AAE4A17-7C0E-4061-8F36-A7C8CCBDD83D}"/>
              </a:ext>
            </a:extLst>
          </p:cNvPr>
          <p:cNvPicPr>
            <a:picLocks noChangeAspect="1"/>
          </p:cNvPicPr>
          <p:nvPr/>
        </p:nvPicPr>
        <p:blipFill>
          <a:blip r:embed="rId3"/>
          <a:stretch>
            <a:fillRect/>
          </a:stretch>
        </p:blipFill>
        <p:spPr>
          <a:xfrm>
            <a:off x="548968" y="1345140"/>
            <a:ext cx="3139955" cy="3620560"/>
          </a:xfrm>
          <a:prstGeom prst="rect">
            <a:avLst/>
          </a:prstGeom>
        </p:spPr>
      </p:pic>
    </p:spTree>
    <p:extLst>
      <p:ext uri="{BB962C8B-B14F-4D97-AF65-F5344CB8AC3E}">
        <p14:creationId xmlns:p14="http://schemas.microsoft.com/office/powerpoint/2010/main" val="3870775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39813-25C5-49D1-BBEF-A2DB3D0C5E39}"/>
              </a:ext>
            </a:extLst>
          </p:cNvPr>
          <p:cNvSpPr>
            <a:spLocks noGrp="1"/>
          </p:cNvSpPr>
          <p:nvPr>
            <p:ph type="ctrTitle"/>
          </p:nvPr>
        </p:nvSpPr>
        <p:spPr/>
        <p:txBody>
          <a:bodyPr/>
          <a:lstStyle/>
          <a:p>
            <a:r>
              <a:rPr lang="sk-SK" b="1" dirty="0"/>
              <a:t>Financovanie sociálneho podnikania bankou</a:t>
            </a:r>
            <a:endParaRPr lang="sk-SK" dirty="0"/>
          </a:p>
        </p:txBody>
      </p:sp>
      <p:sp>
        <p:nvSpPr>
          <p:cNvPr id="3" name="Podnadpis 2">
            <a:extLst>
              <a:ext uri="{FF2B5EF4-FFF2-40B4-BE49-F238E27FC236}">
                <a16:creationId xmlns:a16="http://schemas.microsoft.com/office/drawing/2014/main" id="{5E6F6D6E-AAE1-4435-A310-3CB8AB7F0246}"/>
              </a:ext>
            </a:extLst>
          </p:cNvPr>
          <p:cNvSpPr>
            <a:spLocks noGrp="1"/>
          </p:cNvSpPr>
          <p:nvPr>
            <p:ph type="subTitle" idx="1"/>
          </p:nvPr>
        </p:nvSpPr>
        <p:spPr>
          <a:xfrm>
            <a:off x="531693" y="1905000"/>
            <a:ext cx="11037047" cy="3333000"/>
          </a:xfrm>
        </p:spPr>
        <p:txBody>
          <a:bodyPr>
            <a:normAutofit lnSpcReduction="10000"/>
          </a:bodyPr>
          <a:lstStyle/>
          <a:p>
            <a:pPr marL="285750" lvl="0" indent="-285750">
              <a:buFont typeface="Arial" panose="020B0604020202020204" pitchFamily="34" charset="0"/>
              <a:buChar char="•"/>
            </a:pPr>
            <a:r>
              <a:rPr lang="sk-SK" sz="2400" dirty="0"/>
              <a:t>Bežný účet</a:t>
            </a:r>
          </a:p>
          <a:p>
            <a:pPr marL="285750" lvl="0" indent="-285750">
              <a:buFont typeface="Arial" panose="020B0604020202020204" pitchFamily="34" charset="0"/>
              <a:buChar char="•"/>
            </a:pPr>
            <a:r>
              <a:rPr lang="sk-SK" sz="2400" dirty="0"/>
              <a:t>Preklenovací úver</a:t>
            </a:r>
          </a:p>
          <a:p>
            <a:pPr marL="285750" lvl="0" indent="-285750">
              <a:buFont typeface="Arial" panose="020B0604020202020204" pitchFamily="34" charset="0"/>
              <a:buChar char="•"/>
            </a:pPr>
            <a:r>
              <a:rPr lang="sk-SK" sz="2400" dirty="0"/>
              <a:t>Investičný splátkový úver</a:t>
            </a:r>
          </a:p>
          <a:p>
            <a:pPr marL="285750" lvl="0" indent="-285750">
              <a:buFont typeface="Arial" panose="020B0604020202020204" pitchFamily="34" charset="0"/>
              <a:buChar char="•"/>
            </a:pPr>
            <a:r>
              <a:rPr lang="sk-SK" sz="2400" dirty="0"/>
              <a:t>Prevádzkový splátkový úver</a:t>
            </a:r>
          </a:p>
          <a:p>
            <a:pPr marL="285750" lvl="0" indent="-285750">
              <a:buFont typeface="Arial" panose="020B0604020202020204" pitchFamily="34" charset="0"/>
              <a:buChar char="•"/>
            </a:pPr>
            <a:r>
              <a:rPr lang="sk-SK" sz="2400" dirty="0"/>
              <a:t>Povolené prečerpanie / Kontokorentný úver</a:t>
            </a:r>
          </a:p>
          <a:p>
            <a:pPr marL="285750" lvl="0" indent="-285750">
              <a:buFont typeface="Arial" panose="020B0604020202020204" pitchFamily="34" charset="0"/>
              <a:buChar char="•"/>
            </a:pPr>
            <a:r>
              <a:rPr lang="sk-SK" sz="2400" dirty="0"/>
              <a:t>Lízing (finančný / operatívny)</a:t>
            </a:r>
          </a:p>
          <a:p>
            <a:pPr marL="285750" lvl="0" indent="-285750">
              <a:buFont typeface="Arial" panose="020B0604020202020204" pitchFamily="34" charset="0"/>
              <a:buChar char="•"/>
            </a:pPr>
            <a:r>
              <a:rPr lang="sk-SK" sz="2400" dirty="0"/>
              <a:t>Bankové záruky</a:t>
            </a:r>
          </a:p>
        </p:txBody>
      </p:sp>
    </p:spTree>
    <p:extLst>
      <p:ext uri="{BB962C8B-B14F-4D97-AF65-F5344CB8AC3E}">
        <p14:creationId xmlns:p14="http://schemas.microsoft.com/office/powerpoint/2010/main" val="3051679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39813-25C5-49D1-BBEF-A2DB3D0C5E39}"/>
              </a:ext>
            </a:extLst>
          </p:cNvPr>
          <p:cNvSpPr>
            <a:spLocks noGrp="1"/>
          </p:cNvSpPr>
          <p:nvPr>
            <p:ph type="ctrTitle"/>
          </p:nvPr>
        </p:nvSpPr>
        <p:spPr/>
        <p:txBody>
          <a:bodyPr/>
          <a:lstStyle/>
          <a:p>
            <a:r>
              <a:rPr lang="sk-SK" b="1" dirty="0"/>
              <a:t>Financovanie sociálneho podnikania bankou</a:t>
            </a:r>
            <a:endParaRPr lang="sk-SK" dirty="0"/>
          </a:p>
        </p:txBody>
      </p:sp>
      <p:sp>
        <p:nvSpPr>
          <p:cNvPr id="3" name="Podnadpis 2">
            <a:extLst>
              <a:ext uri="{FF2B5EF4-FFF2-40B4-BE49-F238E27FC236}">
                <a16:creationId xmlns:a16="http://schemas.microsoft.com/office/drawing/2014/main" id="{5E6F6D6E-AAE1-4435-A310-3CB8AB7F0246}"/>
              </a:ext>
            </a:extLst>
          </p:cNvPr>
          <p:cNvSpPr>
            <a:spLocks noGrp="1"/>
          </p:cNvSpPr>
          <p:nvPr>
            <p:ph type="subTitle" idx="1"/>
          </p:nvPr>
        </p:nvSpPr>
        <p:spPr>
          <a:xfrm>
            <a:off x="531693" y="1828800"/>
            <a:ext cx="11037047" cy="4267200"/>
          </a:xfrm>
        </p:spPr>
        <p:txBody>
          <a:bodyPr>
            <a:normAutofit/>
          </a:bodyPr>
          <a:lstStyle/>
          <a:p>
            <a:r>
              <a:rPr lang="sk-SK" sz="2000" b="1" dirty="0"/>
              <a:t>K žiadosti o úver potrebujete:</a:t>
            </a:r>
          </a:p>
          <a:p>
            <a:pPr marL="285750" indent="-285750">
              <a:buFont typeface="Arial" panose="020B0604020202020204" pitchFamily="34" charset="0"/>
              <a:buChar char="•"/>
            </a:pPr>
            <a:r>
              <a:rPr lang="sk-SK" sz="2000" dirty="0"/>
              <a:t>odborné </a:t>
            </a:r>
            <a:r>
              <a:rPr lang="sk-SK" sz="2000" b="1" dirty="0"/>
              <a:t>životopisy štatutára a kľúčových členov organizácie</a:t>
            </a:r>
            <a:r>
              <a:rPr lang="sk-SK" sz="2000" dirty="0"/>
              <a:t>,</a:t>
            </a:r>
          </a:p>
          <a:p>
            <a:pPr marL="285750" lvl="0" indent="-285750">
              <a:buFont typeface="Arial" panose="020B0604020202020204" pitchFamily="34" charset="0"/>
              <a:buChar char="•"/>
            </a:pPr>
            <a:r>
              <a:rPr lang="sk-SK" sz="2000" b="1" dirty="0"/>
              <a:t>podnikateľský zámer a finančný plán,</a:t>
            </a:r>
          </a:p>
          <a:p>
            <a:pPr marL="285750" lvl="0" indent="-285750">
              <a:buFont typeface="Arial" panose="020B0604020202020204" pitchFamily="34" charset="0"/>
              <a:buChar char="•"/>
            </a:pPr>
            <a:r>
              <a:rPr lang="sk-SK" sz="2000" b="1" dirty="0"/>
              <a:t>finančné výkazy za priebežné obdobie a za posledné tri ukončené roky </a:t>
            </a:r>
            <a:r>
              <a:rPr lang="sk-SK" sz="2000" dirty="0"/>
              <a:t>(ak existujú),</a:t>
            </a:r>
          </a:p>
          <a:p>
            <a:pPr marL="285750" lvl="0" indent="-285750">
              <a:buFont typeface="Arial" panose="020B0604020202020204" pitchFamily="34" charset="0"/>
              <a:buChar char="•"/>
            </a:pPr>
            <a:r>
              <a:rPr lang="sk-SK" sz="2000" b="1" dirty="0"/>
              <a:t>daňové priznania </a:t>
            </a:r>
            <a:r>
              <a:rPr lang="sk-SK" sz="2000" dirty="0"/>
              <a:t>a správy audítora za posledné </a:t>
            </a:r>
            <a:r>
              <a:rPr lang="sk-SK" sz="2000" b="1" dirty="0"/>
              <a:t>tri ukončené roky (ak existujú),</a:t>
            </a:r>
          </a:p>
          <a:p>
            <a:pPr marL="285750" lvl="0" indent="-285750">
              <a:buFont typeface="Arial" panose="020B0604020202020204" pitchFamily="34" charset="0"/>
              <a:buChar char="•"/>
            </a:pPr>
            <a:r>
              <a:rPr lang="sk-SK" sz="2000" b="1" dirty="0"/>
              <a:t>doklad osvedčujúci existenciu organizácie </a:t>
            </a:r>
            <a:r>
              <a:rPr lang="sk-SK" sz="2000" dirty="0"/>
              <a:t>(doklad o pridelení IČO, výpis z registra občianskych združení / neziskových organizácií, zriaďovateľské listinu a pod.), </a:t>
            </a:r>
            <a:r>
              <a:rPr lang="sk-SK" sz="2000" b="1" dirty="0"/>
              <a:t>štatút alebo stanovy organizácie</a:t>
            </a:r>
            <a:r>
              <a:rPr lang="sk-SK" sz="2000" dirty="0"/>
              <a:t>, mená štatutárov a dokument, ktorý dokazuje ich kompetencie konať v mene organizácie, </a:t>
            </a:r>
            <a:r>
              <a:rPr lang="sk-SK" sz="2000" b="1" dirty="0"/>
              <a:t>doklady k zabezpečeniu a pod.</a:t>
            </a:r>
          </a:p>
          <a:p>
            <a:pPr marL="285750" lvl="0" indent="-285750">
              <a:buFont typeface="Arial" panose="020B0604020202020204" pitchFamily="34" charset="0"/>
              <a:buChar char="•"/>
            </a:pPr>
            <a:r>
              <a:rPr lang="sk-SK" sz="2000" dirty="0"/>
              <a:t>Iné dôležité informácie </a:t>
            </a:r>
          </a:p>
        </p:txBody>
      </p:sp>
    </p:spTree>
    <p:extLst>
      <p:ext uri="{BB962C8B-B14F-4D97-AF65-F5344CB8AC3E}">
        <p14:creationId xmlns:p14="http://schemas.microsoft.com/office/powerpoint/2010/main" val="298376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39813-25C5-49D1-BBEF-A2DB3D0C5E39}"/>
              </a:ext>
            </a:extLst>
          </p:cNvPr>
          <p:cNvSpPr>
            <a:spLocks noGrp="1"/>
          </p:cNvSpPr>
          <p:nvPr>
            <p:ph type="ctrTitle"/>
          </p:nvPr>
        </p:nvSpPr>
        <p:spPr/>
        <p:txBody>
          <a:bodyPr/>
          <a:lstStyle/>
          <a:p>
            <a:r>
              <a:rPr lang="sk-SK" b="1" dirty="0"/>
              <a:t>Financovanie sociálneho podnikania bankou</a:t>
            </a:r>
            <a:endParaRPr lang="sk-SK" dirty="0"/>
          </a:p>
        </p:txBody>
      </p:sp>
      <p:sp>
        <p:nvSpPr>
          <p:cNvPr id="3" name="Podnadpis 2">
            <a:extLst>
              <a:ext uri="{FF2B5EF4-FFF2-40B4-BE49-F238E27FC236}">
                <a16:creationId xmlns:a16="http://schemas.microsoft.com/office/drawing/2014/main" id="{5E6F6D6E-AAE1-4435-A310-3CB8AB7F0246}"/>
              </a:ext>
            </a:extLst>
          </p:cNvPr>
          <p:cNvSpPr>
            <a:spLocks noGrp="1"/>
          </p:cNvSpPr>
          <p:nvPr>
            <p:ph type="subTitle" idx="1"/>
          </p:nvPr>
        </p:nvSpPr>
        <p:spPr>
          <a:xfrm>
            <a:off x="531693" y="1828800"/>
            <a:ext cx="11037047" cy="4267200"/>
          </a:xfrm>
        </p:spPr>
        <p:txBody>
          <a:bodyPr>
            <a:normAutofit/>
          </a:bodyPr>
          <a:lstStyle/>
          <a:p>
            <a:pPr lvl="0"/>
            <a:r>
              <a:rPr lang="sk-SK" sz="2400" b="1" dirty="0"/>
              <a:t>Podmienky na získanie úveru sú najmä:</a:t>
            </a:r>
          </a:p>
          <a:p>
            <a:pPr marL="285750" lvl="0" indent="-285750">
              <a:buFont typeface="Arial" panose="020B0604020202020204" pitchFamily="34" charset="0"/>
              <a:buChar char="•"/>
            </a:pPr>
            <a:r>
              <a:rPr lang="sk-SK" sz="2400" dirty="0"/>
              <a:t>žiadne záväzky po lehote splatnosti voči štátnym a iným finančným inštitúciám,</a:t>
            </a:r>
          </a:p>
          <a:p>
            <a:pPr marL="285750" lvl="0" indent="-285750">
              <a:buFont typeface="Arial" panose="020B0604020202020204" pitchFamily="34" charset="0"/>
              <a:buChar char="•"/>
            </a:pPr>
            <a:r>
              <a:rPr lang="sk-SK" sz="2400" dirty="0"/>
              <a:t>akceptovateľné kritériá rizika na základe finančnej analýzy, prípadne ďalšie podmienky banky.</a:t>
            </a:r>
          </a:p>
        </p:txBody>
      </p:sp>
    </p:spTree>
    <p:extLst>
      <p:ext uri="{BB962C8B-B14F-4D97-AF65-F5344CB8AC3E}">
        <p14:creationId xmlns:p14="http://schemas.microsoft.com/office/powerpoint/2010/main" val="1893031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F3BD34-74CF-4830-A94B-7C88934953D9}"/>
              </a:ext>
            </a:extLst>
          </p:cNvPr>
          <p:cNvSpPr>
            <a:spLocks noGrp="1"/>
          </p:cNvSpPr>
          <p:nvPr>
            <p:ph type="ctrTitle"/>
          </p:nvPr>
        </p:nvSpPr>
        <p:spPr>
          <a:xfrm>
            <a:off x="531693" y="1079999"/>
            <a:ext cx="11037047" cy="875801"/>
          </a:xfrm>
        </p:spPr>
        <p:txBody>
          <a:bodyPr/>
          <a:lstStyle/>
          <a:p>
            <a:r>
              <a:rPr lang="it-IT" dirty="0"/>
              <a:t>V zásade potrebujeme vedieť: </a:t>
            </a:r>
            <a:endParaRPr lang="sk-SK" dirty="0"/>
          </a:p>
        </p:txBody>
      </p:sp>
      <p:sp>
        <p:nvSpPr>
          <p:cNvPr id="3" name="Podnadpis 2">
            <a:extLst>
              <a:ext uri="{FF2B5EF4-FFF2-40B4-BE49-F238E27FC236}">
                <a16:creationId xmlns:a16="http://schemas.microsoft.com/office/drawing/2014/main" id="{B705C606-D188-44A9-96A1-3ADA363DC506}"/>
              </a:ext>
            </a:extLst>
          </p:cNvPr>
          <p:cNvSpPr>
            <a:spLocks noGrp="1"/>
          </p:cNvSpPr>
          <p:nvPr>
            <p:ph type="subTitle" idx="1"/>
          </p:nvPr>
        </p:nvSpPr>
        <p:spPr>
          <a:xfrm>
            <a:off x="531693" y="1778000"/>
            <a:ext cx="11469807" cy="3632200"/>
          </a:xfrm>
        </p:spPr>
        <p:txBody>
          <a:bodyPr>
            <a:normAutofit fontScale="85000" lnSpcReduction="20000"/>
          </a:bodyPr>
          <a:lstStyle/>
          <a:p>
            <a:pPr marL="342900" lvl="0" indent="-342900">
              <a:buFont typeface="+mj-lt"/>
              <a:buAutoNum type="arabicPeriod"/>
            </a:pPr>
            <a:r>
              <a:rPr lang="sk-SK" sz="2200" b="1" dirty="0">
                <a:solidFill>
                  <a:srgbClr val="FF0000"/>
                </a:solidFill>
                <a:highlight>
                  <a:srgbClr val="FFFF00"/>
                </a:highlight>
              </a:rPr>
              <a:t>Kto?</a:t>
            </a:r>
            <a:r>
              <a:rPr lang="sk-SK" dirty="0"/>
              <a:t> (názov/</a:t>
            </a:r>
            <a:r>
              <a:rPr lang="sk-SK" dirty="0" err="1"/>
              <a:t>ičo</a:t>
            </a:r>
            <a:r>
              <a:rPr lang="sk-SK" dirty="0"/>
              <a:t>, právna forma, zakladateľské dokumenty, ...)</a:t>
            </a:r>
          </a:p>
          <a:p>
            <a:pPr marL="342900" lvl="0" indent="-342900">
              <a:buFont typeface="+mj-lt"/>
              <a:buAutoNum type="arabicPeriod"/>
            </a:pPr>
            <a:r>
              <a:rPr lang="sk-SK" sz="2200" b="1" dirty="0">
                <a:solidFill>
                  <a:srgbClr val="FF0000"/>
                </a:solidFill>
                <a:highlight>
                  <a:srgbClr val="FFFF00"/>
                </a:highlight>
              </a:rPr>
              <a:t>Čo robíte teraz?</a:t>
            </a:r>
            <a:r>
              <a:rPr lang="sk-SK" sz="2200" b="1" dirty="0">
                <a:solidFill>
                  <a:srgbClr val="FF0000"/>
                </a:solidFill>
              </a:rPr>
              <a:t> </a:t>
            </a:r>
            <a:r>
              <a:rPr lang="sk-SK" dirty="0"/>
              <a:t>(produkt, služba, máte aktuálnu ÚZ?)</a:t>
            </a:r>
          </a:p>
          <a:p>
            <a:pPr marL="342900" lvl="0" indent="-342900">
              <a:buFont typeface="+mj-lt"/>
              <a:buAutoNum type="arabicPeriod"/>
            </a:pPr>
            <a:r>
              <a:rPr lang="sk-SK" sz="2200" b="1" dirty="0">
                <a:solidFill>
                  <a:srgbClr val="FF0000"/>
                </a:solidFill>
                <a:highlight>
                  <a:srgbClr val="FFFF00"/>
                </a:highlight>
              </a:rPr>
              <a:t>Čo chcete/idete robiť?</a:t>
            </a:r>
            <a:r>
              <a:rPr lang="sk-SK" sz="2200" b="1" dirty="0">
                <a:solidFill>
                  <a:srgbClr val="FF0000"/>
                </a:solidFill>
              </a:rPr>
              <a:t> </a:t>
            </a:r>
            <a:r>
              <a:rPr lang="sk-SK" dirty="0"/>
              <a:t>(popis plánovanej novej činnosti. Čo to organizácii prinesie? </a:t>
            </a:r>
            <a:br>
              <a:rPr lang="sk-SK" dirty="0"/>
            </a:br>
            <a:r>
              <a:rPr lang="sk-SK" dirty="0"/>
              <a:t>Prečo to chcete robiť a prečo si myslíte, že to budete vedieť robiť?)</a:t>
            </a:r>
          </a:p>
          <a:p>
            <a:pPr marL="342900" lvl="0" indent="-342900">
              <a:buFont typeface="+mj-lt"/>
              <a:buAutoNum type="arabicPeriod"/>
            </a:pPr>
            <a:r>
              <a:rPr lang="sk-SK" sz="2200" b="1" dirty="0">
                <a:solidFill>
                  <a:srgbClr val="FF0000"/>
                </a:solidFill>
                <a:highlight>
                  <a:srgbClr val="FFFF00"/>
                </a:highlight>
              </a:rPr>
              <a:t>Čo je predmetom investície? </a:t>
            </a:r>
            <a:r>
              <a:rPr lang="sk-SK" b="1" dirty="0">
                <a:solidFill>
                  <a:srgbClr val="FF0000"/>
                </a:solidFill>
                <a:highlight>
                  <a:srgbClr val="FFFF00"/>
                </a:highlight>
              </a:rPr>
              <a:t/>
            </a:r>
            <a:br>
              <a:rPr lang="sk-SK" b="1" dirty="0">
                <a:solidFill>
                  <a:srgbClr val="FF0000"/>
                </a:solidFill>
                <a:highlight>
                  <a:srgbClr val="FFFF00"/>
                </a:highlight>
              </a:rPr>
            </a:br>
            <a:r>
              <a:rPr lang="sk-SK" dirty="0"/>
              <a:t>(celkové náklady na rozbehnutie – konkrétny rozpočet, cenové kalkulácie, ponuky a pod.)</a:t>
            </a:r>
          </a:p>
          <a:p>
            <a:pPr marL="342900" lvl="0" indent="-342900">
              <a:buFont typeface="+mj-lt"/>
              <a:buAutoNum type="arabicPeriod"/>
            </a:pPr>
            <a:r>
              <a:rPr lang="sk-SK" sz="2400" b="1" dirty="0">
                <a:solidFill>
                  <a:srgbClr val="FF0000"/>
                </a:solidFill>
                <a:highlight>
                  <a:srgbClr val="FFFF00"/>
                </a:highlight>
              </a:rPr>
              <a:t>Aké budú náklady na prevádzku a z čoho budú zdroje na splácanie? </a:t>
            </a:r>
            <a:r>
              <a:rPr lang="sk-SK" b="1" dirty="0">
                <a:solidFill>
                  <a:srgbClr val="FF0000"/>
                </a:solidFill>
              </a:rPr>
              <a:t/>
            </a:r>
            <a:br>
              <a:rPr lang="sk-SK" b="1" dirty="0">
                <a:solidFill>
                  <a:srgbClr val="FF0000"/>
                </a:solidFill>
              </a:rPr>
            </a:br>
            <a:r>
              <a:rPr lang="sk-SK" dirty="0"/>
              <a:t>(projekcia nákladov a príjmov na mesačnej báze)</a:t>
            </a:r>
          </a:p>
          <a:p>
            <a:pPr marL="342900" lvl="0" indent="-342900">
              <a:buFont typeface="+mj-lt"/>
              <a:buAutoNum type="arabicPeriod"/>
            </a:pPr>
            <a:r>
              <a:rPr lang="sk-SK" sz="2400" b="1" dirty="0">
                <a:solidFill>
                  <a:srgbClr val="FF0000"/>
                </a:solidFill>
                <a:highlight>
                  <a:srgbClr val="FFFF00"/>
                </a:highlight>
              </a:rPr>
              <a:t>Kto stojí za projektom?</a:t>
            </a:r>
            <a:r>
              <a:rPr lang="sk-SK" sz="2400" b="1" dirty="0">
                <a:solidFill>
                  <a:srgbClr val="FF0000"/>
                </a:solidFill>
              </a:rPr>
              <a:t> </a:t>
            </a:r>
            <a:r>
              <a:rPr lang="sk-SK" dirty="0"/>
              <a:t>(kľúčoví ľudia CV, akú majú kvalifikáciu, skúsenosti, renomé, motiváciu?)</a:t>
            </a:r>
          </a:p>
          <a:p>
            <a:pPr marL="342900" lvl="0" indent="-342900">
              <a:buFont typeface="+mj-lt"/>
              <a:buAutoNum type="arabicPeriod"/>
            </a:pPr>
            <a:r>
              <a:rPr lang="sk-SK" sz="2400" b="1" dirty="0">
                <a:solidFill>
                  <a:srgbClr val="FF0000"/>
                </a:solidFill>
                <a:highlight>
                  <a:srgbClr val="FFFF00"/>
                </a:highlight>
              </a:rPr>
              <a:t>Aký je sociálny (spoločenský) dopad investície / projektu?</a:t>
            </a:r>
            <a:r>
              <a:rPr lang="sk-SK" sz="2400" b="1" dirty="0">
                <a:solidFill>
                  <a:srgbClr val="FF0000"/>
                </a:solidFill>
              </a:rPr>
              <a:t> </a:t>
            </a:r>
            <a:r>
              <a:rPr lang="sk-SK" dirty="0"/>
              <a:t>(napr. počet vytvorených prac. miest, zamestnávanie zdrav. a sociálne znevýhodnených a zraniteľných skupín, vplyv na životné prostredie, ...)</a:t>
            </a:r>
          </a:p>
          <a:p>
            <a:pPr marL="342900" lvl="0" indent="-342900">
              <a:buFont typeface="+mj-lt"/>
              <a:buAutoNum type="arabicPeriod"/>
            </a:pPr>
            <a:r>
              <a:rPr lang="sk-SK" sz="2400" b="1" dirty="0">
                <a:solidFill>
                  <a:srgbClr val="FF0000"/>
                </a:solidFill>
                <a:highlight>
                  <a:srgbClr val="FFFF00"/>
                </a:highlight>
              </a:rPr>
              <a:t>Aké sú riziká, o ktorých viete?</a:t>
            </a:r>
            <a:r>
              <a:rPr lang="sk-SK" sz="2400" b="1" dirty="0">
                <a:solidFill>
                  <a:srgbClr val="FF0000"/>
                </a:solidFill>
              </a:rPr>
              <a:t> </a:t>
            </a:r>
            <a:r>
              <a:rPr lang="sk-SK" dirty="0"/>
              <a:t>(dlhy, súdne spory, iné úvery, pôžičky, osobný bankrot, ...)</a:t>
            </a:r>
          </a:p>
          <a:p>
            <a:pPr marL="342900" indent="-342900">
              <a:buFont typeface="+mj-lt"/>
              <a:buAutoNum type="arabicPeriod"/>
            </a:pPr>
            <a:endParaRPr lang="sk-SK" dirty="0"/>
          </a:p>
        </p:txBody>
      </p:sp>
    </p:spTree>
    <p:extLst>
      <p:ext uri="{BB962C8B-B14F-4D97-AF65-F5344CB8AC3E}">
        <p14:creationId xmlns:p14="http://schemas.microsoft.com/office/powerpoint/2010/main" val="4147583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Skupina 9">
            <a:extLst>
              <a:ext uri="{FF2B5EF4-FFF2-40B4-BE49-F238E27FC236}">
                <a16:creationId xmlns:a16="http://schemas.microsoft.com/office/drawing/2014/main" id="{BE50414C-B6F0-447C-90AD-1BF7A7AAE4F0}"/>
              </a:ext>
            </a:extLst>
          </p:cNvPr>
          <p:cNvGrpSpPr/>
          <p:nvPr/>
        </p:nvGrpSpPr>
        <p:grpSpPr>
          <a:xfrm>
            <a:off x="6840768" y="457200"/>
            <a:ext cx="4727972" cy="5410200"/>
            <a:chOff x="5857081" y="520700"/>
            <a:chExt cx="4727972" cy="5410200"/>
          </a:xfrm>
        </p:grpSpPr>
        <p:sp>
          <p:nvSpPr>
            <p:cNvPr id="9" name="Obdĺžnik 8">
              <a:extLst>
                <a:ext uri="{FF2B5EF4-FFF2-40B4-BE49-F238E27FC236}">
                  <a16:creationId xmlns:a16="http://schemas.microsoft.com/office/drawing/2014/main" id="{970AF123-5EC4-4DE4-B6D4-D3E525ABB907}"/>
                </a:ext>
              </a:extLst>
            </p:cNvPr>
            <p:cNvSpPr/>
            <p:nvPr/>
          </p:nvSpPr>
          <p:spPr>
            <a:xfrm>
              <a:off x="5857081" y="520700"/>
              <a:ext cx="4727972" cy="541020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7" name="Obrázok 6">
              <a:extLst>
                <a:ext uri="{FF2B5EF4-FFF2-40B4-BE49-F238E27FC236}">
                  <a16:creationId xmlns:a16="http://schemas.microsoft.com/office/drawing/2014/main" id="{EAAE8F84-61E7-4903-B820-D93D68F53ECD}"/>
                </a:ext>
              </a:extLst>
            </p:cNvPr>
            <p:cNvPicPr>
              <a:picLocks noChangeAspect="1"/>
            </p:cNvPicPr>
            <p:nvPr/>
          </p:nvPicPr>
          <p:blipFill>
            <a:blip r:embed="rId2"/>
            <a:stretch>
              <a:fillRect/>
            </a:stretch>
          </p:blipFill>
          <p:spPr>
            <a:xfrm>
              <a:off x="5857081" y="558800"/>
              <a:ext cx="4727972" cy="5308600"/>
            </a:xfrm>
            <a:prstGeom prst="rect">
              <a:avLst/>
            </a:prstGeom>
          </p:spPr>
        </p:pic>
      </p:grpSp>
      <p:sp>
        <p:nvSpPr>
          <p:cNvPr id="8" name="Nadpis 1">
            <a:extLst>
              <a:ext uri="{FF2B5EF4-FFF2-40B4-BE49-F238E27FC236}">
                <a16:creationId xmlns:a16="http://schemas.microsoft.com/office/drawing/2014/main" id="{6DA02102-DAB8-4C01-9E5B-A31CB2128B70}"/>
              </a:ext>
            </a:extLst>
          </p:cNvPr>
          <p:cNvSpPr>
            <a:spLocks noGrp="1"/>
          </p:cNvSpPr>
          <p:nvPr>
            <p:ph type="ctrTitle"/>
          </p:nvPr>
        </p:nvSpPr>
        <p:spPr>
          <a:xfrm>
            <a:off x="531693" y="1079999"/>
            <a:ext cx="11037047" cy="875801"/>
          </a:xfrm>
        </p:spPr>
        <p:txBody>
          <a:bodyPr/>
          <a:lstStyle/>
          <a:p>
            <a:r>
              <a:rPr lang="sk-SK" dirty="0"/>
              <a:t>Projekcia príjmov a výdavkov</a:t>
            </a:r>
          </a:p>
        </p:txBody>
      </p:sp>
      <p:pic>
        <p:nvPicPr>
          <p:cNvPr id="12" name="Obrázok 11">
            <a:extLst>
              <a:ext uri="{FF2B5EF4-FFF2-40B4-BE49-F238E27FC236}">
                <a16:creationId xmlns:a16="http://schemas.microsoft.com/office/drawing/2014/main" id="{B4050DDE-F3FA-4C7C-B883-BAED43983A78}"/>
              </a:ext>
            </a:extLst>
          </p:cNvPr>
          <p:cNvPicPr>
            <a:picLocks noChangeAspect="1"/>
          </p:cNvPicPr>
          <p:nvPr/>
        </p:nvPicPr>
        <p:blipFill>
          <a:blip r:embed="rId3"/>
          <a:stretch>
            <a:fillRect/>
          </a:stretch>
        </p:blipFill>
        <p:spPr>
          <a:xfrm>
            <a:off x="-279408" y="1993900"/>
            <a:ext cx="7315215" cy="3429007"/>
          </a:xfrm>
          <a:prstGeom prst="rect">
            <a:avLst/>
          </a:prstGeom>
        </p:spPr>
      </p:pic>
    </p:spTree>
    <p:extLst>
      <p:ext uri="{BB962C8B-B14F-4D97-AF65-F5344CB8AC3E}">
        <p14:creationId xmlns:p14="http://schemas.microsoft.com/office/powerpoint/2010/main" val="232124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dĺžnik 9">
            <a:extLst>
              <a:ext uri="{FF2B5EF4-FFF2-40B4-BE49-F238E27FC236}">
                <a16:creationId xmlns:a16="http://schemas.microsoft.com/office/drawing/2014/main" id="{ACEAAE7B-CFF8-4FD8-8222-B50C40F3506B}"/>
              </a:ext>
            </a:extLst>
          </p:cNvPr>
          <p:cNvSpPr/>
          <p:nvPr/>
        </p:nvSpPr>
        <p:spPr>
          <a:xfrm>
            <a:off x="657985" y="2320237"/>
            <a:ext cx="10691461" cy="372573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5" name="Nadpis 4">
            <a:extLst>
              <a:ext uri="{FF2B5EF4-FFF2-40B4-BE49-F238E27FC236}">
                <a16:creationId xmlns:a16="http://schemas.microsoft.com/office/drawing/2014/main" id="{CF4564D5-8A8D-45F6-92B2-BC78260F0FA1}"/>
              </a:ext>
            </a:extLst>
          </p:cNvPr>
          <p:cNvSpPr>
            <a:spLocks noGrp="1"/>
          </p:cNvSpPr>
          <p:nvPr>
            <p:ph type="ctrTitle"/>
          </p:nvPr>
        </p:nvSpPr>
        <p:spPr/>
        <p:txBody>
          <a:bodyPr/>
          <a:lstStyle/>
          <a:p>
            <a:r>
              <a:rPr lang="sk-SK" dirty="0"/>
              <a:t>Investičný zámer a podnikateľský plán v rámci získania návratnej zložky – Príloha 1a</a:t>
            </a:r>
            <a:br>
              <a:rPr lang="sk-SK" dirty="0"/>
            </a:br>
            <a:endParaRPr lang="sk-SK" dirty="0"/>
          </a:p>
        </p:txBody>
      </p:sp>
      <p:pic>
        <p:nvPicPr>
          <p:cNvPr id="8" name="Obrázok 7">
            <a:extLst>
              <a:ext uri="{FF2B5EF4-FFF2-40B4-BE49-F238E27FC236}">
                <a16:creationId xmlns:a16="http://schemas.microsoft.com/office/drawing/2014/main" id="{27D5D1B9-2695-4213-A00E-FF6EA48A56D4}"/>
              </a:ext>
            </a:extLst>
          </p:cNvPr>
          <p:cNvPicPr>
            <a:picLocks noChangeAspect="1"/>
          </p:cNvPicPr>
          <p:nvPr/>
        </p:nvPicPr>
        <p:blipFill>
          <a:blip r:embed="rId2"/>
          <a:stretch>
            <a:fillRect/>
          </a:stretch>
        </p:blipFill>
        <p:spPr>
          <a:xfrm>
            <a:off x="657985" y="2320237"/>
            <a:ext cx="7988305" cy="3725734"/>
          </a:xfrm>
          <a:prstGeom prst="rect">
            <a:avLst/>
          </a:prstGeom>
        </p:spPr>
      </p:pic>
      <p:pic>
        <p:nvPicPr>
          <p:cNvPr id="9" name="Obrázok 8">
            <a:extLst>
              <a:ext uri="{FF2B5EF4-FFF2-40B4-BE49-F238E27FC236}">
                <a16:creationId xmlns:a16="http://schemas.microsoft.com/office/drawing/2014/main" id="{BF94F2C0-0607-47D3-BC74-FFABDD1B506D}"/>
              </a:ext>
            </a:extLst>
          </p:cNvPr>
          <p:cNvPicPr>
            <a:picLocks noChangeAspect="1"/>
          </p:cNvPicPr>
          <p:nvPr/>
        </p:nvPicPr>
        <p:blipFill>
          <a:blip r:embed="rId3"/>
          <a:stretch>
            <a:fillRect/>
          </a:stretch>
        </p:blipFill>
        <p:spPr>
          <a:xfrm>
            <a:off x="8669440" y="2320237"/>
            <a:ext cx="2668431" cy="3725734"/>
          </a:xfrm>
          <a:prstGeom prst="rect">
            <a:avLst/>
          </a:prstGeom>
        </p:spPr>
      </p:pic>
    </p:spTree>
    <p:extLst>
      <p:ext uri="{BB962C8B-B14F-4D97-AF65-F5344CB8AC3E}">
        <p14:creationId xmlns:p14="http://schemas.microsoft.com/office/powerpoint/2010/main" val="3441534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47819-7110-4CE2-9291-F7B6A4CC09D2}"/>
              </a:ext>
            </a:extLst>
          </p:cNvPr>
          <p:cNvSpPr>
            <a:spLocks noGrp="1"/>
          </p:cNvSpPr>
          <p:nvPr>
            <p:ph type="ctrTitle"/>
          </p:nvPr>
        </p:nvSpPr>
        <p:spPr/>
        <p:txBody>
          <a:bodyPr/>
          <a:lstStyle/>
          <a:p>
            <a:r>
              <a:rPr lang="sk-SK" dirty="0"/>
              <a:t>Najčastejšie chyby v investičných zámeroch </a:t>
            </a:r>
            <a:br>
              <a:rPr lang="sk-SK" dirty="0"/>
            </a:br>
            <a:r>
              <a:rPr lang="sk-SK" dirty="0"/>
              <a:t>a podnikateľských plánoch (+CF) </a:t>
            </a:r>
          </a:p>
        </p:txBody>
      </p:sp>
      <p:sp>
        <p:nvSpPr>
          <p:cNvPr id="3" name="Podnadpis 2">
            <a:extLst>
              <a:ext uri="{FF2B5EF4-FFF2-40B4-BE49-F238E27FC236}">
                <a16:creationId xmlns:a16="http://schemas.microsoft.com/office/drawing/2014/main" id="{D1E622E4-93CE-47FE-B965-8D9208321E95}"/>
              </a:ext>
            </a:extLst>
          </p:cNvPr>
          <p:cNvSpPr>
            <a:spLocks noGrp="1"/>
          </p:cNvSpPr>
          <p:nvPr>
            <p:ph type="subTitle" idx="1"/>
          </p:nvPr>
        </p:nvSpPr>
        <p:spPr>
          <a:xfrm>
            <a:off x="531693" y="2465408"/>
            <a:ext cx="11660307" cy="3669174"/>
          </a:xfrm>
        </p:spPr>
        <p:txBody>
          <a:bodyPr>
            <a:normAutofit fontScale="92500" lnSpcReduction="10000"/>
          </a:bodyPr>
          <a:lstStyle/>
          <a:p>
            <a:r>
              <a:rPr lang="sk-SK" sz="2100" b="1" dirty="0"/>
              <a:t>Chyby formálne / číselné, výber opatrenia, DPH / s DPH, odpis. skupina, špecifikácia, 1.700,- EUR, ...</a:t>
            </a:r>
            <a:br>
              <a:rPr lang="sk-SK" sz="2100" b="1" dirty="0"/>
            </a:br>
            <a:r>
              <a:rPr lang="sk-SK" sz="2300" b="1" dirty="0">
                <a:solidFill>
                  <a:srgbClr val="FF0000"/>
                </a:solidFill>
                <a:highlight>
                  <a:srgbClr val="FFFF00"/>
                </a:highlight>
              </a:rPr>
              <a:t>– zlepšenie zavedením nástroja KONTROLNY_ZAZNAM.XLS, </a:t>
            </a:r>
            <a:r>
              <a:rPr lang="sk-SK" sz="2100" b="1" dirty="0"/>
              <a:t>ale aj teraz chodia...</a:t>
            </a:r>
          </a:p>
          <a:p>
            <a:r>
              <a:rPr lang="sk-SK" sz="2100" b="1" dirty="0"/>
              <a:t>Chyby z neznalosti výzvy </a:t>
            </a:r>
            <a:r>
              <a:rPr lang="sk-SK" sz="2100" dirty="0"/>
              <a:t>(opatrenie č.2 aj v prípade prepojenosti na iné staršie subjekty cez </a:t>
            </a:r>
            <a:r>
              <a:rPr lang="sk-SK" sz="2100" dirty="0" err="1"/>
              <a:t>f.o</a:t>
            </a:r>
            <a:r>
              <a:rPr lang="sk-SK" sz="2100" dirty="0"/>
              <a:t>.;  neoprávnené výdavky, „zlá“ filozofia IZ - nesúvisiace náklady s vytvoreným pracovným miestom, ...)</a:t>
            </a:r>
            <a:r>
              <a:rPr lang="sk-SK" sz="2100" b="1" dirty="0"/>
              <a:t> </a:t>
            </a:r>
            <a:br>
              <a:rPr lang="sk-SK" sz="2100" b="1" dirty="0"/>
            </a:br>
            <a:r>
              <a:rPr lang="sk-SK" sz="2300" b="1" dirty="0">
                <a:solidFill>
                  <a:srgbClr val="FF0000"/>
                </a:solidFill>
                <a:highlight>
                  <a:srgbClr val="FFFF00"/>
                </a:highlight>
              </a:rPr>
              <a:t>- zlepšenie práca RC SE a inštruktážne video „Náležitosti investičného zámeru“</a:t>
            </a:r>
          </a:p>
          <a:p>
            <a:r>
              <a:rPr lang="sk-SK" sz="2100" b="1" dirty="0"/>
              <a:t>Chyby z motivácie </a:t>
            </a:r>
            <a:r>
              <a:rPr lang="sk-SK" sz="2100" dirty="0"/>
              <a:t>(len získať max. NFP pri min. úvere resp. vytvorených prac. miest; rozmýšľanie spôsobom na čo všetko „môžem“ čerpať dotáciu, to využijem bez ohľadu na potrebnosť alebo efektivitu - nedodržaný princíp primeranosti, hospodárnosti, efektívnosti, účelnosti a účinnosti)</a:t>
            </a:r>
          </a:p>
          <a:p>
            <a:r>
              <a:rPr lang="sk-SK" sz="2300" b="1" dirty="0">
                <a:solidFill>
                  <a:srgbClr val="FF0000"/>
                </a:solidFill>
                <a:highlight>
                  <a:srgbClr val="FFFF00"/>
                </a:highlight>
              </a:rPr>
              <a:t>- zlepšenie predbežné pripomienkovanie IZ cez národný projekt Inštitút sociálnej ekonomiky / RC SE / zamietanie IZ / registrácia a priznávanie štatútu registrovaného sociálneho podniku</a:t>
            </a:r>
          </a:p>
          <a:p>
            <a:endParaRPr lang="sk-SK" dirty="0"/>
          </a:p>
          <a:p>
            <a:endParaRPr lang="sk-SK" sz="2100" b="1" dirty="0"/>
          </a:p>
          <a:p>
            <a:endParaRPr lang="sk-SK" sz="2100" b="1" dirty="0"/>
          </a:p>
        </p:txBody>
      </p:sp>
    </p:spTree>
    <p:extLst>
      <p:ext uri="{BB962C8B-B14F-4D97-AF65-F5344CB8AC3E}">
        <p14:creationId xmlns:p14="http://schemas.microsoft.com/office/powerpoint/2010/main" val="32507383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a:extLst>
              <a:ext uri="{FF2B5EF4-FFF2-40B4-BE49-F238E27FC236}">
                <a16:creationId xmlns:a16="http://schemas.microsoft.com/office/drawing/2014/main" id="{5C8ABECF-97A7-45F5-93A1-7CE84774A320}"/>
              </a:ext>
            </a:extLst>
          </p:cNvPr>
          <p:cNvPicPr>
            <a:picLocks noChangeAspect="1"/>
          </p:cNvPicPr>
          <p:nvPr/>
        </p:nvPicPr>
        <p:blipFill>
          <a:blip r:embed="rId2"/>
          <a:stretch>
            <a:fillRect/>
          </a:stretch>
        </p:blipFill>
        <p:spPr>
          <a:xfrm>
            <a:off x="6947066" y="255654"/>
            <a:ext cx="4902344" cy="6346691"/>
          </a:xfrm>
          <a:prstGeom prst="rect">
            <a:avLst/>
          </a:prstGeom>
        </p:spPr>
      </p:pic>
      <p:sp>
        <p:nvSpPr>
          <p:cNvPr id="2" name="Šípka: doprava 1">
            <a:extLst>
              <a:ext uri="{FF2B5EF4-FFF2-40B4-BE49-F238E27FC236}">
                <a16:creationId xmlns:a16="http://schemas.microsoft.com/office/drawing/2014/main" id="{F9A531C8-0836-4967-B57B-785E573329CB}"/>
              </a:ext>
            </a:extLst>
          </p:cNvPr>
          <p:cNvSpPr/>
          <p:nvPr/>
        </p:nvSpPr>
        <p:spPr>
          <a:xfrm rot="1648165">
            <a:off x="1995068" y="2923089"/>
            <a:ext cx="9151029" cy="1819490"/>
          </a:xfrm>
          <a:prstGeom prst="rightArrow">
            <a:avLst>
              <a:gd name="adj1" fmla="val 50000"/>
              <a:gd name="adj2" fmla="val 252457"/>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476683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a:extLst>
              <a:ext uri="{FF2B5EF4-FFF2-40B4-BE49-F238E27FC236}">
                <a16:creationId xmlns:a16="http://schemas.microsoft.com/office/drawing/2014/main" id="{E76F4B4F-B9B6-4744-8FB2-599F9BD7A9F0}"/>
              </a:ext>
            </a:extLst>
          </p:cNvPr>
          <p:cNvPicPr>
            <a:picLocks noChangeAspect="1"/>
          </p:cNvPicPr>
          <p:nvPr/>
        </p:nvPicPr>
        <p:blipFill>
          <a:blip r:embed="rId3"/>
          <a:stretch>
            <a:fillRect/>
          </a:stretch>
        </p:blipFill>
        <p:spPr>
          <a:xfrm>
            <a:off x="3197636" y="528841"/>
            <a:ext cx="8710607" cy="5788831"/>
          </a:xfrm>
          <a:prstGeom prst="rect">
            <a:avLst/>
          </a:prstGeom>
        </p:spPr>
      </p:pic>
      <p:sp>
        <p:nvSpPr>
          <p:cNvPr id="3" name="Šípka: doprava 2">
            <a:extLst>
              <a:ext uri="{FF2B5EF4-FFF2-40B4-BE49-F238E27FC236}">
                <a16:creationId xmlns:a16="http://schemas.microsoft.com/office/drawing/2014/main" id="{E1390E7C-6C9A-4FC4-AF51-6B3D4445F935}"/>
              </a:ext>
            </a:extLst>
          </p:cNvPr>
          <p:cNvSpPr/>
          <p:nvPr/>
        </p:nvSpPr>
        <p:spPr>
          <a:xfrm rot="19975988">
            <a:off x="-23391" y="4240338"/>
            <a:ext cx="3785923" cy="808454"/>
          </a:xfrm>
          <a:prstGeom prst="rightArrow">
            <a:avLst>
              <a:gd name="adj1" fmla="val 50000"/>
              <a:gd name="adj2" fmla="val 252457"/>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73984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F6397-EDB2-4BB2-82A7-78A4D82FB4D3}"/>
              </a:ext>
            </a:extLst>
          </p:cNvPr>
          <p:cNvSpPr>
            <a:spLocks noGrp="1"/>
          </p:cNvSpPr>
          <p:nvPr>
            <p:ph type="ctrTitle"/>
          </p:nvPr>
        </p:nvSpPr>
        <p:spPr>
          <a:xfrm>
            <a:off x="531693" y="1079999"/>
            <a:ext cx="11037047" cy="691651"/>
          </a:xfrm>
        </p:spPr>
        <p:txBody>
          <a:bodyPr>
            <a:noAutofit/>
          </a:bodyPr>
          <a:lstStyle/>
          <a:p>
            <a:pPr>
              <a:lnSpc>
                <a:spcPct val="150000"/>
              </a:lnSpc>
              <a:spcBef>
                <a:spcPts val="1200"/>
              </a:spcBef>
              <a:spcAft>
                <a:spcPts val="1800"/>
              </a:spcAft>
            </a:pPr>
            <a:r>
              <a:rPr lang="sk-SK" sz="3200" dirty="0"/>
              <a:t>Program:</a:t>
            </a:r>
            <a:r>
              <a:rPr lang="sk-SK" sz="2400" dirty="0"/>
              <a:t/>
            </a:r>
            <a:br>
              <a:rPr lang="sk-SK" sz="2400" dirty="0"/>
            </a:br>
            <a:r>
              <a:rPr lang="sk-SK" sz="2400" dirty="0"/>
              <a:t>- Čo sa dnes chcete dozvedieť / opýtať? Napíšte otázku do Q</a:t>
            </a:r>
            <a:r>
              <a:rPr lang="en-US" sz="2400" dirty="0"/>
              <a:t>&amp;A</a:t>
            </a:r>
            <a:r>
              <a:rPr lang="sk-SK" sz="2400" dirty="0"/>
              <a:t> chatu</a:t>
            </a:r>
            <a:br>
              <a:rPr lang="sk-SK" sz="2400" dirty="0"/>
            </a:br>
            <a:r>
              <a:rPr lang="sk-SK" sz="2400" dirty="0"/>
              <a:t>- Financovanie zač. podnikov a sociálnych inovácii návratnou formou </a:t>
            </a:r>
            <a:br>
              <a:rPr lang="sk-SK" sz="2400" dirty="0"/>
            </a:br>
            <a:r>
              <a:rPr lang="sk-SK" sz="2400" dirty="0"/>
              <a:t>- Investičný zámer a podnikateľský plán v rámci získania návratnej zložky</a:t>
            </a:r>
            <a:br>
              <a:rPr lang="sk-SK" sz="2400" dirty="0"/>
            </a:br>
            <a:r>
              <a:rPr lang="sk-SK" sz="2400" dirty="0"/>
              <a:t>- Najčastejšie chyby v investičných zámeroch a podnikateľských plánoch (+CF) </a:t>
            </a:r>
            <a:br>
              <a:rPr lang="sk-SK" sz="2400" dirty="0"/>
            </a:br>
            <a:r>
              <a:rPr lang="sk-SK" sz="2400" dirty="0"/>
              <a:t>- Odporúčania pre financovanie sociálnych inovácii návratnou formou </a:t>
            </a:r>
            <a:br>
              <a:rPr lang="sk-SK" sz="2400" dirty="0"/>
            </a:br>
            <a:r>
              <a:rPr lang="sk-SK" sz="2400" dirty="0"/>
              <a:t>- Otázky a diskusia</a:t>
            </a:r>
          </a:p>
        </p:txBody>
      </p:sp>
    </p:spTree>
    <p:extLst>
      <p:ext uri="{BB962C8B-B14F-4D97-AF65-F5344CB8AC3E}">
        <p14:creationId xmlns:p14="http://schemas.microsoft.com/office/powerpoint/2010/main" val="1361339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47819-7110-4CE2-9291-F7B6A4CC09D2}"/>
              </a:ext>
            </a:extLst>
          </p:cNvPr>
          <p:cNvSpPr>
            <a:spLocks noGrp="1"/>
          </p:cNvSpPr>
          <p:nvPr>
            <p:ph type="ctrTitle"/>
          </p:nvPr>
        </p:nvSpPr>
        <p:spPr/>
        <p:txBody>
          <a:bodyPr/>
          <a:lstStyle/>
          <a:p>
            <a:r>
              <a:rPr lang="sk-SK" dirty="0"/>
              <a:t>Najčastejšie chyby v investičných zámeroch </a:t>
            </a:r>
            <a:br>
              <a:rPr lang="sk-SK" dirty="0"/>
            </a:br>
            <a:r>
              <a:rPr lang="sk-SK" dirty="0"/>
              <a:t>a podnikateľských plánoch (+CF) </a:t>
            </a:r>
          </a:p>
        </p:txBody>
      </p:sp>
      <p:sp>
        <p:nvSpPr>
          <p:cNvPr id="3" name="Podnadpis 2">
            <a:extLst>
              <a:ext uri="{FF2B5EF4-FFF2-40B4-BE49-F238E27FC236}">
                <a16:creationId xmlns:a16="http://schemas.microsoft.com/office/drawing/2014/main" id="{D1E622E4-93CE-47FE-B965-8D9208321E95}"/>
              </a:ext>
            </a:extLst>
          </p:cNvPr>
          <p:cNvSpPr>
            <a:spLocks noGrp="1"/>
          </p:cNvSpPr>
          <p:nvPr>
            <p:ph type="subTitle" idx="1"/>
          </p:nvPr>
        </p:nvSpPr>
        <p:spPr>
          <a:xfrm>
            <a:off x="531693" y="2470067"/>
            <a:ext cx="11037047" cy="3307934"/>
          </a:xfrm>
        </p:spPr>
        <p:txBody>
          <a:bodyPr>
            <a:normAutofit fontScale="92500"/>
          </a:bodyPr>
          <a:lstStyle/>
          <a:p>
            <a:r>
              <a:rPr lang="sk-SK" sz="2100" b="1" dirty="0">
                <a:solidFill>
                  <a:srgbClr val="FF0000"/>
                </a:solidFill>
                <a:highlight>
                  <a:srgbClr val="FFFF00"/>
                </a:highlight>
              </a:rPr>
              <a:t>Vecné chyby IZ:</a:t>
            </a:r>
          </a:p>
          <a:p>
            <a:pPr marL="285750" indent="-285750">
              <a:buFontTx/>
              <a:buChar char="-"/>
            </a:pPr>
            <a:r>
              <a:rPr lang="sk-SK" sz="2400" dirty="0"/>
              <a:t>Nedodržaný princíp primeranosti, hospodárnosti, efektívnosti, účelnosti a účinnosti </a:t>
            </a:r>
            <a:r>
              <a:rPr lang="sk-SK" dirty="0"/>
              <a:t/>
            </a:r>
            <a:br>
              <a:rPr lang="sk-SK" dirty="0"/>
            </a:br>
            <a:r>
              <a:rPr lang="sk-SK" dirty="0"/>
              <a:t>(napr. SUV autá pre konateľa a pod.).</a:t>
            </a:r>
          </a:p>
          <a:p>
            <a:pPr marL="285750" indent="-285750">
              <a:buFontTx/>
              <a:buChar char="-"/>
            </a:pPr>
            <a:r>
              <a:rPr lang="sk-SK" sz="2400" dirty="0"/>
              <a:t>Náklady nesúvisiace s vytvorenými pracovnými miestami </a:t>
            </a:r>
            <a:br>
              <a:rPr lang="sk-SK" sz="2400" dirty="0"/>
            </a:br>
            <a:r>
              <a:rPr lang="sk-SK" dirty="0"/>
              <a:t>(stavebný materiál, materiál na výrobu produktov, PHM, ale aj napr. odpisy).</a:t>
            </a:r>
          </a:p>
          <a:p>
            <a:pPr marL="285750" indent="-285750">
              <a:buFontTx/>
              <a:buChar char="-"/>
            </a:pPr>
            <a:r>
              <a:rPr lang="sk-SK" dirty="0"/>
              <a:t>Iné prevádzkové náklady, režijné náklady a náklady na služby vzniknuté v priamej súvislosti s investičným zámerom - </a:t>
            </a:r>
            <a:r>
              <a:rPr lang="sk-SK" b="1" dirty="0"/>
              <a:t>nájomné sídla</a:t>
            </a:r>
            <a:r>
              <a:rPr lang="sk-SK" dirty="0"/>
              <a:t>, </a:t>
            </a:r>
            <a:r>
              <a:rPr lang="sk-SK" sz="2400" dirty="0"/>
              <a:t>ktoré sa nevzťahuje k predmetu samotnej investície </a:t>
            </a:r>
            <a:r>
              <a:rPr lang="sk-SK" dirty="0"/>
              <a:t>a preto nie je oprávnený náklad. Alebo </a:t>
            </a:r>
            <a:r>
              <a:rPr lang="sk-SK" sz="2400" dirty="0"/>
              <a:t>nájomné u ekonomicky prepojeného subjektu, alebo 100% nájomné a pod.</a:t>
            </a:r>
          </a:p>
        </p:txBody>
      </p:sp>
    </p:spTree>
    <p:extLst>
      <p:ext uri="{BB962C8B-B14F-4D97-AF65-F5344CB8AC3E}">
        <p14:creationId xmlns:p14="http://schemas.microsoft.com/office/powerpoint/2010/main" val="91632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47819-7110-4CE2-9291-F7B6A4CC09D2}"/>
              </a:ext>
            </a:extLst>
          </p:cNvPr>
          <p:cNvSpPr>
            <a:spLocks noGrp="1"/>
          </p:cNvSpPr>
          <p:nvPr>
            <p:ph type="ctrTitle"/>
          </p:nvPr>
        </p:nvSpPr>
        <p:spPr/>
        <p:txBody>
          <a:bodyPr/>
          <a:lstStyle/>
          <a:p>
            <a:r>
              <a:rPr lang="sk-SK" dirty="0"/>
              <a:t>Najčastejšie chyby v investičných zámeroch </a:t>
            </a:r>
            <a:br>
              <a:rPr lang="sk-SK" dirty="0"/>
            </a:br>
            <a:r>
              <a:rPr lang="sk-SK" dirty="0"/>
              <a:t>a podnikateľských plánoch (+CF) </a:t>
            </a:r>
          </a:p>
        </p:txBody>
      </p:sp>
      <p:sp>
        <p:nvSpPr>
          <p:cNvPr id="3" name="Podnadpis 2">
            <a:extLst>
              <a:ext uri="{FF2B5EF4-FFF2-40B4-BE49-F238E27FC236}">
                <a16:creationId xmlns:a16="http://schemas.microsoft.com/office/drawing/2014/main" id="{D1E622E4-93CE-47FE-B965-8D9208321E95}"/>
              </a:ext>
            </a:extLst>
          </p:cNvPr>
          <p:cNvSpPr>
            <a:spLocks noGrp="1"/>
          </p:cNvSpPr>
          <p:nvPr>
            <p:ph type="subTitle" idx="1"/>
          </p:nvPr>
        </p:nvSpPr>
        <p:spPr>
          <a:xfrm>
            <a:off x="531693" y="2514599"/>
            <a:ext cx="11224878" cy="2995551"/>
          </a:xfrm>
        </p:spPr>
        <p:txBody>
          <a:bodyPr>
            <a:normAutofit/>
          </a:bodyPr>
          <a:lstStyle/>
          <a:p>
            <a:r>
              <a:rPr lang="sk-SK" sz="2100" b="1" dirty="0">
                <a:solidFill>
                  <a:srgbClr val="FF0000"/>
                </a:solidFill>
                <a:highlight>
                  <a:srgbClr val="FFFF00"/>
                </a:highlight>
              </a:rPr>
              <a:t>Formálne chyby: </a:t>
            </a:r>
          </a:p>
          <a:p>
            <a:pPr marL="285750" indent="-285750">
              <a:buFontTx/>
              <a:buChar char="-"/>
            </a:pPr>
            <a:r>
              <a:rPr lang="sk-SK" sz="2000" dirty="0"/>
              <a:t>absencia alebo chybne vypracovaná projekcia príjmov a výdavkov (bod 5)</a:t>
            </a:r>
          </a:p>
          <a:p>
            <a:pPr marL="285750" indent="-285750">
              <a:buFontTx/>
              <a:buChar char="-"/>
            </a:pPr>
            <a:r>
              <a:rPr lang="sk-SK" sz="2000" dirty="0"/>
              <a:t>absencia alebo nedostatočný časový harmonogram realizácie investičného zámeru (bod 6)</a:t>
            </a:r>
          </a:p>
          <a:p>
            <a:pPr marL="285750" indent="-285750">
              <a:buFontTx/>
              <a:buChar char="-"/>
            </a:pPr>
            <a:r>
              <a:rPr lang="sk-SK" sz="2000" dirty="0"/>
              <a:t>absencia alebo nedostatočný cieľ investície, opis produktu, podnikateľskej aktivity, resp. výsledkov podnikateľskej aktivity súvisiacej s investičným zámerom (bod 8) </a:t>
            </a:r>
          </a:p>
          <a:p>
            <a:pPr marL="285750" indent="-285750">
              <a:buFontTx/>
              <a:buChar char="-"/>
            </a:pPr>
            <a:r>
              <a:rPr lang="sk-SK" sz="2000" dirty="0"/>
              <a:t>absencia podrobnej špecifikácie a zdôvodnenia výdavkov (bod 10 - Náležitosti investičného zámeru)</a:t>
            </a:r>
          </a:p>
        </p:txBody>
      </p:sp>
    </p:spTree>
    <p:extLst>
      <p:ext uri="{BB962C8B-B14F-4D97-AF65-F5344CB8AC3E}">
        <p14:creationId xmlns:p14="http://schemas.microsoft.com/office/powerpoint/2010/main" val="3357454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47819-7110-4CE2-9291-F7B6A4CC09D2}"/>
              </a:ext>
            </a:extLst>
          </p:cNvPr>
          <p:cNvSpPr>
            <a:spLocks noGrp="1"/>
          </p:cNvSpPr>
          <p:nvPr>
            <p:ph type="ctrTitle"/>
          </p:nvPr>
        </p:nvSpPr>
        <p:spPr/>
        <p:txBody>
          <a:bodyPr/>
          <a:lstStyle/>
          <a:p>
            <a:r>
              <a:rPr lang="sk-SK" dirty="0"/>
              <a:t>Najčastejšie chyby v investičných zámeroch </a:t>
            </a:r>
            <a:br>
              <a:rPr lang="sk-SK" dirty="0"/>
            </a:br>
            <a:r>
              <a:rPr lang="sk-SK" dirty="0"/>
              <a:t>a podnikateľských plánoch (+CF) </a:t>
            </a:r>
          </a:p>
        </p:txBody>
      </p:sp>
      <p:sp>
        <p:nvSpPr>
          <p:cNvPr id="3" name="Podnadpis 2">
            <a:extLst>
              <a:ext uri="{FF2B5EF4-FFF2-40B4-BE49-F238E27FC236}">
                <a16:creationId xmlns:a16="http://schemas.microsoft.com/office/drawing/2014/main" id="{D1E622E4-93CE-47FE-B965-8D9208321E95}"/>
              </a:ext>
            </a:extLst>
          </p:cNvPr>
          <p:cNvSpPr>
            <a:spLocks noGrp="1"/>
          </p:cNvSpPr>
          <p:nvPr>
            <p:ph type="subTitle" idx="1"/>
          </p:nvPr>
        </p:nvSpPr>
        <p:spPr>
          <a:xfrm>
            <a:off x="531693" y="2514600"/>
            <a:ext cx="11037047" cy="2723400"/>
          </a:xfrm>
        </p:spPr>
        <p:txBody>
          <a:bodyPr>
            <a:normAutofit/>
          </a:bodyPr>
          <a:lstStyle/>
          <a:p>
            <a:r>
              <a:rPr lang="sk-SK" sz="2100" b="1" dirty="0">
                <a:solidFill>
                  <a:srgbClr val="FF0000"/>
                </a:solidFill>
                <a:highlight>
                  <a:srgbClr val="FFFF00"/>
                </a:highlight>
              </a:rPr>
              <a:t>Chyby v podnikateľských plánoch:</a:t>
            </a:r>
          </a:p>
          <a:p>
            <a:pPr marL="285750" indent="-285750">
              <a:buFontTx/>
              <a:buChar char="-"/>
            </a:pPr>
            <a:r>
              <a:rPr lang="sk-SK" sz="2000" dirty="0"/>
              <a:t>absencia podnikateľského plánu / neotestovaný podnikateľský plán – či je záujem o predmetné služby alebo produkty, cenotvorba (vstupné náklady)</a:t>
            </a:r>
          </a:p>
          <a:p>
            <a:pPr marL="285750" indent="-285750">
              <a:buFontTx/>
              <a:buChar char="-"/>
            </a:pPr>
            <a:r>
              <a:rPr lang="sk-SK" sz="2000" dirty="0"/>
              <a:t>podnikateľský plán postavený „LEN“ na získaní NFP a/alebo kompenzačnej pomoci na mzdy</a:t>
            </a:r>
          </a:p>
          <a:p>
            <a:pPr marL="285750" indent="-285750">
              <a:buFontTx/>
              <a:buChar char="-"/>
            </a:pPr>
            <a:r>
              <a:rPr lang="sk-SK" sz="2000" dirty="0"/>
              <a:t>absencia spočítaného „bodu zlomu“ – koľko predaných ks treba, aby príjmy prevýšili výdavky? „kaviareň“ </a:t>
            </a:r>
          </a:p>
        </p:txBody>
      </p:sp>
    </p:spTree>
    <p:extLst>
      <p:ext uri="{BB962C8B-B14F-4D97-AF65-F5344CB8AC3E}">
        <p14:creationId xmlns:p14="http://schemas.microsoft.com/office/powerpoint/2010/main" val="2870989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147819-7110-4CE2-9291-F7B6A4CC09D2}"/>
              </a:ext>
            </a:extLst>
          </p:cNvPr>
          <p:cNvSpPr>
            <a:spLocks noGrp="1"/>
          </p:cNvSpPr>
          <p:nvPr>
            <p:ph type="ctrTitle"/>
          </p:nvPr>
        </p:nvSpPr>
        <p:spPr>
          <a:xfrm>
            <a:off x="531693" y="1079999"/>
            <a:ext cx="11037047" cy="1307601"/>
          </a:xfrm>
        </p:spPr>
        <p:txBody>
          <a:bodyPr/>
          <a:lstStyle/>
          <a:p>
            <a:r>
              <a:rPr lang="sk-SK" dirty="0"/>
              <a:t>Najčastejšie chyby v investičných zámeroch </a:t>
            </a:r>
            <a:br>
              <a:rPr lang="sk-SK" dirty="0"/>
            </a:br>
            <a:r>
              <a:rPr lang="sk-SK" dirty="0"/>
              <a:t>a podnikateľských plánoch (+CF) </a:t>
            </a:r>
          </a:p>
        </p:txBody>
      </p:sp>
      <p:sp>
        <p:nvSpPr>
          <p:cNvPr id="3" name="Podnadpis 2">
            <a:extLst>
              <a:ext uri="{FF2B5EF4-FFF2-40B4-BE49-F238E27FC236}">
                <a16:creationId xmlns:a16="http://schemas.microsoft.com/office/drawing/2014/main" id="{D1E622E4-93CE-47FE-B965-8D9208321E95}"/>
              </a:ext>
            </a:extLst>
          </p:cNvPr>
          <p:cNvSpPr>
            <a:spLocks noGrp="1"/>
          </p:cNvSpPr>
          <p:nvPr>
            <p:ph type="subTitle" idx="1"/>
          </p:nvPr>
        </p:nvSpPr>
        <p:spPr>
          <a:xfrm>
            <a:off x="531693" y="2387600"/>
            <a:ext cx="11660307" cy="2888488"/>
          </a:xfrm>
        </p:spPr>
        <p:txBody>
          <a:bodyPr>
            <a:normAutofit lnSpcReduction="10000"/>
          </a:bodyPr>
          <a:lstStyle/>
          <a:p>
            <a:r>
              <a:rPr lang="sk-SK" sz="2300" b="1" dirty="0">
                <a:solidFill>
                  <a:srgbClr val="FF0000"/>
                </a:solidFill>
                <a:highlight>
                  <a:srgbClr val="FFFF00"/>
                </a:highlight>
              </a:rPr>
              <a:t>Chyby v projekcii príjmov a výdavkov:</a:t>
            </a:r>
          </a:p>
          <a:p>
            <a:pPr marL="285750" indent="-285750">
              <a:buFontTx/>
              <a:buChar char="-"/>
            </a:pPr>
            <a:r>
              <a:rPr lang="sk-SK" dirty="0"/>
              <a:t>tok peňazí v projekcii – nesúlad s ÚZ, chybne vedené účtovníctvo (záporná pokladňa, vlastné imanie, ...), </a:t>
            </a:r>
            <a:br>
              <a:rPr lang="sk-SK" dirty="0"/>
            </a:br>
            <a:r>
              <a:rPr lang="sk-SK" dirty="0"/>
              <a:t>zostatok hotovosti na konci roka, </a:t>
            </a:r>
          </a:p>
          <a:p>
            <a:pPr marL="285750" indent="-285750">
              <a:buFontTx/>
              <a:buChar char="-"/>
            </a:pPr>
            <a:r>
              <a:rPr lang="sk-SK" dirty="0"/>
              <a:t>úver v projekcii „načerpaný na začiatku“ v celej sume použitý na prevádzkové náklady, v realite účelové čerpanie na kap. a prevádzkové náklady voči účtovným dokladom / načerpaniu NFP na kap. výdavky</a:t>
            </a:r>
          </a:p>
          <a:p>
            <a:pPr marL="285750" indent="-285750">
              <a:buFontTx/>
              <a:buChar char="-"/>
            </a:pPr>
            <a:r>
              <a:rPr lang="sk-SK" dirty="0"/>
              <a:t>splátky úveru v projekcii bez znalosti / konzultácie s bankou aké budú a na aké obdobie</a:t>
            </a:r>
          </a:p>
          <a:p>
            <a:pPr marL="285750" indent="-285750">
              <a:buFontTx/>
              <a:buChar char="-"/>
            </a:pPr>
            <a:r>
              <a:rPr lang="sk-SK" dirty="0"/>
              <a:t>vznik platcu DPH a jeho zohľadnenie v projekcii a nezapracovanie meškanie dotácií formou refundácií, </a:t>
            </a:r>
          </a:p>
          <a:p>
            <a:pPr marL="285750" indent="-285750">
              <a:buFontTx/>
              <a:buChar char="-"/>
            </a:pPr>
            <a:r>
              <a:rPr lang="sk-SK" dirty="0"/>
              <a:t>umelé deformovanie príjmov a výdavkov k nule na konci roku – „veď nemôžeme tvoriť zisk“</a:t>
            </a:r>
          </a:p>
        </p:txBody>
      </p:sp>
    </p:spTree>
    <p:extLst>
      <p:ext uri="{BB962C8B-B14F-4D97-AF65-F5344CB8AC3E}">
        <p14:creationId xmlns:p14="http://schemas.microsoft.com/office/powerpoint/2010/main" val="283567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C54069-D96B-4FC9-813E-CE1F876796A6}"/>
              </a:ext>
            </a:extLst>
          </p:cNvPr>
          <p:cNvSpPr>
            <a:spLocks noGrp="1"/>
          </p:cNvSpPr>
          <p:nvPr>
            <p:ph type="ctrTitle"/>
          </p:nvPr>
        </p:nvSpPr>
        <p:spPr/>
        <p:txBody>
          <a:bodyPr/>
          <a:lstStyle/>
          <a:p>
            <a:r>
              <a:rPr lang="sk-SK" dirty="0"/>
              <a:t>Odporúčania pre </a:t>
            </a:r>
            <a:br>
              <a:rPr lang="sk-SK" dirty="0"/>
            </a:br>
            <a:r>
              <a:rPr lang="sk-SK" dirty="0"/>
              <a:t>financovanie sociálnych inovácii návratnou formou</a:t>
            </a:r>
          </a:p>
        </p:txBody>
      </p:sp>
      <p:sp>
        <p:nvSpPr>
          <p:cNvPr id="5" name="Obdĺžnik 4">
            <a:extLst>
              <a:ext uri="{FF2B5EF4-FFF2-40B4-BE49-F238E27FC236}">
                <a16:creationId xmlns:a16="http://schemas.microsoft.com/office/drawing/2014/main" id="{CD2D06BB-7AD5-4447-A366-266AB0F2E28B}"/>
              </a:ext>
            </a:extLst>
          </p:cNvPr>
          <p:cNvSpPr/>
          <p:nvPr/>
        </p:nvSpPr>
        <p:spPr>
          <a:xfrm>
            <a:off x="531693" y="2514348"/>
            <a:ext cx="11462385" cy="2462213"/>
          </a:xfrm>
          <a:prstGeom prst="rect">
            <a:avLst/>
          </a:prstGeom>
        </p:spPr>
        <p:txBody>
          <a:bodyPr wrap="square">
            <a:spAutoFit/>
          </a:bodyPr>
          <a:lstStyle/>
          <a:p>
            <a:r>
              <a:rPr lang="sk-SK" sz="5400" b="1" dirty="0">
                <a:solidFill>
                  <a:srgbClr val="FF0000"/>
                </a:solidFill>
                <a:highlight>
                  <a:srgbClr val="FFFF00"/>
                </a:highlight>
              </a:rPr>
              <a:t>Nepočítajte najprv s dotáciami, </a:t>
            </a:r>
            <a:r>
              <a:rPr lang="sk-SK" sz="2800" b="1" dirty="0">
                <a:solidFill>
                  <a:srgbClr val="FF0000"/>
                </a:solidFill>
                <a:highlight>
                  <a:srgbClr val="FFFF00"/>
                </a:highlight>
              </a:rPr>
              <a:t/>
            </a:r>
            <a:br>
              <a:rPr lang="sk-SK" sz="2800" b="1" dirty="0">
                <a:solidFill>
                  <a:srgbClr val="FF0000"/>
                </a:solidFill>
                <a:highlight>
                  <a:srgbClr val="FFFF00"/>
                </a:highlight>
              </a:rPr>
            </a:br>
            <a:r>
              <a:rPr lang="sk-SK" sz="2800" b="1" dirty="0">
                <a:solidFill>
                  <a:srgbClr val="FF0000"/>
                </a:solidFill>
                <a:highlight>
                  <a:srgbClr val="FFFF00"/>
                </a:highlight>
              </a:rPr>
              <a:t>pozrite sa na váš podnikateľský plán ako na bežné podnikanie, </a:t>
            </a:r>
            <a:br>
              <a:rPr lang="sk-SK" sz="2800" b="1" dirty="0">
                <a:solidFill>
                  <a:srgbClr val="FF0000"/>
                </a:solidFill>
                <a:highlight>
                  <a:srgbClr val="FFFF00"/>
                </a:highlight>
              </a:rPr>
            </a:br>
            <a:r>
              <a:rPr lang="sk-SK" sz="3600" b="1" dirty="0">
                <a:solidFill>
                  <a:srgbClr val="FF0000"/>
                </a:solidFill>
                <a:highlight>
                  <a:srgbClr val="FFFF00"/>
                </a:highlight>
              </a:rPr>
              <a:t>v ktorom musí byť ekonomická logika a efektivita </a:t>
            </a:r>
            <a:br>
              <a:rPr lang="sk-SK" sz="3600" b="1" dirty="0">
                <a:solidFill>
                  <a:srgbClr val="FF0000"/>
                </a:solidFill>
                <a:highlight>
                  <a:srgbClr val="FFFF00"/>
                </a:highlight>
              </a:rPr>
            </a:br>
            <a:r>
              <a:rPr lang="sk-SK" sz="3600" b="1" dirty="0">
                <a:solidFill>
                  <a:srgbClr val="FF0000"/>
                </a:solidFill>
                <a:highlight>
                  <a:srgbClr val="FFFF00"/>
                </a:highlight>
              </a:rPr>
              <a:t>a až následne uvažujte o využití Investičnej pomoci.</a:t>
            </a:r>
            <a:endParaRPr lang="sk-SK" sz="3200" dirty="0"/>
          </a:p>
        </p:txBody>
      </p:sp>
      <p:sp>
        <p:nvSpPr>
          <p:cNvPr id="3" name="Obdĺžnik 2">
            <a:extLst>
              <a:ext uri="{FF2B5EF4-FFF2-40B4-BE49-F238E27FC236}">
                <a16:creationId xmlns:a16="http://schemas.microsoft.com/office/drawing/2014/main" id="{2A0D891F-2A85-4D67-ADBD-1BD5564FABF9}"/>
              </a:ext>
            </a:extLst>
          </p:cNvPr>
          <p:cNvSpPr/>
          <p:nvPr/>
        </p:nvSpPr>
        <p:spPr>
          <a:xfrm>
            <a:off x="531693" y="5094686"/>
            <a:ext cx="11569263" cy="923330"/>
          </a:xfrm>
          <a:prstGeom prst="rect">
            <a:avLst/>
          </a:prstGeom>
        </p:spPr>
        <p:txBody>
          <a:bodyPr wrap="square">
            <a:spAutoFit/>
          </a:bodyPr>
          <a:lstStyle/>
          <a:p>
            <a:r>
              <a:rPr lang="sk-SK" b="1" dirty="0">
                <a:solidFill>
                  <a:srgbClr val="FF0000"/>
                </a:solidFill>
                <a:highlight>
                  <a:srgbClr val="FFFF00"/>
                </a:highlight>
              </a:rPr>
              <a:t>Potom do vášho plánu zakomponujte dotácie, pozrite sa na váš podnikateľský plán, či sa rozbehne vďaka nemu rýchlejšie, pomôže vám realizovať rozbeh, alebo viete vďaka nim mať väčší spoločenský prínos alebo viete rozbehnúť vaše podnikanie aj bez dotácií.</a:t>
            </a:r>
            <a:endParaRPr lang="sk-SK" dirty="0"/>
          </a:p>
        </p:txBody>
      </p:sp>
    </p:spTree>
    <p:extLst>
      <p:ext uri="{BB962C8B-B14F-4D97-AF65-F5344CB8AC3E}">
        <p14:creationId xmlns:p14="http://schemas.microsoft.com/office/powerpoint/2010/main" val="78792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F3BD34-74CF-4830-A94B-7C88934953D9}"/>
              </a:ext>
            </a:extLst>
          </p:cNvPr>
          <p:cNvSpPr>
            <a:spLocks noGrp="1"/>
          </p:cNvSpPr>
          <p:nvPr>
            <p:ph type="ctrTitle"/>
          </p:nvPr>
        </p:nvSpPr>
        <p:spPr>
          <a:xfrm>
            <a:off x="531693" y="778247"/>
            <a:ext cx="11037047" cy="875801"/>
          </a:xfrm>
        </p:spPr>
        <p:txBody>
          <a:bodyPr>
            <a:normAutofit/>
          </a:bodyPr>
          <a:lstStyle/>
          <a:p>
            <a:r>
              <a:rPr lang="sk-SK" dirty="0"/>
              <a:t>Odporúčania pre financovanie návratnou formou:</a:t>
            </a:r>
          </a:p>
        </p:txBody>
      </p:sp>
      <p:sp>
        <p:nvSpPr>
          <p:cNvPr id="3" name="Podnadpis 2">
            <a:extLst>
              <a:ext uri="{FF2B5EF4-FFF2-40B4-BE49-F238E27FC236}">
                <a16:creationId xmlns:a16="http://schemas.microsoft.com/office/drawing/2014/main" id="{B705C606-D188-44A9-96A1-3ADA363DC506}"/>
              </a:ext>
            </a:extLst>
          </p:cNvPr>
          <p:cNvSpPr>
            <a:spLocks noGrp="1"/>
          </p:cNvSpPr>
          <p:nvPr>
            <p:ph type="subTitle" idx="1"/>
          </p:nvPr>
        </p:nvSpPr>
        <p:spPr>
          <a:xfrm>
            <a:off x="531693" y="1581911"/>
            <a:ext cx="11037047" cy="4201371"/>
          </a:xfrm>
        </p:spPr>
        <p:txBody>
          <a:bodyPr>
            <a:normAutofit fontScale="85000" lnSpcReduction="20000"/>
          </a:bodyPr>
          <a:lstStyle/>
          <a:p>
            <a:pPr marL="342900" lvl="0" indent="-342900">
              <a:buFont typeface="+mj-lt"/>
              <a:buAutoNum type="arabicPeriod"/>
            </a:pPr>
            <a:r>
              <a:rPr lang="sk-SK" sz="4200" b="1" dirty="0">
                <a:solidFill>
                  <a:srgbClr val="FF0000"/>
                </a:solidFill>
                <a:highlight>
                  <a:srgbClr val="FFFF00"/>
                </a:highlight>
              </a:rPr>
              <a:t>Kto? </a:t>
            </a:r>
            <a:r>
              <a:rPr lang="sk-SK" dirty="0"/>
              <a:t>(názov/</a:t>
            </a:r>
            <a:r>
              <a:rPr lang="sk-SK" dirty="0" err="1"/>
              <a:t>ičo</a:t>
            </a:r>
            <a:r>
              <a:rPr lang="sk-SK" dirty="0"/>
              <a:t>, právna forma, zakladateľské dokumenty, ...)</a:t>
            </a:r>
          </a:p>
          <a:p>
            <a:pPr marL="342900" lvl="0" indent="-342900">
              <a:buFont typeface="+mj-lt"/>
              <a:buAutoNum type="arabicPeriod"/>
            </a:pPr>
            <a:r>
              <a:rPr lang="sk-SK" b="1" dirty="0">
                <a:solidFill>
                  <a:srgbClr val="FF0000"/>
                </a:solidFill>
                <a:highlight>
                  <a:srgbClr val="FFFF00"/>
                </a:highlight>
              </a:rPr>
              <a:t>Čo robíte teraz? </a:t>
            </a:r>
            <a:r>
              <a:rPr lang="sk-SK" dirty="0"/>
              <a:t>(produkt, služba, máte aktuálnu ÚZ?)</a:t>
            </a:r>
          </a:p>
          <a:p>
            <a:pPr marL="342900" lvl="0" indent="-342900">
              <a:buFont typeface="+mj-lt"/>
              <a:buAutoNum type="arabicPeriod"/>
            </a:pPr>
            <a:r>
              <a:rPr lang="sk-SK" sz="2800" b="1" dirty="0">
                <a:solidFill>
                  <a:srgbClr val="FF0000"/>
                </a:solidFill>
                <a:highlight>
                  <a:srgbClr val="FFFF00"/>
                </a:highlight>
              </a:rPr>
              <a:t>Čo chcete/idete robiť? </a:t>
            </a:r>
            <a:r>
              <a:rPr lang="sk-SK" dirty="0"/>
              <a:t>(popis plánovanej novej činnosti. Čo to organizácii prinesie? Prečo to chcete robiť a prečo si myslíte, že to budete vedieť robiť?)</a:t>
            </a:r>
          </a:p>
          <a:p>
            <a:pPr marL="342900" lvl="0" indent="-342900">
              <a:buFont typeface="+mj-lt"/>
              <a:buAutoNum type="arabicPeriod"/>
            </a:pPr>
            <a:r>
              <a:rPr lang="sk-SK" b="1" dirty="0">
                <a:solidFill>
                  <a:srgbClr val="FF0000"/>
                </a:solidFill>
                <a:highlight>
                  <a:srgbClr val="FFFF00"/>
                </a:highlight>
              </a:rPr>
              <a:t>Čo je predmetom investície? </a:t>
            </a:r>
            <a:br>
              <a:rPr lang="sk-SK" b="1" dirty="0">
                <a:solidFill>
                  <a:srgbClr val="FF0000"/>
                </a:solidFill>
                <a:highlight>
                  <a:srgbClr val="FFFF00"/>
                </a:highlight>
              </a:rPr>
            </a:br>
            <a:r>
              <a:rPr lang="sk-SK" dirty="0"/>
              <a:t>(celkové náklady na rozbehnutie – konkrétny rozpočet, cenové kalkulácie, ponuky a pod.)</a:t>
            </a:r>
          </a:p>
          <a:p>
            <a:pPr marL="342900" lvl="0" indent="-342900">
              <a:buFont typeface="+mj-lt"/>
              <a:buAutoNum type="arabicPeriod"/>
            </a:pPr>
            <a:r>
              <a:rPr lang="sk-SK" sz="3000" b="1" dirty="0">
                <a:solidFill>
                  <a:srgbClr val="FF0000"/>
                </a:solidFill>
                <a:highlight>
                  <a:srgbClr val="FFFF00"/>
                </a:highlight>
              </a:rPr>
              <a:t>Aké budú náklady na prevádzku a z čoho budú zdroje na splácanie? </a:t>
            </a:r>
            <a:r>
              <a:rPr lang="sk-SK" b="1" dirty="0">
                <a:solidFill>
                  <a:srgbClr val="FF0000"/>
                </a:solidFill>
              </a:rPr>
              <a:t/>
            </a:r>
            <a:br>
              <a:rPr lang="sk-SK" b="1" dirty="0">
                <a:solidFill>
                  <a:srgbClr val="FF0000"/>
                </a:solidFill>
              </a:rPr>
            </a:br>
            <a:r>
              <a:rPr lang="sk-SK" dirty="0"/>
              <a:t>(projekcia nákladov a príjmov na mesačnej báze)</a:t>
            </a:r>
          </a:p>
          <a:p>
            <a:pPr marL="342900" lvl="0" indent="-342900">
              <a:buFont typeface="+mj-lt"/>
              <a:buAutoNum type="arabicPeriod"/>
            </a:pPr>
            <a:r>
              <a:rPr lang="sk-SK" b="1" dirty="0">
                <a:solidFill>
                  <a:srgbClr val="FF0000"/>
                </a:solidFill>
                <a:highlight>
                  <a:srgbClr val="FFFF00"/>
                </a:highlight>
              </a:rPr>
              <a:t>Kto stojí za projektom? </a:t>
            </a:r>
            <a:r>
              <a:rPr lang="sk-SK" dirty="0"/>
              <a:t>(kľúčoví ľudia CV, akú majú kvalifikáciu, skúsenosti, renomé, motiváciu?)</a:t>
            </a:r>
          </a:p>
          <a:p>
            <a:pPr marL="342900" lvl="0" indent="-342900">
              <a:buFont typeface="+mj-lt"/>
              <a:buAutoNum type="arabicPeriod"/>
            </a:pPr>
            <a:r>
              <a:rPr lang="sk-SK" sz="3400" b="1" dirty="0">
                <a:solidFill>
                  <a:srgbClr val="FF0000"/>
                </a:solidFill>
                <a:highlight>
                  <a:srgbClr val="FFFF00"/>
                </a:highlight>
              </a:rPr>
              <a:t>Aký je sociálny (spoločenský) dopad investície / projektu? </a:t>
            </a:r>
            <a:r>
              <a:rPr lang="sk-SK" dirty="0"/>
              <a:t>(napr. počet vytvorených prac. miest, zamestnávanie zdrav. a sociálne znevýhodnených a zraniteľných skupín, vplyv na životné prostredie, ...)</a:t>
            </a:r>
          </a:p>
          <a:p>
            <a:pPr marL="342900" lvl="0" indent="-342900">
              <a:buFont typeface="+mj-lt"/>
              <a:buAutoNum type="arabicPeriod"/>
            </a:pPr>
            <a:r>
              <a:rPr lang="sk-SK" b="1" dirty="0">
                <a:solidFill>
                  <a:srgbClr val="FF0000"/>
                </a:solidFill>
                <a:highlight>
                  <a:srgbClr val="FFFF00"/>
                </a:highlight>
              </a:rPr>
              <a:t>Aké sú riziká, o ktorých viete? </a:t>
            </a:r>
            <a:r>
              <a:rPr lang="sk-SK" dirty="0"/>
              <a:t>(dlhy, súdne spory, iné úvery, pôžičky, ...)</a:t>
            </a:r>
          </a:p>
          <a:p>
            <a:pPr marL="342900" indent="-342900">
              <a:buFont typeface="+mj-lt"/>
              <a:buAutoNum type="arabicPeriod"/>
            </a:pPr>
            <a:endParaRPr lang="sk-SK" dirty="0"/>
          </a:p>
        </p:txBody>
      </p:sp>
    </p:spTree>
    <p:extLst>
      <p:ext uri="{BB962C8B-B14F-4D97-AF65-F5344CB8AC3E}">
        <p14:creationId xmlns:p14="http://schemas.microsoft.com/office/powerpoint/2010/main" val="1971643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DCB2F66-80D0-4132-976C-0ADBDDD0EB60}"/>
              </a:ext>
            </a:extLst>
          </p:cNvPr>
          <p:cNvSpPr>
            <a:spLocks noGrp="1"/>
          </p:cNvSpPr>
          <p:nvPr>
            <p:ph type="ctrTitle"/>
          </p:nvPr>
        </p:nvSpPr>
        <p:spPr/>
        <p:txBody>
          <a:bodyPr/>
          <a:lstStyle/>
          <a:p>
            <a:r>
              <a:rPr lang="sk-SK" dirty="0"/>
              <a:t>Otázky a diskusia</a:t>
            </a:r>
          </a:p>
        </p:txBody>
      </p:sp>
      <p:sp>
        <p:nvSpPr>
          <p:cNvPr id="3" name="Obdĺžnik 2">
            <a:extLst>
              <a:ext uri="{FF2B5EF4-FFF2-40B4-BE49-F238E27FC236}">
                <a16:creationId xmlns:a16="http://schemas.microsoft.com/office/drawing/2014/main" id="{D343D110-A6AA-43AE-94CC-D590583C8A39}"/>
              </a:ext>
            </a:extLst>
          </p:cNvPr>
          <p:cNvSpPr/>
          <p:nvPr/>
        </p:nvSpPr>
        <p:spPr>
          <a:xfrm>
            <a:off x="448565" y="4416263"/>
            <a:ext cx="9811715" cy="1477328"/>
          </a:xfrm>
          <a:prstGeom prst="rect">
            <a:avLst/>
          </a:prstGeom>
        </p:spPr>
        <p:txBody>
          <a:bodyPr wrap="square">
            <a:spAutoFit/>
          </a:bodyPr>
          <a:lstStyle/>
          <a:p>
            <a:pPr>
              <a:spcBef>
                <a:spcPts val="600"/>
              </a:spcBef>
              <a:spcAft>
                <a:spcPts val="600"/>
              </a:spcAft>
            </a:pPr>
            <a:r>
              <a:rPr lang="sk-SK" sz="2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t>Kontakt:</a:t>
            </a:r>
            <a:br>
              <a:rPr lang="sk-SK" sz="2400" b="1"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r>
              <a:rPr lang="pl-PL" dirty="0">
                <a:solidFill>
                  <a:srgbClr val="FFFFFF"/>
                </a:solidFill>
                <a:latin typeface="Trebuchet MS" panose="020B0603020202020204" pitchFamily="34" charset="0"/>
              </a:rPr>
              <a:t>+421 910 685 019 / +421 2 486 26385 / fekete.richard@slsp.sk</a:t>
            </a:r>
            <a:endParaRPr lang="sk-SK" dirty="0"/>
          </a:p>
          <a:p>
            <a:pPr>
              <a:spcBef>
                <a:spcPts val="600"/>
              </a:spcBef>
              <a:spcAft>
                <a:spcPts val="600"/>
              </a:spcAft>
            </a:pPr>
            <a:r>
              <a:rPr lang="sk-SK" sz="2000" b="1" dirty="0">
                <a:solidFill>
                  <a:srgbClr val="FFFFFF"/>
                </a:solidFill>
                <a:latin typeface="Trebuchet MS" panose="020B0603020202020204" pitchFamily="34" charset="0"/>
              </a:rPr>
              <a:t>Program sociálneho bankovníctva SLSP:</a:t>
            </a:r>
            <a:br>
              <a:rPr lang="sk-SK" sz="2000" b="1" dirty="0">
                <a:solidFill>
                  <a:srgbClr val="FFFFFF"/>
                </a:solidFill>
                <a:latin typeface="Trebuchet MS" panose="020B0603020202020204" pitchFamily="34" charset="0"/>
              </a:rPr>
            </a:br>
            <a:r>
              <a:rPr lang="sk-SK" dirty="0">
                <a:solidFill>
                  <a:srgbClr val="FFFFFF"/>
                </a:solidFill>
                <a:latin typeface="Trebuchet MS" panose="020B0603020202020204" pitchFamily="34" charset="0"/>
              </a:rPr>
              <a:t>www.KrokZaKrokom.sk / neziskovky@slsp.sk</a:t>
            </a:r>
            <a:endParaRPr lang="sk-SK" dirty="0">
              <a:effectLst/>
            </a:endParaRPr>
          </a:p>
        </p:txBody>
      </p:sp>
      <p:pic>
        <p:nvPicPr>
          <p:cNvPr id="4" name="Picture 2">
            <a:extLst>
              <a:ext uri="{FF2B5EF4-FFF2-40B4-BE49-F238E27FC236}">
                <a16:creationId xmlns:a16="http://schemas.microsoft.com/office/drawing/2014/main" id="{3661ADAF-748F-4702-A456-96C1FB16943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692"/>
          <a:stretch/>
        </p:blipFill>
        <p:spPr bwMode="auto">
          <a:xfrm>
            <a:off x="7172696" y="1626315"/>
            <a:ext cx="4721872" cy="4487377"/>
          </a:xfrm>
          <a:prstGeom prst="ellipse">
            <a:avLst/>
          </a:prstGeom>
          <a:ln w="9525">
            <a:solidFill>
              <a:schemeClr val="tx1"/>
            </a:solidFill>
            <a:miter lim="800000"/>
            <a:headEnd/>
            <a:tailEnd/>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16245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3" name="Titel 1"/>
          <p:cNvSpPr>
            <a:spLocks noGrp="1"/>
          </p:cNvSpPr>
          <p:nvPr>
            <p:ph type="ctrTitle"/>
          </p:nvPr>
        </p:nvSpPr>
        <p:spPr>
          <a:xfrm>
            <a:off x="512611" y="836712"/>
            <a:ext cx="11299336" cy="5184576"/>
          </a:xfrm>
        </p:spPr>
        <p:txBody>
          <a:bodyPr>
            <a:normAutofit/>
          </a:bodyPr>
          <a:lstStyle/>
          <a:p>
            <a:pPr>
              <a:spcBef>
                <a:spcPts val="1200"/>
              </a:spcBef>
              <a:spcAft>
                <a:spcPts val="1200"/>
              </a:spcAft>
            </a:pPr>
            <a:r>
              <a:rPr lang="sk-SK" sz="2400" dirty="0"/>
              <a:t>Akadémia Sociálnej Ekonomiky</a:t>
            </a:r>
            <a:r>
              <a:rPr lang="sk-SK" sz="2400" b="0" dirty="0"/>
              <a:t> je spoločný projekt Nadácie Slovenskej sporiteľne, Odd. sociálnej banky Slovenskej sporiteľne a Nadácie </a:t>
            </a:r>
            <a:r>
              <a:rPr lang="sk-SK" sz="2400" b="0" dirty="0" err="1"/>
              <a:t>Green</a:t>
            </a:r>
            <a:r>
              <a:rPr lang="sk-SK" sz="2400" b="0" dirty="0"/>
              <a:t> </a:t>
            </a:r>
            <a:r>
              <a:rPr lang="sk-SK" sz="2400" b="0" dirty="0" err="1"/>
              <a:t>Foundation</a:t>
            </a:r>
            <a:r>
              <a:rPr lang="sk-SK" sz="2400" b="0" dirty="0"/>
              <a:t>.</a:t>
            </a:r>
            <a:r>
              <a:rPr lang="sk-SK" sz="3200" b="0" dirty="0"/>
              <a:t/>
            </a:r>
            <a:br>
              <a:rPr lang="sk-SK" sz="3200" b="0" dirty="0"/>
            </a:br>
            <a:r>
              <a:rPr lang="sk-SK" sz="3200" b="0" dirty="0"/>
              <a:t/>
            </a:r>
            <a:br>
              <a:rPr lang="sk-SK" sz="3200" b="0" dirty="0"/>
            </a:br>
            <a:r>
              <a:rPr lang="sk-SK" sz="3200" dirty="0" err="1"/>
              <a:t>www.akademiase.sk</a:t>
            </a:r>
            <a:r>
              <a:rPr lang="sk-SK" sz="3200" dirty="0"/>
              <a:t/>
            </a:r>
            <a:br>
              <a:rPr lang="sk-SK" sz="3200" dirty="0"/>
            </a:br>
            <a:r>
              <a:rPr lang="sk-SK" altLang="sk-SK" sz="1800" dirty="0">
                <a:latin typeface="Arial" charset="0"/>
                <a:cs typeface="Arial" charset="0"/>
              </a:rPr>
              <a:t>	</a:t>
            </a:r>
            <a:r>
              <a:rPr lang="sk-SK" altLang="sk-SK" sz="2400" dirty="0">
                <a:latin typeface="Arial" charset="0"/>
                <a:cs typeface="Arial" charset="0"/>
              </a:rPr>
              <a:t/>
            </a:r>
            <a:br>
              <a:rPr lang="sk-SK" altLang="sk-SK" sz="2400" dirty="0">
                <a:latin typeface="Arial" charset="0"/>
                <a:cs typeface="Arial" charset="0"/>
              </a:rPr>
            </a:br>
            <a:r>
              <a:rPr lang="sk-SK" altLang="sk-SK" sz="2400" dirty="0">
                <a:latin typeface="Arial" charset="0"/>
                <a:cs typeface="Arial" charset="0"/>
              </a:rPr>
              <a:t>1. </a:t>
            </a:r>
            <a:r>
              <a:rPr lang="sk-SK" altLang="sk-SK" sz="2400" dirty="0" err="1">
                <a:latin typeface="Arial" charset="0"/>
                <a:cs typeface="Arial" charset="0"/>
              </a:rPr>
              <a:t>Online</a:t>
            </a:r>
            <a:r>
              <a:rPr lang="sk-SK" altLang="sk-SK" sz="2400" dirty="0">
                <a:latin typeface="Arial" charset="0"/>
                <a:cs typeface="Arial" charset="0"/>
              </a:rPr>
              <a:t> kurz</a:t>
            </a:r>
            <a:br>
              <a:rPr lang="sk-SK" altLang="sk-SK" sz="2400" dirty="0">
                <a:latin typeface="Arial" charset="0"/>
                <a:cs typeface="Arial" charset="0"/>
              </a:rPr>
            </a:br>
            <a:r>
              <a:rPr lang="sk-SK" altLang="sk-SK" sz="2400" dirty="0">
                <a:latin typeface="Arial" charset="0"/>
                <a:cs typeface="Arial" charset="0"/>
              </a:rPr>
              <a:t>	</a:t>
            </a:r>
            <a:r>
              <a:rPr lang="sk-SK" altLang="sk-SK" sz="1800" dirty="0">
                <a:latin typeface="Arial" charset="0"/>
                <a:cs typeface="Arial" charset="0"/>
              </a:rPr>
              <a:t>- Sociálne podnikanie pre </a:t>
            </a:r>
            <a:r>
              <a:rPr lang="sk-SK" altLang="sk-SK" sz="1800" dirty="0" err="1">
                <a:latin typeface="Arial" charset="0"/>
                <a:cs typeface="Arial" charset="0"/>
              </a:rPr>
              <a:t>neziskovky</a:t>
            </a:r>
            <a:r>
              <a:rPr lang="sk-SK" altLang="sk-SK" sz="1800" dirty="0">
                <a:latin typeface="Arial" charset="0"/>
                <a:cs typeface="Arial" charset="0"/>
              </a:rPr>
              <a:t/>
            </a:r>
            <a:br>
              <a:rPr lang="sk-SK" altLang="sk-SK" sz="1800" dirty="0">
                <a:latin typeface="Arial" charset="0"/>
                <a:cs typeface="Arial" charset="0"/>
              </a:rPr>
            </a:br>
            <a:r>
              <a:rPr lang="sk-SK" altLang="sk-SK" sz="1800" dirty="0">
                <a:solidFill>
                  <a:srgbClr val="C5C5C5"/>
                </a:solidFill>
                <a:latin typeface="Arial" charset="0"/>
                <a:cs typeface="Arial" charset="0"/>
              </a:rPr>
              <a:t>	- Sociálne podnikanie pre podnikateľov (v príprave)</a:t>
            </a:r>
            <a:br>
              <a:rPr lang="sk-SK" altLang="sk-SK" sz="1800" dirty="0">
                <a:solidFill>
                  <a:srgbClr val="C5C5C5"/>
                </a:solidFill>
                <a:latin typeface="Arial" charset="0"/>
                <a:cs typeface="Arial" charset="0"/>
              </a:rPr>
            </a:br>
            <a:r>
              <a:rPr lang="sk-SK" altLang="sk-SK" sz="1800" dirty="0">
                <a:solidFill>
                  <a:srgbClr val="C5C5C5"/>
                </a:solidFill>
                <a:latin typeface="Arial" charset="0"/>
                <a:cs typeface="Arial" charset="0"/>
              </a:rPr>
              <a:t>	- Obecné sociálne podniky (v príprave)</a:t>
            </a:r>
            <a:r>
              <a:rPr lang="sk-SK" altLang="sk-SK" sz="1800" dirty="0">
                <a:latin typeface="Arial" charset="0"/>
                <a:cs typeface="Arial" charset="0"/>
              </a:rPr>
              <a:t/>
            </a:r>
            <a:br>
              <a:rPr lang="sk-SK" altLang="sk-SK" sz="1800" dirty="0">
                <a:latin typeface="Arial" charset="0"/>
                <a:cs typeface="Arial" charset="0"/>
              </a:rPr>
            </a:br>
            <a:r>
              <a:rPr lang="sk-SK" altLang="sk-SK" sz="2400" dirty="0">
                <a:latin typeface="Arial" charset="0"/>
                <a:cs typeface="Arial" charset="0"/>
              </a:rPr>
              <a:t>2. </a:t>
            </a:r>
            <a:r>
              <a:rPr lang="sk-SK" altLang="sk-SK" sz="2400" dirty="0" err="1">
                <a:latin typeface="Arial" charset="0"/>
                <a:cs typeface="Arial" charset="0"/>
              </a:rPr>
              <a:t>Workshopy</a:t>
            </a:r>
            <a:r>
              <a:rPr lang="sk-SK" altLang="sk-SK" sz="2400" dirty="0">
                <a:latin typeface="Arial" charset="0"/>
                <a:cs typeface="Arial" charset="0"/>
              </a:rPr>
              <a:t> (BA, BB, KE)</a:t>
            </a:r>
            <a:br>
              <a:rPr lang="sk-SK" altLang="sk-SK" sz="2400" dirty="0">
                <a:latin typeface="Arial" charset="0"/>
                <a:cs typeface="Arial" charset="0"/>
              </a:rPr>
            </a:br>
            <a:r>
              <a:rPr lang="sk-SK" altLang="sk-SK" sz="1800" dirty="0">
                <a:latin typeface="Arial" charset="0"/>
                <a:cs typeface="Arial" charset="0"/>
              </a:rPr>
              <a:t>	- Biznis plán a </a:t>
            </a:r>
            <a:r>
              <a:rPr lang="sk-SK" altLang="sk-SK" sz="1800" dirty="0" err="1">
                <a:latin typeface="Arial" charset="0"/>
                <a:cs typeface="Arial" charset="0"/>
              </a:rPr>
              <a:t>cashflow</a:t>
            </a:r>
            <a:r>
              <a:rPr lang="sk-SK" altLang="sk-SK" sz="1800" dirty="0">
                <a:latin typeface="Arial" charset="0"/>
                <a:cs typeface="Arial" charset="0"/>
              </a:rPr>
              <a:t/>
            </a:r>
            <a:br>
              <a:rPr lang="sk-SK" altLang="sk-SK" sz="1800" dirty="0">
                <a:latin typeface="Arial" charset="0"/>
                <a:cs typeface="Arial" charset="0"/>
              </a:rPr>
            </a:br>
            <a:r>
              <a:rPr lang="sk-SK" altLang="sk-SK" sz="1800" dirty="0">
                <a:latin typeface="Arial" charset="0"/>
                <a:cs typeface="Arial" charset="0"/>
              </a:rPr>
              <a:t>	- Financovanie a marketing</a:t>
            </a:r>
            <a:br>
              <a:rPr lang="sk-SK" altLang="sk-SK" sz="1800" dirty="0">
                <a:latin typeface="Arial" charset="0"/>
                <a:cs typeface="Arial" charset="0"/>
              </a:rPr>
            </a:br>
            <a:r>
              <a:rPr lang="sk-SK" altLang="sk-SK" sz="2400" dirty="0">
                <a:latin typeface="Arial" charset="0"/>
                <a:cs typeface="Arial" charset="0"/>
              </a:rPr>
              <a:t>3. Inkubátor (8 týždňov v </a:t>
            </a:r>
            <a:r>
              <a:rPr lang="sk-SK" altLang="sk-SK" sz="2400" dirty="0" err="1">
                <a:latin typeface="Arial" charset="0"/>
                <a:cs typeface="Arial" charset="0"/>
              </a:rPr>
              <a:t>ImpacHUB</a:t>
            </a:r>
            <a:r>
              <a:rPr lang="sk-SK" altLang="sk-SK" sz="2400" dirty="0">
                <a:latin typeface="Arial" charset="0"/>
                <a:cs typeface="Arial" charset="0"/>
              </a:rPr>
              <a:t> Bratislava); tento rok len virtuálny inkubátor</a:t>
            </a:r>
            <a:endParaRPr lang="de-AT" altLang="sk-SK" sz="2400" dirty="0">
              <a:latin typeface="Arial" charset="0"/>
              <a:cs typeface="Arial" charset="0"/>
            </a:endParaRPr>
          </a:p>
        </p:txBody>
      </p:sp>
      <p:sp>
        <p:nvSpPr>
          <p:cNvPr id="6" name="Slide Number Placeholder 8"/>
          <p:cNvSpPr>
            <a:spLocks noGrp="1"/>
          </p:cNvSpPr>
          <p:nvPr>
            <p:ph type="sldNum" sz="quarter" idx="4294967295"/>
          </p:nvPr>
        </p:nvSpPr>
        <p:spPr>
          <a:xfrm>
            <a:off x="11147639" y="6237314"/>
            <a:ext cx="664308" cy="271463"/>
          </a:xfrm>
          <a:prstGeom prst="rect">
            <a:avLst/>
          </a:prstGeom>
        </p:spPr>
        <p:txBody>
          <a:bodyPr/>
          <a:lstStyle/>
          <a:p>
            <a:pPr>
              <a:defRPr/>
            </a:pPr>
            <a:fld id="{2BE8FF23-B872-4711-9F8B-12C99DC4A789}" type="slidenum">
              <a:rPr lang="de-AT" sz="1000" smtClean="0"/>
              <a:pPr>
                <a:defRPr/>
              </a:pPr>
              <a:t>27</a:t>
            </a:fld>
            <a:endParaRPr lang="de-AT" sz="10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3523" y="4295096"/>
            <a:ext cx="2584632" cy="710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351" y="1820885"/>
            <a:ext cx="4504845" cy="247421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39986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Obrázok 5" descr="Obrázok, na ktorom je osoba, muž, oblek, vnútri&#10;&#10;Automaticky generovaný popis">
            <a:extLst>
              <a:ext uri="{FF2B5EF4-FFF2-40B4-BE49-F238E27FC236}">
                <a16:creationId xmlns:a16="http://schemas.microsoft.com/office/drawing/2014/main" id="{21F6CEC7-EAF3-42DE-B97F-C61C99568E42}"/>
              </a:ext>
            </a:extLst>
          </p:cNvPr>
          <p:cNvPicPr>
            <a:picLocks noChangeAspect="1"/>
          </p:cNvPicPr>
          <p:nvPr/>
        </p:nvPicPr>
        <p:blipFill>
          <a:blip r:embed="rId2"/>
          <a:stretch>
            <a:fillRect/>
          </a:stretch>
        </p:blipFill>
        <p:spPr>
          <a:xfrm>
            <a:off x="-11430" y="11430"/>
            <a:ext cx="5212080" cy="5212080"/>
          </a:xfrm>
          <a:prstGeom prst="rect">
            <a:avLst/>
          </a:prstGeom>
        </p:spPr>
      </p:pic>
      <p:sp>
        <p:nvSpPr>
          <p:cNvPr id="7" name="Obdĺžnik 6">
            <a:extLst>
              <a:ext uri="{FF2B5EF4-FFF2-40B4-BE49-F238E27FC236}">
                <a16:creationId xmlns:a16="http://schemas.microsoft.com/office/drawing/2014/main" id="{782664C5-33B1-4042-8B47-9947D902086D}"/>
              </a:ext>
            </a:extLst>
          </p:cNvPr>
          <p:cNvSpPr/>
          <p:nvPr/>
        </p:nvSpPr>
        <p:spPr>
          <a:xfrm>
            <a:off x="5482590" y="570756"/>
            <a:ext cx="6096000" cy="4555093"/>
          </a:xfrm>
          <a:prstGeom prst="rect">
            <a:avLst/>
          </a:prstGeom>
        </p:spPr>
        <p:txBody>
          <a:bodyPr>
            <a:spAutoFit/>
          </a:bodyPr>
          <a:lstStyle/>
          <a:p>
            <a:pPr>
              <a:spcBef>
                <a:spcPts val="600"/>
              </a:spcBef>
              <a:spcAft>
                <a:spcPts val="600"/>
              </a:spcAft>
            </a:pPr>
            <a:r>
              <a:rPr lang="sk-SK"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Richard Fekete </a:t>
            </a:r>
            <a:r>
              <a:rPr lang="sk-SK"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je absolvent Katedry psychológie </a:t>
            </a:r>
            <a:r>
              <a:rPr lang="sk-SK"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FiFUK</a:t>
            </a:r>
            <a:r>
              <a:rPr lang="sk-SK"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v minulosti pôsobil v marketingu a reklame, venoval sa tiež </a:t>
            </a:r>
            <a:r>
              <a:rPr lang="sk-SK"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start-up</a:t>
            </a:r>
            <a:r>
              <a:rPr lang="sk-SK"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ekonomike a vlastnému podnikaniu, dlhodobo sa angažuje aj v mimovládnom neziskovom sektore. Dnes je špecialista pre neziskový sektor a subjekty sociálnej ekonomiky v Slovenskej sporiteľni a je aj podpredseda </a:t>
            </a:r>
            <a:r>
              <a:rPr lang="sk-SK" sz="20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xmlns="" val="tx"/>
                    </a:ext>
                  </a:extLst>
                </a:hlinkClick>
              </a:rPr>
              <a:t>OZ Akadémia sociálnej ekonomiky</a:t>
            </a:r>
            <a:r>
              <a:rPr lang="sk-SK"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sk-SK"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ktorá vznikla ako spoločný projekt Nadácie </a:t>
            </a:r>
            <a:r>
              <a:rPr lang="sk-SK"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Green</a:t>
            </a:r>
            <a:r>
              <a:rPr lang="sk-SK"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sk-SK" sz="20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Foundation</a:t>
            </a:r>
            <a:r>
              <a:rPr lang="sk-SK" sz="2000" dirty="0">
                <a:solidFill>
                  <a:schemeClr val="bg1"/>
                </a:solidFill>
                <a:latin typeface="Calibri" panose="020F0502020204030204" pitchFamily="34" charset="0"/>
                <a:ea typeface="Calibri" panose="020F0502020204030204" pitchFamily="34" charset="0"/>
                <a:cs typeface="Times New Roman" panose="02020603050405020304" pitchFamily="18" charset="0"/>
              </a:rPr>
              <a:t>, Nadácie Slovenskej sporiteľne a Odd. sociálna banka Slovenskej sporiteľne v roku 2019.</a:t>
            </a:r>
          </a:p>
          <a:p>
            <a:pPr>
              <a:spcBef>
                <a:spcPts val="600"/>
              </a:spcBef>
              <a:spcAft>
                <a:spcPts val="600"/>
              </a:spcAft>
            </a:pPr>
            <a:r>
              <a:rPr lang="sk-SK"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Kontakt:</a:t>
            </a:r>
            <a:br>
              <a:rPr lang="sk-SK"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pl-PL" sz="1600" dirty="0">
                <a:solidFill>
                  <a:schemeClr val="bg1"/>
                </a:solidFill>
              </a:rPr>
              <a:t>+421 910 685 019 / +421 2 486 26385 / fekete.richard@slsp.sk</a:t>
            </a:r>
          </a:p>
          <a:p>
            <a:pPr>
              <a:spcBef>
                <a:spcPts val="600"/>
              </a:spcBef>
              <a:spcAft>
                <a:spcPts val="600"/>
              </a:spcAft>
            </a:pPr>
            <a:r>
              <a:rPr lang="sk-SK" b="1" dirty="0">
                <a:solidFill>
                  <a:schemeClr val="bg1"/>
                </a:solidFill>
              </a:rPr>
              <a:t>Programy sociálneho bankovníctva SLSP:</a:t>
            </a:r>
            <a:br>
              <a:rPr lang="sk-SK" b="1" dirty="0">
                <a:solidFill>
                  <a:schemeClr val="bg1"/>
                </a:solidFill>
              </a:rPr>
            </a:br>
            <a:r>
              <a:rPr lang="sk-SK" sz="1600" dirty="0">
                <a:solidFill>
                  <a:schemeClr val="bg1"/>
                </a:solidFill>
              </a:rPr>
              <a:t>www.KrokZaKrokom.sk / neziskovky@slsp.sk</a:t>
            </a:r>
          </a:p>
        </p:txBody>
      </p:sp>
    </p:spTree>
    <p:extLst>
      <p:ext uri="{BB962C8B-B14F-4D97-AF65-F5344CB8AC3E}">
        <p14:creationId xmlns:p14="http://schemas.microsoft.com/office/powerpoint/2010/main" val="1462897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D4FA2B-2E2F-47D2-915D-5A3079F47FA2}"/>
              </a:ext>
            </a:extLst>
          </p:cNvPr>
          <p:cNvSpPr>
            <a:spLocks noGrp="1"/>
          </p:cNvSpPr>
          <p:nvPr>
            <p:ph type="ctrTitle"/>
          </p:nvPr>
        </p:nvSpPr>
        <p:spPr>
          <a:xfrm>
            <a:off x="531693" y="1079999"/>
            <a:ext cx="11037047" cy="926601"/>
          </a:xfrm>
        </p:spPr>
        <p:txBody>
          <a:bodyPr/>
          <a:lstStyle/>
          <a:p>
            <a:r>
              <a:rPr lang="sk-SK" dirty="0"/>
              <a:t>FINANCOVANIE</a:t>
            </a:r>
          </a:p>
        </p:txBody>
      </p:sp>
      <p:sp>
        <p:nvSpPr>
          <p:cNvPr id="3" name="Podnadpis 2">
            <a:extLst>
              <a:ext uri="{FF2B5EF4-FFF2-40B4-BE49-F238E27FC236}">
                <a16:creationId xmlns:a16="http://schemas.microsoft.com/office/drawing/2014/main" id="{CB25AB28-F10C-4C8A-B3E0-4D9AE4799E6E}"/>
              </a:ext>
            </a:extLst>
          </p:cNvPr>
          <p:cNvSpPr>
            <a:spLocks noGrp="1"/>
          </p:cNvSpPr>
          <p:nvPr>
            <p:ph type="subTitle" idx="1"/>
          </p:nvPr>
        </p:nvSpPr>
        <p:spPr>
          <a:xfrm>
            <a:off x="531693" y="2120900"/>
            <a:ext cx="11037047" cy="3117100"/>
          </a:xfrm>
        </p:spPr>
        <p:txBody>
          <a:bodyPr>
            <a:normAutofit lnSpcReduction="10000"/>
          </a:bodyPr>
          <a:lstStyle/>
          <a:p>
            <a:r>
              <a:rPr lang="sk-SK" sz="2000" b="1" dirty="0"/>
              <a:t>O získavaní kapitálu </a:t>
            </a:r>
            <a:r>
              <a:rPr lang="sk-SK" sz="2000" dirty="0"/>
              <a:t>hovoríme vtedy, keď zdroje slúžia na zriadenie, rozšírenie, modernizáciu alebo zveľadenie podniku, čiže sa </a:t>
            </a:r>
            <a:r>
              <a:rPr lang="sk-SK" sz="2000" b="1" dirty="0"/>
              <a:t>investujú.</a:t>
            </a:r>
            <a:r>
              <a:rPr lang="sk-SK" sz="2000" dirty="0"/>
              <a:t> </a:t>
            </a:r>
          </a:p>
          <a:p>
            <a:r>
              <a:rPr lang="sk-SK" sz="2000" b="1" dirty="0"/>
              <a:t>Finančné zdroje ako peniaze</a:t>
            </a:r>
            <a:r>
              <a:rPr lang="sk-SK" sz="2000" dirty="0"/>
              <a:t> slúžia na zabezpečenie platobnej schopnosti a likvidity podniku v priebehu jeho hospodárenia. Tie delíme na:</a:t>
            </a:r>
          </a:p>
          <a:p>
            <a:pPr marL="342900" lvl="0" indent="-342900">
              <a:buFont typeface="Arial" panose="020B0604020202020204" pitchFamily="34" charset="0"/>
              <a:buChar char="•"/>
            </a:pPr>
            <a:r>
              <a:rPr lang="sk-SK" sz="2000" b="1" dirty="0"/>
              <a:t>vlastné - interné zdroje</a:t>
            </a:r>
            <a:r>
              <a:rPr lang="sk-SK" sz="2000" dirty="0"/>
              <a:t> - teda pôvodné a dodatočné vklady vlastníkov.</a:t>
            </a:r>
          </a:p>
          <a:p>
            <a:pPr marL="342900" lvl="0" indent="-342900">
              <a:buFont typeface="Arial" panose="020B0604020202020204" pitchFamily="34" charset="0"/>
              <a:buChar char="•"/>
            </a:pPr>
            <a:r>
              <a:rPr lang="sk-SK" sz="2000" b="1" dirty="0"/>
              <a:t>cudzie zdroje -</a:t>
            </a:r>
            <a:r>
              <a:rPr lang="sk-SK" sz="2000" dirty="0"/>
              <a:t> zahŕňajú všetky druhy úverov, pôžičiek a záväzkov, ako aj prípadnú nenávratnú finančnú pomoc, ktorú poskytuje podniku štátny rozpočet, účelové fondy a nadácie.</a:t>
            </a:r>
          </a:p>
          <a:p>
            <a:pPr marL="342900" indent="-342900">
              <a:buFont typeface="Arial" panose="020B0604020202020204" pitchFamily="34" charset="0"/>
              <a:buChar char="•"/>
            </a:pPr>
            <a:r>
              <a:rPr lang="sk-SK" sz="2000" b="1" dirty="0"/>
              <a:t>ostatné pasíva</a:t>
            </a:r>
            <a:endParaRPr lang="sk-SK" sz="2000" dirty="0"/>
          </a:p>
        </p:txBody>
      </p:sp>
    </p:spTree>
    <p:extLst>
      <p:ext uri="{BB962C8B-B14F-4D97-AF65-F5344CB8AC3E}">
        <p14:creationId xmlns:p14="http://schemas.microsoft.com/office/powerpoint/2010/main" val="954528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5DD86932-DA64-406F-851D-2648F211A451}"/>
              </a:ext>
            </a:extLst>
          </p:cNvPr>
          <p:cNvSpPr>
            <a:spLocks noGrp="1"/>
          </p:cNvSpPr>
          <p:nvPr>
            <p:ph type="ctrTitle"/>
          </p:nvPr>
        </p:nvSpPr>
        <p:spPr>
          <a:xfrm>
            <a:off x="531693" y="1079999"/>
            <a:ext cx="11037047" cy="1800000"/>
          </a:xfrm>
        </p:spPr>
        <p:txBody>
          <a:bodyPr/>
          <a:lstStyle/>
          <a:p>
            <a:r>
              <a:rPr lang="sk-SK" dirty="0"/>
              <a:t>Aké zdroje využívajú začínajúci podnikatelia na rozbeh podnikania najčastejšie?</a:t>
            </a:r>
            <a:br>
              <a:rPr lang="sk-SK" dirty="0"/>
            </a:br>
            <a:endParaRPr lang="sk-SK" dirty="0"/>
          </a:p>
        </p:txBody>
      </p:sp>
      <p:sp>
        <p:nvSpPr>
          <p:cNvPr id="6" name="Podnadpis 2">
            <a:extLst>
              <a:ext uri="{FF2B5EF4-FFF2-40B4-BE49-F238E27FC236}">
                <a16:creationId xmlns:a16="http://schemas.microsoft.com/office/drawing/2014/main" id="{40984069-B857-4F03-8804-4776CF711DE8}"/>
              </a:ext>
            </a:extLst>
          </p:cNvPr>
          <p:cNvSpPr>
            <a:spLocks noGrp="1"/>
          </p:cNvSpPr>
          <p:nvPr>
            <p:ph type="subTitle" idx="1"/>
          </p:nvPr>
        </p:nvSpPr>
        <p:spPr>
          <a:xfrm>
            <a:off x="531693" y="2600696"/>
            <a:ext cx="11037047" cy="2636321"/>
          </a:xfrm>
        </p:spPr>
        <p:txBody>
          <a:bodyPr>
            <a:noAutofit/>
          </a:bodyPr>
          <a:lstStyle/>
          <a:p>
            <a:r>
              <a:rPr lang="sk-SK" sz="2800" b="1" dirty="0"/>
              <a:t>Banky </a:t>
            </a:r>
            <a:r>
              <a:rPr lang="sk-SK" sz="2800" dirty="0"/>
              <a:t>vo všeobecnosti </a:t>
            </a:r>
            <a:r>
              <a:rPr lang="sk-SK" sz="2800" b="1" dirty="0"/>
              <a:t>neziskovky a/alebo začínajúce firmy / sociálne podniky </a:t>
            </a:r>
            <a:r>
              <a:rPr lang="sk-SK" sz="2800" dirty="0"/>
              <a:t>nefinancujú prostredníctvom úverov, pretože pri schvaľovaní úverov sa posudzujú hospodárske výsledky žiadateľa a na základe nich schopnosť splácať daný úver. Pri podnikateľoch len firmy, ktoré majú za sebou minimálne dve podané daňové priznania alebo iné firmy, ktoré vedia pristúpiť k ručeniu. </a:t>
            </a:r>
          </a:p>
        </p:txBody>
      </p:sp>
    </p:spTree>
    <p:extLst>
      <p:ext uri="{BB962C8B-B14F-4D97-AF65-F5344CB8AC3E}">
        <p14:creationId xmlns:p14="http://schemas.microsoft.com/office/powerpoint/2010/main" val="71532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2C89C6A-FA2C-4C3A-958B-45DB3F9D4F02}"/>
              </a:ext>
            </a:extLst>
          </p:cNvPr>
          <p:cNvSpPr>
            <a:spLocks noGrp="1"/>
          </p:cNvSpPr>
          <p:nvPr>
            <p:ph type="ctrTitle"/>
          </p:nvPr>
        </p:nvSpPr>
        <p:spPr/>
        <p:txBody>
          <a:bodyPr/>
          <a:lstStyle/>
          <a:p>
            <a:r>
              <a:rPr lang="sk-SK" dirty="0"/>
              <a:t>FINANCOVANIE</a:t>
            </a:r>
          </a:p>
        </p:txBody>
      </p:sp>
      <p:sp>
        <p:nvSpPr>
          <p:cNvPr id="3" name="Podnadpis 2">
            <a:extLst>
              <a:ext uri="{FF2B5EF4-FFF2-40B4-BE49-F238E27FC236}">
                <a16:creationId xmlns:a16="http://schemas.microsoft.com/office/drawing/2014/main" id="{EF9B5C50-3D4E-44C9-B42F-844D227A3C2A}"/>
              </a:ext>
            </a:extLst>
          </p:cNvPr>
          <p:cNvSpPr>
            <a:spLocks noGrp="1"/>
          </p:cNvSpPr>
          <p:nvPr>
            <p:ph type="subTitle" idx="1"/>
          </p:nvPr>
        </p:nvSpPr>
        <p:spPr/>
        <p:txBody>
          <a:bodyPr>
            <a:normAutofit/>
          </a:bodyPr>
          <a:lstStyle/>
          <a:p>
            <a:r>
              <a:rPr lang="sk-SK" sz="2800" dirty="0"/>
              <a:t>Existujú oblasti podnikania, v ktorých môžete začať prakticky bez štartovacieho </a:t>
            </a:r>
            <a:r>
              <a:rPr lang="sk-SK" sz="2800" b="1" dirty="0"/>
              <a:t>kapitálu</a:t>
            </a:r>
            <a:r>
              <a:rPr lang="sk-SK" sz="2800" dirty="0"/>
              <a:t>, no častejšie sa vyskytuje situácia, že na rozbeh podnikania </a:t>
            </a:r>
            <a:r>
              <a:rPr lang="sk-SK" sz="2800" b="1" dirty="0"/>
              <a:t>potrebujete financie</a:t>
            </a:r>
            <a:r>
              <a:rPr lang="sk-SK" sz="2800" dirty="0"/>
              <a:t>, ktorými budete hradiť náklady na tovar, materiál či výdavky na mzdy zamestnancov,</a:t>
            </a:r>
            <a:r>
              <a:rPr lang="sk-SK" sz="2800" b="1" dirty="0"/>
              <a:t> </a:t>
            </a:r>
            <a:br>
              <a:rPr lang="sk-SK" sz="2800" b="1" dirty="0"/>
            </a:br>
            <a:r>
              <a:rPr lang="sk-SK" sz="2800" b="1" dirty="0"/>
              <a:t>kým nezačnete generovať príjmy a dostanete sa do zisku.</a:t>
            </a:r>
            <a:endParaRPr lang="sk-SK" sz="2800" dirty="0"/>
          </a:p>
        </p:txBody>
      </p:sp>
    </p:spTree>
    <p:extLst>
      <p:ext uri="{BB962C8B-B14F-4D97-AF65-F5344CB8AC3E}">
        <p14:creationId xmlns:p14="http://schemas.microsoft.com/office/powerpoint/2010/main" val="3658326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1">
            <a:extLst>
              <a:ext uri="{FF2B5EF4-FFF2-40B4-BE49-F238E27FC236}">
                <a16:creationId xmlns:a16="http://schemas.microsoft.com/office/drawing/2014/main" id="{4D8D8191-7BF3-464F-A7D6-7114698843F7}"/>
              </a:ext>
            </a:extLst>
          </p:cNvPr>
          <p:cNvSpPr>
            <a:spLocks noGrp="1"/>
          </p:cNvSpPr>
          <p:nvPr>
            <p:ph type="ctrTitle"/>
          </p:nvPr>
        </p:nvSpPr>
        <p:spPr>
          <a:xfrm>
            <a:off x="531693" y="1014006"/>
            <a:ext cx="3352149" cy="926601"/>
          </a:xfrm>
        </p:spPr>
        <p:txBody>
          <a:bodyPr/>
          <a:lstStyle/>
          <a:p>
            <a:r>
              <a:rPr lang="sk-SK" dirty="0"/>
              <a:t>FINANCOVA</a:t>
            </a:r>
            <a:r>
              <a:rPr lang="sk-SK" dirty="0">
                <a:solidFill>
                  <a:srgbClr val="FF0000"/>
                </a:solidFill>
              </a:rPr>
              <a:t>NIE</a:t>
            </a:r>
          </a:p>
        </p:txBody>
      </p:sp>
      <p:grpSp>
        <p:nvGrpSpPr>
          <p:cNvPr id="2" name="Skupina 1">
            <a:extLst>
              <a:ext uri="{FF2B5EF4-FFF2-40B4-BE49-F238E27FC236}">
                <a16:creationId xmlns:a16="http://schemas.microsoft.com/office/drawing/2014/main" id="{88826B39-FD75-4F8B-85D5-83B44CA0D14A}"/>
              </a:ext>
            </a:extLst>
          </p:cNvPr>
          <p:cNvGrpSpPr/>
          <p:nvPr/>
        </p:nvGrpSpPr>
        <p:grpSpPr>
          <a:xfrm>
            <a:off x="5163065" y="293154"/>
            <a:ext cx="6721496" cy="5999095"/>
            <a:chOff x="5163065" y="293154"/>
            <a:chExt cx="6721496" cy="5999095"/>
          </a:xfrm>
        </p:grpSpPr>
        <p:pic>
          <p:nvPicPr>
            <p:cNvPr id="5" name="image1.png">
              <a:extLst>
                <a:ext uri="{FF2B5EF4-FFF2-40B4-BE49-F238E27FC236}">
                  <a16:creationId xmlns:a16="http://schemas.microsoft.com/office/drawing/2014/main" id="{D2A65CB8-F5E3-466B-B77F-5F442BA46F9D}"/>
                </a:ext>
              </a:extLst>
            </p:cNvPr>
            <p:cNvPicPr/>
            <p:nvPr/>
          </p:nvPicPr>
          <p:blipFill rotWithShape="1">
            <a:blip r:embed="rId2"/>
            <a:srcRect t="2678"/>
            <a:stretch/>
          </p:blipFill>
          <p:spPr>
            <a:xfrm>
              <a:off x="5163065" y="293154"/>
              <a:ext cx="6721496" cy="5999095"/>
            </a:xfrm>
            <a:prstGeom prst="rect">
              <a:avLst/>
            </a:prstGeom>
            <a:ln/>
          </p:spPr>
        </p:pic>
        <p:sp>
          <p:nvSpPr>
            <p:cNvPr id="7" name="Obdĺžnik 6">
              <a:extLst>
                <a:ext uri="{FF2B5EF4-FFF2-40B4-BE49-F238E27FC236}">
                  <a16:creationId xmlns:a16="http://schemas.microsoft.com/office/drawing/2014/main" id="{A5C3CDED-CAAC-494A-9508-3128A6CCB1AA}"/>
                </a:ext>
              </a:extLst>
            </p:cNvPr>
            <p:cNvSpPr/>
            <p:nvPr/>
          </p:nvSpPr>
          <p:spPr>
            <a:xfrm>
              <a:off x="7551907" y="6041180"/>
              <a:ext cx="3433378" cy="215444"/>
            </a:xfrm>
            <a:prstGeom prst="rect">
              <a:avLst/>
            </a:prstGeom>
          </p:spPr>
          <p:txBody>
            <a:bodyPr wrap="square">
              <a:spAutoFit/>
            </a:bodyPr>
            <a:lstStyle/>
            <a:p>
              <a:r>
                <a:rPr lang="sk-SK" sz="800" dirty="0">
                  <a:latin typeface="Calibri" panose="020F0502020204030204" pitchFamily="34" charset="0"/>
                  <a:ea typeface="Calibri" panose="020F0502020204030204" pitchFamily="34" charset="0"/>
                </a:rPr>
                <a:t>Štefan Slávik a kol.: Podnikateľské modely a podnikateľské stratégie startupov</a:t>
              </a:r>
              <a:endParaRPr lang="sk-SK" sz="800" dirty="0"/>
            </a:p>
          </p:txBody>
        </p:sp>
      </p:grpSp>
      <p:sp>
        <p:nvSpPr>
          <p:cNvPr id="8" name="Podnadpis 2">
            <a:extLst>
              <a:ext uri="{FF2B5EF4-FFF2-40B4-BE49-F238E27FC236}">
                <a16:creationId xmlns:a16="http://schemas.microsoft.com/office/drawing/2014/main" id="{D7B928D5-C6A3-48BE-93FE-7E2F34ABDC8E}"/>
              </a:ext>
            </a:extLst>
          </p:cNvPr>
          <p:cNvSpPr>
            <a:spLocks noGrp="1"/>
          </p:cNvSpPr>
          <p:nvPr>
            <p:ph type="subTitle" idx="1"/>
          </p:nvPr>
        </p:nvSpPr>
        <p:spPr>
          <a:xfrm>
            <a:off x="531693" y="1940607"/>
            <a:ext cx="4455943" cy="3297393"/>
          </a:xfrm>
        </p:spPr>
        <p:txBody>
          <a:bodyPr>
            <a:normAutofit fontScale="85000" lnSpcReduction="10000"/>
          </a:bodyPr>
          <a:lstStyle/>
          <a:p>
            <a:r>
              <a:rPr lang="sk-SK" b="1" dirty="0"/>
              <a:t>Možnosti financovania podnikania:</a:t>
            </a:r>
            <a:endParaRPr lang="sk-SK" dirty="0"/>
          </a:p>
          <a:p>
            <a:pPr marL="285750" lvl="0" indent="-285750">
              <a:buFont typeface="Arial" panose="020B0604020202020204" pitchFamily="34" charset="0"/>
              <a:buChar char="•"/>
            </a:pPr>
            <a:r>
              <a:rPr lang="sk-SK" b="1" dirty="0"/>
              <a:t>vlastné úspory / kapitál </a:t>
            </a:r>
            <a:r>
              <a:rPr lang="sk-SK" dirty="0"/>
              <a:t>(rodina a priatelia),</a:t>
            </a:r>
          </a:p>
          <a:p>
            <a:pPr marL="285750" lvl="0" indent="-285750">
              <a:buFont typeface="Arial" panose="020B0604020202020204" pitchFamily="34" charset="0"/>
              <a:buChar char="•"/>
            </a:pPr>
            <a:r>
              <a:rPr lang="sk-SK" b="1" dirty="0"/>
              <a:t>komunitná podpora / kolektívne financovanie </a:t>
            </a:r>
            <a:r>
              <a:rPr lang="sk-SK" dirty="0"/>
              <a:t>(</a:t>
            </a:r>
            <a:r>
              <a:rPr lang="sk-SK" dirty="0" err="1"/>
              <a:t>Crowdfunding</a:t>
            </a:r>
            <a:r>
              <a:rPr lang="sk-SK" dirty="0"/>
              <a:t>),</a:t>
            </a:r>
          </a:p>
          <a:p>
            <a:pPr marL="285750" lvl="0" indent="-285750">
              <a:buFont typeface="Arial" panose="020B0604020202020204" pitchFamily="34" charset="0"/>
              <a:buChar char="•"/>
            </a:pPr>
            <a:r>
              <a:rPr lang="sk-SK" b="1" dirty="0"/>
              <a:t>Strategickí partneri</a:t>
            </a:r>
            <a:r>
              <a:rPr lang="sk-SK" dirty="0"/>
              <a:t>, </a:t>
            </a:r>
            <a:r>
              <a:rPr lang="sk-SK" b="1" dirty="0"/>
              <a:t>„Angel“ / „</a:t>
            </a:r>
            <a:r>
              <a:rPr lang="sk-SK" b="1" dirty="0" err="1"/>
              <a:t>Venture</a:t>
            </a:r>
            <a:r>
              <a:rPr lang="sk-SK" b="1" dirty="0"/>
              <a:t> </a:t>
            </a:r>
            <a:r>
              <a:rPr lang="sk-SK" b="1" dirty="0" err="1"/>
              <a:t>capital</a:t>
            </a:r>
            <a:r>
              <a:rPr lang="sk-SK" b="1" dirty="0"/>
              <a:t>“ investori,</a:t>
            </a:r>
            <a:endParaRPr lang="sk-SK" dirty="0"/>
          </a:p>
          <a:p>
            <a:pPr marL="285750" lvl="0" indent="-285750">
              <a:buFont typeface="Arial" panose="020B0604020202020204" pitchFamily="34" charset="0"/>
              <a:buChar char="•"/>
            </a:pPr>
            <a:r>
              <a:rPr lang="en-US" b="1" dirty="0"/>
              <a:t>G</a:t>
            </a:r>
            <a:r>
              <a:rPr lang="sk-SK" b="1" dirty="0" err="1"/>
              <a:t>ranty</a:t>
            </a:r>
            <a:r>
              <a:rPr lang="sk-SK" b="1" dirty="0"/>
              <a:t> a dotácie na podnikanie / štátne programy podpory podnikania / EÚ fondy,</a:t>
            </a:r>
            <a:endParaRPr lang="sk-SK" dirty="0"/>
          </a:p>
          <a:p>
            <a:pPr marL="285750" lvl="0" indent="-285750">
              <a:buFont typeface="Arial" panose="020B0604020202020204" pitchFamily="34" charset="0"/>
              <a:buChar char="•"/>
            </a:pPr>
            <a:r>
              <a:rPr lang="sk-SK" b="1" dirty="0"/>
              <a:t>Banky / Bankové financovanie</a:t>
            </a:r>
            <a:r>
              <a:rPr lang="en-US" b="1" dirty="0"/>
              <a:t> (</a:t>
            </a:r>
            <a:r>
              <a:rPr lang="sk-SK" b="1" dirty="0"/>
              <a:t>ú</a:t>
            </a:r>
            <a:r>
              <a:rPr lang="en-US" b="1" dirty="0"/>
              <a:t>very</a:t>
            </a:r>
            <a:r>
              <a:rPr lang="sk-SK" b="1" dirty="0"/>
              <a:t>)</a:t>
            </a:r>
            <a:r>
              <a:rPr lang="sk-SK" dirty="0"/>
              <a:t>,</a:t>
            </a:r>
          </a:p>
          <a:p>
            <a:pPr marL="285750" lvl="0" indent="-285750">
              <a:buFont typeface="Arial" panose="020B0604020202020204" pitchFamily="34" charset="0"/>
              <a:buChar char="•"/>
            </a:pPr>
            <a:r>
              <a:rPr lang="sk-SK" b="1" dirty="0"/>
              <a:t>IPO a Verejná ponuka akcií / Trh cenných papierov.</a:t>
            </a:r>
            <a:endParaRPr lang="sk-SK" dirty="0"/>
          </a:p>
          <a:p>
            <a:pPr marL="285750" indent="-285750">
              <a:buFont typeface="Arial" panose="020B0604020202020204" pitchFamily="34" charset="0"/>
              <a:buChar char="•"/>
            </a:pPr>
            <a:endParaRPr lang="sk-SK" dirty="0"/>
          </a:p>
        </p:txBody>
      </p:sp>
    </p:spTree>
    <p:extLst>
      <p:ext uri="{BB962C8B-B14F-4D97-AF65-F5344CB8AC3E}">
        <p14:creationId xmlns:p14="http://schemas.microsoft.com/office/powerpoint/2010/main" val="1119894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1">
            <a:extLst>
              <a:ext uri="{FF2B5EF4-FFF2-40B4-BE49-F238E27FC236}">
                <a16:creationId xmlns:a16="http://schemas.microsoft.com/office/drawing/2014/main" id="{5DD86932-DA64-406F-851D-2648F211A451}"/>
              </a:ext>
            </a:extLst>
          </p:cNvPr>
          <p:cNvSpPr>
            <a:spLocks noGrp="1"/>
          </p:cNvSpPr>
          <p:nvPr>
            <p:ph type="ctrTitle"/>
          </p:nvPr>
        </p:nvSpPr>
        <p:spPr>
          <a:xfrm>
            <a:off x="531693" y="1079999"/>
            <a:ext cx="11037047" cy="1800000"/>
          </a:xfrm>
        </p:spPr>
        <p:txBody>
          <a:bodyPr/>
          <a:lstStyle/>
          <a:p>
            <a:r>
              <a:rPr lang="sk-SK" dirty="0"/>
              <a:t>Aké zdroje využívajú začínajúci podnikatelia na rozbeh podnikania najčastejšie?</a:t>
            </a:r>
            <a:br>
              <a:rPr lang="sk-SK" dirty="0"/>
            </a:br>
            <a:endParaRPr lang="sk-SK" dirty="0"/>
          </a:p>
        </p:txBody>
      </p:sp>
      <p:sp>
        <p:nvSpPr>
          <p:cNvPr id="6" name="Podnadpis 2">
            <a:extLst>
              <a:ext uri="{FF2B5EF4-FFF2-40B4-BE49-F238E27FC236}">
                <a16:creationId xmlns:a16="http://schemas.microsoft.com/office/drawing/2014/main" id="{40984069-B857-4F03-8804-4776CF711DE8}"/>
              </a:ext>
            </a:extLst>
          </p:cNvPr>
          <p:cNvSpPr>
            <a:spLocks noGrp="1"/>
          </p:cNvSpPr>
          <p:nvPr>
            <p:ph type="subTitle" idx="1"/>
          </p:nvPr>
        </p:nvSpPr>
        <p:spPr>
          <a:xfrm>
            <a:off x="531693" y="2507530"/>
            <a:ext cx="11037047" cy="2730470"/>
          </a:xfrm>
        </p:spPr>
        <p:txBody>
          <a:bodyPr>
            <a:normAutofit lnSpcReduction="10000"/>
          </a:bodyPr>
          <a:lstStyle/>
          <a:p>
            <a:r>
              <a:rPr lang="sk-SK" sz="2400" dirty="0"/>
              <a:t>Najväčším </a:t>
            </a:r>
            <a:r>
              <a:rPr lang="sk-SK" sz="2400" b="1" dirty="0"/>
              <a:t>zdrojom verejných finančných prostriedkov </a:t>
            </a:r>
            <a:r>
              <a:rPr lang="sk-SK" sz="2400" dirty="0"/>
              <a:t>určených pre podporu </a:t>
            </a:r>
            <a:r>
              <a:rPr lang="sk-SK" sz="2400" dirty="0">
                <a:solidFill>
                  <a:srgbClr val="FF0000"/>
                </a:solidFill>
                <a:highlight>
                  <a:srgbClr val="FFFF00"/>
                </a:highlight>
              </a:rPr>
              <a:t>sociálneho podnikania </a:t>
            </a:r>
            <a:r>
              <a:rPr lang="sk-SK" sz="2400" dirty="0"/>
              <a:t>je </a:t>
            </a:r>
            <a:r>
              <a:rPr lang="sk-SK" sz="2400" b="1" u="sng" dirty="0">
                <a:highlight>
                  <a:srgbClr val="FFFF00"/>
                </a:highlight>
                <a:hlinkClick r:id="rId2"/>
              </a:rPr>
              <a:t>Operačný program Ľudské zdroje</a:t>
            </a:r>
            <a:r>
              <a:rPr lang="sk-SK" sz="2400" b="1" u="sng" dirty="0">
                <a:highlight>
                  <a:srgbClr val="FFFF00"/>
                </a:highlight>
              </a:rPr>
              <a:t> </a:t>
            </a:r>
            <a:r>
              <a:rPr lang="sk-SK" sz="2400" u="sng" dirty="0"/>
              <a:t>z Európskeho fondu regionálneho rozvoja, Európskeho sociálneho fondu</a:t>
            </a:r>
            <a:r>
              <a:rPr lang="sk-SK" sz="2400" dirty="0"/>
              <a:t> prostredníctvom </a:t>
            </a:r>
          </a:p>
          <a:p>
            <a:r>
              <a:rPr lang="sk-SK" sz="2400" dirty="0"/>
              <a:t>Slovak </a:t>
            </a:r>
            <a:r>
              <a:rPr lang="sk-SK" sz="2400" dirty="0" err="1"/>
              <a:t>Investment</a:t>
            </a:r>
            <a:r>
              <a:rPr lang="sk-SK" sz="2400" dirty="0"/>
              <a:t> Holding-u. </a:t>
            </a:r>
          </a:p>
          <a:p>
            <a:r>
              <a:rPr lang="sk-SK" sz="2400" dirty="0"/>
              <a:t>Dôležitým zdrojom je i </a:t>
            </a:r>
            <a:r>
              <a:rPr lang="sk-SK" sz="2400" b="1" u="sng" dirty="0">
                <a:highlight>
                  <a:srgbClr val="FFFF00"/>
                </a:highlight>
                <a:hlinkClick r:id="rId3"/>
              </a:rPr>
              <a:t>Program Európskej únie v oblasti zamestnanosti a sociálnej inovácie</a:t>
            </a:r>
            <a:r>
              <a:rPr lang="sk-SK" sz="2400" b="1" dirty="0">
                <a:highlight>
                  <a:srgbClr val="FFFF00"/>
                </a:highlight>
              </a:rPr>
              <a:t> </a:t>
            </a:r>
            <a:r>
              <a:rPr lang="sk-SK" sz="2400" b="1" dirty="0"/>
              <a:t>(</a:t>
            </a:r>
            <a:r>
              <a:rPr lang="sk-SK" sz="2400" b="1" dirty="0" err="1"/>
              <a:t>EaSI</a:t>
            </a:r>
            <a:r>
              <a:rPr lang="sk-SK" sz="2400" b="1" dirty="0"/>
              <a:t>), ktorého cieľom je </a:t>
            </a:r>
            <a:r>
              <a:rPr lang="sk-SK" sz="2400" dirty="0"/>
              <a:t>podporovať zamestnanosť, sociálnu politiku a pracovnú mobilitu v celej EÚ.</a:t>
            </a:r>
          </a:p>
        </p:txBody>
      </p:sp>
    </p:spTree>
    <p:extLst>
      <p:ext uri="{BB962C8B-B14F-4D97-AF65-F5344CB8AC3E}">
        <p14:creationId xmlns:p14="http://schemas.microsoft.com/office/powerpoint/2010/main" val="3081814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E439813-25C5-49D1-BBEF-A2DB3D0C5E39}"/>
              </a:ext>
            </a:extLst>
          </p:cNvPr>
          <p:cNvSpPr>
            <a:spLocks noGrp="1"/>
          </p:cNvSpPr>
          <p:nvPr>
            <p:ph type="ctrTitle"/>
          </p:nvPr>
        </p:nvSpPr>
        <p:spPr/>
        <p:txBody>
          <a:bodyPr/>
          <a:lstStyle/>
          <a:p>
            <a:r>
              <a:rPr lang="sk-SK" b="1" dirty="0"/>
              <a:t>Kedy si môže </a:t>
            </a:r>
            <a:r>
              <a:rPr lang="sk-SK" b="1" dirty="0" err="1"/>
              <a:t>neziskovka</a:t>
            </a:r>
            <a:r>
              <a:rPr lang="sk-SK" b="1" dirty="0"/>
              <a:t> / sociálny podnik / zač. podnik „trúfnuť“ zobrať úver?</a:t>
            </a:r>
            <a:endParaRPr lang="sk-SK" dirty="0"/>
          </a:p>
        </p:txBody>
      </p:sp>
      <p:sp>
        <p:nvSpPr>
          <p:cNvPr id="3" name="Podnadpis 2">
            <a:extLst>
              <a:ext uri="{FF2B5EF4-FFF2-40B4-BE49-F238E27FC236}">
                <a16:creationId xmlns:a16="http://schemas.microsoft.com/office/drawing/2014/main" id="{5E6F6D6E-AAE1-4435-A310-3CB8AB7F0246}"/>
              </a:ext>
            </a:extLst>
          </p:cNvPr>
          <p:cNvSpPr>
            <a:spLocks noGrp="1"/>
          </p:cNvSpPr>
          <p:nvPr>
            <p:ph type="subTitle" idx="1"/>
          </p:nvPr>
        </p:nvSpPr>
        <p:spPr/>
        <p:txBody>
          <a:bodyPr>
            <a:normAutofit/>
          </a:bodyPr>
          <a:lstStyle/>
          <a:p>
            <a:pPr lvl="0"/>
            <a:r>
              <a:rPr lang="sk-SK" sz="2800" b="1" dirty="0">
                <a:solidFill>
                  <a:srgbClr val="FF0000"/>
                </a:solidFill>
                <a:highlight>
                  <a:srgbClr val="FFFF00"/>
                </a:highlight>
              </a:rPr>
              <a:t>Úver = splácanie istiny + úroky </a:t>
            </a:r>
            <a:r>
              <a:rPr lang="sk-SK" sz="2800" b="1" dirty="0"/>
              <a:t>+ ručenie / posúdenie rizika </a:t>
            </a:r>
          </a:p>
          <a:p>
            <a:pPr marL="285750" lvl="0" indent="-285750">
              <a:buFont typeface="Arial" panose="020B0604020202020204" pitchFamily="34" charset="0"/>
              <a:buChar char="•"/>
            </a:pPr>
            <a:r>
              <a:rPr lang="sk-SK" dirty="0"/>
              <a:t>Biznis plán – zdroj splatenia</a:t>
            </a:r>
          </a:p>
          <a:p>
            <a:pPr marL="285750" lvl="0" indent="-285750">
              <a:buFont typeface="Arial" panose="020B0604020202020204" pitchFamily="34" charset="0"/>
              <a:buChar char="•"/>
            </a:pPr>
            <a:r>
              <a:rPr lang="sk-SK" dirty="0"/>
              <a:t>Cash </a:t>
            </a:r>
            <a:r>
              <a:rPr lang="sk-SK" dirty="0" err="1"/>
              <a:t>flow</a:t>
            </a:r>
            <a:r>
              <a:rPr lang="sk-SK" dirty="0"/>
              <a:t> – príjmy / výdavky </a:t>
            </a:r>
          </a:p>
          <a:p>
            <a:pPr marL="285750" lvl="0" indent="-285750">
              <a:buFont typeface="Arial" panose="020B0604020202020204" pitchFamily="34" charset="0"/>
              <a:buChar char="•"/>
            </a:pPr>
            <a:r>
              <a:rPr lang="sk-SK" dirty="0"/>
              <a:t>Ľudia vo vedení a ich skúsenosti a minulosť</a:t>
            </a:r>
          </a:p>
          <a:p>
            <a:pPr marL="285750" lvl="0" indent="-285750">
              <a:buFont typeface="Arial" panose="020B0604020202020204" pitchFamily="34" charset="0"/>
              <a:buChar char="•"/>
            </a:pPr>
            <a:r>
              <a:rPr lang="sk-SK" dirty="0"/>
              <a:t>Sociálny (spoločenský) dopad investície</a:t>
            </a:r>
          </a:p>
        </p:txBody>
      </p:sp>
      <p:sp>
        <p:nvSpPr>
          <p:cNvPr id="4" name="Obdĺžnik 3">
            <a:extLst>
              <a:ext uri="{FF2B5EF4-FFF2-40B4-BE49-F238E27FC236}">
                <a16:creationId xmlns:a16="http://schemas.microsoft.com/office/drawing/2014/main" id="{25B36927-804A-42FD-A2DF-14F804095940}"/>
              </a:ext>
            </a:extLst>
          </p:cNvPr>
          <p:cNvSpPr/>
          <p:nvPr/>
        </p:nvSpPr>
        <p:spPr>
          <a:xfrm>
            <a:off x="817197" y="5399260"/>
            <a:ext cx="5424498" cy="369332"/>
          </a:xfrm>
          <a:prstGeom prst="rect">
            <a:avLst/>
          </a:prstGeom>
        </p:spPr>
        <p:txBody>
          <a:bodyPr wrap="none">
            <a:spAutoFit/>
          </a:bodyPr>
          <a:lstStyle/>
          <a:p>
            <a:r>
              <a:rPr lang="sk-SK" dirty="0"/>
              <a:t>https://www.slsp.sk/sk/biznis/zaciname-podnikat</a:t>
            </a:r>
          </a:p>
        </p:txBody>
      </p:sp>
    </p:spTree>
    <p:extLst>
      <p:ext uri="{BB962C8B-B14F-4D97-AF65-F5344CB8AC3E}">
        <p14:creationId xmlns:p14="http://schemas.microsoft.com/office/powerpoint/2010/main" val="394560481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2009</TotalTime>
  <Words>1166</Words>
  <Application>Microsoft Office PowerPoint</Application>
  <PresentationFormat>Širokouhlá</PresentationFormat>
  <Paragraphs>150</Paragraphs>
  <Slides>27</Slides>
  <Notes>10</Notes>
  <HiddenSlides>4</HiddenSlides>
  <MMClips>0</MMClips>
  <ScaleCrop>false</ScaleCrop>
  <HeadingPairs>
    <vt:vector size="6" baseType="variant">
      <vt:variant>
        <vt:lpstr>Použité písma</vt:lpstr>
      </vt:variant>
      <vt:variant>
        <vt:i4>5</vt:i4>
      </vt:variant>
      <vt:variant>
        <vt:lpstr>Motív</vt:lpstr>
      </vt:variant>
      <vt:variant>
        <vt:i4>1</vt:i4>
      </vt:variant>
      <vt:variant>
        <vt:lpstr>Nadpisy snímok</vt:lpstr>
      </vt:variant>
      <vt:variant>
        <vt:i4>27</vt:i4>
      </vt:variant>
    </vt:vector>
  </HeadingPairs>
  <TitlesOfParts>
    <vt:vector size="33" baseType="lpstr">
      <vt:lpstr>Arial</vt:lpstr>
      <vt:lpstr>Calibri</vt:lpstr>
      <vt:lpstr>Times New Roman</vt:lpstr>
      <vt:lpstr>Trebuchet MS</vt:lpstr>
      <vt:lpstr>Wingdings 3</vt:lpstr>
      <vt:lpstr>Facet</vt:lpstr>
      <vt:lpstr> Metodické stretnutie</vt:lpstr>
      <vt:lpstr>Program: - Čo sa dnes chcete dozvedieť / opýtať? Napíšte otázku do Q&amp;A chatu - Financovanie zač. podnikov a sociálnych inovácii návratnou formou  - Investičný zámer a podnikateľský plán v rámci získania návratnej zložky - Najčastejšie chyby v investičných zámeroch a podnikateľských plánoch (+CF)  - Odporúčania pre financovanie sociálnych inovácii návratnou formou  - Otázky a diskusia</vt:lpstr>
      <vt:lpstr>Prezentácia programu PowerPoint</vt:lpstr>
      <vt:lpstr>FINANCOVANIE</vt:lpstr>
      <vt:lpstr>Aké zdroje využívajú začínajúci podnikatelia na rozbeh podnikania najčastejšie? </vt:lpstr>
      <vt:lpstr>FINANCOVANIE</vt:lpstr>
      <vt:lpstr>FINANCOVANIE</vt:lpstr>
      <vt:lpstr>Aké zdroje využívajú začínajúci podnikatelia na rozbeh podnikania najčastejšie? </vt:lpstr>
      <vt:lpstr>Kedy si môže neziskovka / sociálny podnik / zač. podnik „trúfnuť“ zobrať úver?</vt:lpstr>
      <vt:lpstr>Prezentácia programu PowerPoint</vt:lpstr>
      <vt:lpstr>Financovanie sociálneho podnikania bankou</vt:lpstr>
      <vt:lpstr>Financovanie sociálneho podnikania bankou</vt:lpstr>
      <vt:lpstr>Financovanie sociálneho podnikania bankou</vt:lpstr>
      <vt:lpstr>V zásade potrebujeme vedieť: </vt:lpstr>
      <vt:lpstr>Projekcia príjmov a výdavkov</vt:lpstr>
      <vt:lpstr>Investičný zámer a podnikateľský plán v rámci získania návratnej zložky – Príloha 1a </vt:lpstr>
      <vt:lpstr>Najčastejšie chyby v investičných zámeroch  a podnikateľských plánoch (+CF) </vt:lpstr>
      <vt:lpstr>Prezentácia programu PowerPoint</vt:lpstr>
      <vt:lpstr>Prezentácia programu PowerPoint</vt:lpstr>
      <vt:lpstr>Najčastejšie chyby v investičných zámeroch  a podnikateľských plánoch (+CF) </vt:lpstr>
      <vt:lpstr>Najčastejšie chyby v investičných zámeroch  a podnikateľských plánoch (+CF) </vt:lpstr>
      <vt:lpstr>Najčastejšie chyby v investičných zámeroch  a podnikateľských plánoch (+CF) </vt:lpstr>
      <vt:lpstr>Najčastejšie chyby v investičných zámeroch  a podnikateľských plánoch (+CF) </vt:lpstr>
      <vt:lpstr>Odporúčania pre  financovanie sociálnych inovácii návratnou formou</vt:lpstr>
      <vt:lpstr>Odporúčania pre financovanie návratnou formou:</vt:lpstr>
      <vt:lpstr>Otázky a diskusia</vt:lpstr>
      <vt:lpstr>Akadémia Sociálnej Ekonomiky je spoločný projekt Nadácie Slovenskej sporiteľne, Odd. sociálnej banky Slovenskej sporiteľne a Nadácie Green Foundation.  www.akademiase.sk   1. Online kurz  - Sociálne podnikanie pre neziskovky  - Sociálne podnikanie pre podnikateľov (v príprave)  - Obecné sociálne podniky (v príprave) 2. Workshopy (BA, BB, KE)  - Biznis plán a cashflow  - Financovanie a marketing 3. Inkubátor (8 týždňov v ImpacHUB Bratislava); tento rok len virtuálny inkubátor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Tomas Sokol</dc:creator>
  <cp:lastModifiedBy>Pc</cp:lastModifiedBy>
  <cp:revision>121</cp:revision>
  <dcterms:created xsi:type="dcterms:W3CDTF">2016-12-02T22:04:44Z</dcterms:created>
  <dcterms:modified xsi:type="dcterms:W3CDTF">2021-11-03T10:19:35Z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8939b85-7e40-4a1d-91e1-0e84c3b219d7_Enabled">
    <vt:lpwstr>true</vt:lpwstr>
  </property>
  <property fmtid="{D5CDD505-2E9C-101B-9397-08002B2CF9AE}" pid="3" name="MSIP_Label_38939b85-7e40-4a1d-91e1-0e84c3b219d7_SetDate">
    <vt:lpwstr>2021-03-18T18:29:57Z</vt:lpwstr>
  </property>
  <property fmtid="{D5CDD505-2E9C-101B-9397-08002B2CF9AE}" pid="4" name="MSIP_Label_38939b85-7e40-4a1d-91e1-0e84c3b219d7_Method">
    <vt:lpwstr>Standard</vt:lpwstr>
  </property>
  <property fmtid="{D5CDD505-2E9C-101B-9397-08002B2CF9AE}" pid="5" name="MSIP_Label_38939b85-7e40-4a1d-91e1-0e84c3b219d7_Name">
    <vt:lpwstr>38939b85-7e40-4a1d-91e1-0e84c3b219d7</vt:lpwstr>
  </property>
  <property fmtid="{D5CDD505-2E9C-101B-9397-08002B2CF9AE}" pid="6" name="MSIP_Label_38939b85-7e40-4a1d-91e1-0e84c3b219d7_SiteId">
    <vt:lpwstr>3ad0376a-54d3-49a6-9e20-52de0a92fc89</vt:lpwstr>
  </property>
  <property fmtid="{D5CDD505-2E9C-101B-9397-08002B2CF9AE}" pid="7" name="MSIP_Label_38939b85-7e40-4a1d-91e1-0e84c3b219d7_ActionId">
    <vt:lpwstr>26d5bd4e-84c5-4204-ba61-65dd1fa5bff7</vt:lpwstr>
  </property>
  <property fmtid="{D5CDD505-2E9C-101B-9397-08002B2CF9AE}" pid="8" name="MSIP_Label_38939b85-7e40-4a1d-91e1-0e84c3b219d7_ContentBits">
    <vt:lpwstr>0</vt:lpwstr>
  </property>
</Properties>
</file>