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4" r:id="rId1"/>
  </p:sldMasterIdLst>
  <p:notesMasterIdLst>
    <p:notesMasterId r:id="rId25"/>
  </p:notesMasterIdLst>
  <p:sldIdLst>
    <p:sldId id="256" r:id="rId2"/>
    <p:sldId id="261" r:id="rId3"/>
    <p:sldId id="313" r:id="rId4"/>
    <p:sldId id="285" r:id="rId5"/>
    <p:sldId id="306" r:id="rId6"/>
    <p:sldId id="305" r:id="rId7"/>
    <p:sldId id="311" r:id="rId8"/>
    <p:sldId id="322" r:id="rId9"/>
    <p:sldId id="297" r:id="rId10"/>
    <p:sldId id="323" r:id="rId11"/>
    <p:sldId id="283" r:id="rId12"/>
    <p:sldId id="307" r:id="rId13"/>
    <p:sldId id="317" r:id="rId14"/>
    <p:sldId id="319" r:id="rId15"/>
    <p:sldId id="288" r:id="rId16"/>
    <p:sldId id="286" r:id="rId17"/>
    <p:sldId id="304" r:id="rId18"/>
    <p:sldId id="308" r:id="rId19"/>
    <p:sldId id="303" r:id="rId20"/>
    <p:sldId id="318" r:id="rId21"/>
    <p:sldId id="270" r:id="rId22"/>
    <p:sldId id="314" r:id="rId23"/>
    <p:sldId id="295" r:id="rId24"/>
  </p:sldIdLst>
  <p:sldSz cx="9144000" cy="6858000" type="screen4x3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41" autoAdjust="0"/>
    <p:restoredTop sz="86778" autoAdjust="0"/>
  </p:normalViewPr>
  <p:slideViewPr>
    <p:cSldViewPr>
      <p:cViewPr>
        <p:scale>
          <a:sx n="120" d="100"/>
          <a:sy n="120" d="100"/>
        </p:scale>
        <p:origin x="-642" y="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FF528-C0A6-4732-B0A2-F2B38D589365}" type="datetimeFigureOut">
              <a:rPr lang="sk-SK" smtClean="0"/>
              <a:t>9. 11. 2017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E0510-2114-40F3-AE69-833E360F003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17320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k-SK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E0510-2114-40F3-AE69-833E360F0033}" type="slidenum">
              <a:rPr lang="sk-SK" smtClean="0"/>
              <a:t>13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k-SK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E0510-2114-40F3-AE69-833E360F0033}" type="slidenum">
              <a:rPr lang="sk-SK" smtClean="0"/>
              <a:t>14</a:t>
            </a:fld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k-SK" sz="1200" dirty="0" smtClean="0"/>
          </a:p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E0510-2114-40F3-AE69-833E360F0033}" type="slidenum">
              <a:rPr lang="sk-SK" smtClean="0"/>
              <a:t>15</a:t>
            </a:fld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E0510-2114-40F3-AE69-833E360F0033}" type="slidenum">
              <a:rPr lang="sk-SK" smtClean="0"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9860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9. 11. 2017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369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9. 11. 2017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360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9. 11. 2017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3455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á sním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6064" y="4149080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998240" y="6165304"/>
            <a:ext cx="2133600" cy="365125"/>
          </a:xfrm>
        </p:spPr>
        <p:txBody>
          <a:bodyPr/>
          <a:lstStyle/>
          <a:p>
            <a:fld id="{BF92E2F3-A957-4897-AE39-228CC061DCDB}" type="datetimeFigureOut">
              <a:rPr lang="sk-SK" smtClean="0"/>
              <a:pPr/>
              <a:t>9. 11. 2017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19657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Úvodná sním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4581128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854224" y="6309320"/>
            <a:ext cx="2133600" cy="365125"/>
          </a:xfrm>
        </p:spPr>
        <p:txBody>
          <a:bodyPr/>
          <a:lstStyle/>
          <a:p>
            <a:fld id="{BF92E2F3-A957-4897-AE39-228CC061DCDB}" type="datetimeFigureOut">
              <a:rPr lang="sk-SK" smtClean="0"/>
              <a:pPr/>
              <a:t>9. 11. 2017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3326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Úvodná sním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6064" y="4623271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971600" y="6309320"/>
            <a:ext cx="2133600" cy="365125"/>
          </a:xfrm>
        </p:spPr>
        <p:txBody>
          <a:bodyPr/>
          <a:lstStyle/>
          <a:p>
            <a:fld id="{BF92E2F3-A957-4897-AE39-228CC061DCDB}" type="datetimeFigureOut">
              <a:rPr lang="sk-SK" smtClean="0"/>
              <a:pPr/>
              <a:t>9. 11. 2017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3326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n nadpi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9. 11. 2017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Zástupný symbol obsahu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58882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obsahu 5" descr="IA.bmp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2411760" y="6189954"/>
            <a:ext cx="1224136" cy="396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obsahu 2"/>
          <p:cNvSpPr>
            <a:spLocks noGrp="1"/>
          </p:cNvSpPr>
          <p:nvPr>
            <p:ph idx="1"/>
          </p:nvPr>
        </p:nvSpPr>
        <p:spPr>
          <a:xfrm>
            <a:off x="467544" y="424631"/>
            <a:ext cx="8186766" cy="4876577"/>
          </a:xfrm>
        </p:spPr>
        <p:txBody>
          <a:bodyPr/>
          <a:lstStyle>
            <a:lvl1pPr>
              <a:defRPr sz="4000"/>
            </a:lvl1pPr>
          </a:lstStyle>
          <a:p>
            <a:pPr lvl="0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Upravte štýl predlohy textu.</a:t>
            </a:r>
          </a:p>
          <a:p>
            <a:pPr lvl="1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Druhá úroveň</a:t>
            </a:r>
          </a:p>
          <a:p>
            <a:pPr lvl="2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Tretia úroveň</a:t>
            </a:r>
          </a:p>
          <a:p>
            <a:pPr lvl="3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Štvrtá úroveň</a:t>
            </a:r>
          </a:p>
          <a:p>
            <a:pPr lvl="4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Piata úroveň</a:t>
            </a:r>
            <a:endParaRPr lang="sk-SK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73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9. 11. 2017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413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9. 11. 2017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8DC6-2DB1-4270-A76B-ADCE5B9B30E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07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9. 11. 2017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9864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9. 11. 2017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667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9. 11. 2017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2195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9. 11. 2017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5795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9. 11. 2017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8DC6-2DB1-4270-A76B-ADCE5B9B30E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7264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9. 11. 2017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190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pPr/>
              <a:t>9. 11. 2017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9015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72" r:id="rId13"/>
    <p:sldLayoutId id="2147483673" r:id="rId14"/>
    <p:sldLayoutId id="2147483666" r:id="rId15"/>
    <p:sldLayoutId id="2147483667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sr.sk/Default.aspx?CatID=9347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sr.sk/Default.aspx?CatID=9347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3645024"/>
            <a:ext cx="9002910" cy="2448272"/>
          </a:xfrm>
        </p:spPr>
        <p:txBody>
          <a:bodyPr>
            <a:normAutofit fontScale="90000"/>
          </a:bodyPr>
          <a:lstStyle/>
          <a:p>
            <a:r>
              <a:rPr lang="sk-SK" sz="32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sk-SK" sz="32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k-SK" sz="32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sk-SK" sz="32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sk-SK" sz="32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</a:t>
            </a:r>
            <a:br>
              <a:rPr lang="sk-SK" sz="32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</a:rPr>
              <a:t>Výzva </a:t>
            </a: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</a:rPr>
              <a:t>na predkladanie žiadostí o NFP </a:t>
            </a: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sk-SK" sz="28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</a:rPr>
              <a:t>OP </a:t>
            </a: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</a:rPr>
              <a:t>ĽZ </a:t>
            </a: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</a:rPr>
              <a:t>DOP 2017/4.1.1/01 </a:t>
            </a:r>
            <a:br>
              <a:rPr lang="sk-SK" sz="28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k-SK" sz="5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sk-SK" sz="5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</a:rPr>
              <a:t>„</a:t>
            </a: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</a:rPr>
              <a:t>Zefektívnenie súčasných a zavedenie nových nástrojov </a:t>
            </a: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sk-SK" sz="28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</a:rPr>
              <a:t>za </a:t>
            </a: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</a:rPr>
              <a:t>účelom zvýšenia aktivity ľudí ohrozených chudobou a sociálnym vylúčením</a:t>
            </a:r>
            <a:r>
              <a:rPr lang="sk-SK" sz="2800" b="1" i="1" dirty="0">
                <a:solidFill>
                  <a:schemeClr val="accent6">
                    <a:lumMod val="75000"/>
                  </a:schemeClr>
                </a:solidFill>
              </a:rPr>
              <a:t>“ </a:t>
            </a: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sk-SK" sz="28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k-SK" sz="2000" dirty="0">
                <a:solidFill>
                  <a:srgbClr val="F79646">
                    <a:lumMod val="75000"/>
                  </a:srgbClr>
                </a:solidFill>
              </a:rPr>
              <a:t>						</a:t>
            </a:r>
            <a:r>
              <a:rPr lang="sk-SK" sz="2000" dirty="0">
                <a:solidFill>
                  <a:prstClr val="black"/>
                </a:solidFill>
              </a:rPr>
              <a:t/>
            </a:r>
            <a:br>
              <a:rPr lang="sk-SK" sz="2000" dirty="0">
                <a:solidFill>
                  <a:prstClr val="black"/>
                </a:solidFill>
              </a:rPr>
            </a:br>
            <a:endParaRPr lang="sk-SK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59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052736"/>
            <a:ext cx="8186766" cy="42484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</a:rPr>
              <a:t>3. Územná oprávnenosť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sk-SK" sz="1800" dirty="0" smtClean="0"/>
              <a:t>celé </a:t>
            </a:r>
            <a:r>
              <a:rPr lang="sk-SK" sz="1800" dirty="0"/>
              <a:t>územie SR;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sk-SK" sz="1800" dirty="0"/>
              <a:t>posúdenie  územnej oprávnenosti </a:t>
            </a:r>
            <a:r>
              <a:rPr lang="sk-SK" sz="1800" dirty="0" smtClean="0"/>
              <a:t>:</a:t>
            </a:r>
          </a:p>
          <a:p>
            <a:pPr>
              <a:buFontTx/>
              <a:buChar char="-"/>
            </a:pPr>
            <a:r>
              <a:rPr lang="sk-SK" sz="1800" dirty="0" smtClean="0"/>
              <a:t>aktivity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</a:rPr>
              <a:t>s </a:t>
            </a:r>
            <a:r>
              <a:rPr lang="sk-SK" sz="1800" dirty="0"/>
              <a:t>akreditáciou </a:t>
            </a:r>
            <a:r>
              <a:rPr lang="sk-SK" sz="1800" dirty="0" smtClean="0"/>
              <a:t>– rozhodujúce územie </a:t>
            </a:r>
            <a:r>
              <a:rPr lang="sk-SK" sz="1800" dirty="0"/>
              <a:t>uvedené v akreditácii, </a:t>
            </a:r>
            <a:endParaRPr lang="sk-SK" sz="1800" dirty="0" smtClean="0"/>
          </a:p>
          <a:p>
            <a:pPr>
              <a:buFontTx/>
              <a:buChar char="-"/>
            </a:pPr>
            <a:r>
              <a:rPr lang="sk-SK" sz="1800" dirty="0" smtClean="0"/>
              <a:t>aktivity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</a:rPr>
              <a:t>bez</a:t>
            </a:r>
            <a:r>
              <a:rPr lang="sk-SK" sz="1800" dirty="0"/>
              <a:t> akreditácie </a:t>
            </a:r>
            <a:r>
              <a:rPr lang="sk-SK" sz="1800" dirty="0" smtClean="0"/>
              <a:t>– rozhodujúce  </a:t>
            </a:r>
            <a:r>
              <a:rPr lang="sk-SK" sz="1800" dirty="0"/>
              <a:t>miesto výkonu </a:t>
            </a:r>
            <a:r>
              <a:rPr lang="sk-SK" sz="1800" dirty="0" smtClean="0"/>
              <a:t>aktivity</a:t>
            </a:r>
          </a:p>
          <a:p>
            <a:pPr marL="0" indent="0">
              <a:buNone/>
            </a:pPr>
            <a:endParaRPr lang="sk-SK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</a:rPr>
              <a:t>4. Počet predložených ŽoNFP</a:t>
            </a:r>
            <a:endParaRPr lang="sk-SK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sk-SK" sz="1800" dirty="0"/>
              <a:t>Žiadateľ predkladá samostatne jednu ŽoNFP pre MRR a/alebo jednu pre VRR.</a:t>
            </a:r>
          </a:p>
          <a:p>
            <a:pPr marL="285750" indent="-285750">
              <a:buFont typeface="Wingdings" pitchFamily="2" charset="2"/>
              <a:buChar char="§"/>
            </a:pPr>
            <a:endParaRPr lang="sk-SK" sz="1800" dirty="0"/>
          </a:p>
          <a:p>
            <a:pPr>
              <a:buFont typeface="Wingdings" pitchFamily="2" charset="2"/>
              <a:buChar char="§"/>
            </a:pPr>
            <a:endParaRPr lang="sk-SK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FontTx/>
              <a:buChar char="-"/>
            </a:pPr>
            <a:endParaRPr lang="sk-SK" sz="1800" b="1" dirty="0"/>
          </a:p>
        </p:txBody>
      </p:sp>
      <p:sp>
        <p:nvSpPr>
          <p:cNvPr id="4" name="Obdĺžnik 3"/>
          <p:cNvSpPr/>
          <p:nvPr/>
        </p:nvSpPr>
        <p:spPr>
          <a:xfrm>
            <a:off x="1164382" y="332656"/>
            <a:ext cx="691276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sk-SK" sz="2600" b="1" dirty="0" smtClean="0">
                <a:solidFill>
                  <a:schemeClr val="accent6">
                    <a:lumMod val="75000"/>
                  </a:schemeClr>
                </a:solidFill>
              </a:rPr>
              <a:t>Špecifiká výzvy – </a:t>
            </a:r>
            <a:r>
              <a:rPr lang="sk-SK" sz="2600" b="1" dirty="0" smtClean="0">
                <a:solidFill>
                  <a:schemeClr val="accent6">
                    <a:lumMod val="75000"/>
                  </a:schemeClr>
                </a:solidFill>
              </a:rPr>
              <a:t>2/2</a:t>
            </a:r>
            <a:endParaRPr lang="sk-SK" sz="2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35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500034" y="1000108"/>
            <a:ext cx="8186766" cy="5072098"/>
          </a:xfrm>
        </p:spPr>
        <p:txBody>
          <a:bodyPr>
            <a:normAutofit fontScale="40000" lnSpcReduction="20000"/>
          </a:bodyPr>
          <a:lstStyle/>
          <a:p>
            <a:pPr lvl="0">
              <a:buFont typeface="Wingdings" pitchFamily="2" charset="2"/>
              <a:buChar char="§"/>
            </a:pPr>
            <a:r>
              <a:rPr lang="sk-SK" sz="5800" b="1" dirty="0" smtClean="0"/>
              <a:t>deti </a:t>
            </a:r>
          </a:p>
          <a:p>
            <a:pPr lvl="0" algn="just">
              <a:buFont typeface="Wingdings" pitchFamily="2" charset="2"/>
              <a:buChar char="§"/>
            </a:pPr>
            <a:r>
              <a:rPr lang="sk-SK" sz="5800" b="1" dirty="0" smtClean="0"/>
              <a:t>mladí ľudia</a:t>
            </a:r>
            <a:r>
              <a:rPr lang="sk-SK" sz="5800" dirty="0" smtClean="0"/>
              <a:t>, </a:t>
            </a:r>
            <a:r>
              <a:rPr lang="sk-SK" sz="5800" b="1" dirty="0" smtClean="0"/>
              <a:t>osobitne mladí ľudia do 29 rokov, ktorí nie sú </a:t>
            </a:r>
            <a:r>
              <a:rPr lang="sk-SK" sz="5800" dirty="0" smtClean="0"/>
              <a:t>v evidencii uchádzačov o zamestnanie, ani v zamestnaní, ani zapojení do procesu vzdelávania alebo odbornej prípravy – NEET </a:t>
            </a:r>
          </a:p>
          <a:p>
            <a:pPr algn="just">
              <a:buFont typeface="Wingdings" pitchFamily="2" charset="2"/>
              <a:buChar char="§"/>
            </a:pPr>
            <a:r>
              <a:rPr lang="sk-SK" sz="5800" b="1" dirty="0" smtClean="0"/>
              <a:t>znevýhodnený uchádzač o zamestnanie </a:t>
            </a:r>
          </a:p>
          <a:p>
            <a:pPr algn="just">
              <a:buFont typeface="Wingdings" pitchFamily="2" charset="2"/>
              <a:buChar char="§"/>
            </a:pPr>
            <a:r>
              <a:rPr lang="sk-SK" sz="5800" b="1" dirty="0" smtClean="0"/>
              <a:t>jednotlivci alebo skupiny ohrozené diskrimináciou, chudobou alebo sociálnym vylúčením </a:t>
            </a:r>
          </a:p>
          <a:p>
            <a:pPr lvl="0" algn="just">
              <a:buFont typeface="Wingdings" pitchFamily="2" charset="2"/>
              <a:buChar char="§"/>
            </a:pPr>
            <a:r>
              <a:rPr lang="sk-SK" sz="5800" b="1" dirty="0" smtClean="0"/>
              <a:t>osoby so zdravotným postihnutím </a:t>
            </a:r>
          </a:p>
          <a:p>
            <a:pPr lvl="0" algn="just">
              <a:buFont typeface="Wingdings" pitchFamily="2" charset="2"/>
              <a:buChar char="§"/>
            </a:pPr>
            <a:r>
              <a:rPr lang="sk-SK" sz="5800" b="1" dirty="0" smtClean="0"/>
              <a:t>marginalizované skupiny, vrátane Rómov</a:t>
            </a:r>
          </a:p>
          <a:p>
            <a:pPr lvl="0" algn="just">
              <a:buFont typeface="Wingdings" pitchFamily="2" charset="2"/>
              <a:buChar char="§"/>
            </a:pPr>
            <a:r>
              <a:rPr lang="sk-SK" sz="5800" b="1" dirty="0" smtClean="0"/>
              <a:t>rodiny</a:t>
            </a:r>
            <a:r>
              <a:rPr lang="sk-SK" sz="5800" dirty="0" smtClean="0"/>
              <a:t> s deťmi, neúplné rodiny s deťmi, mnohodetné rodiny </a:t>
            </a:r>
          </a:p>
          <a:p>
            <a:pPr lvl="0" algn="just">
              <a:buFont typeface="Wingdings" pitchFamily="2" charset="2"/>
              <a:buChar char="§"/>
            </a:pPr>
            <a:r>
              <a:rPr lang="sk-SK" sz="5800" b="1" dirty="0" smtClean="0"/>
              <a:t>nízkopríjmové domácnosti </a:t>
            </a:r>
            <a:endParaRPr lang="sk-SK" sz="5800" b="1" dirty="0" smtClean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spcAft>
                <a:spcPts val="1200"/>
              </a:spcAft>
              <a:buFontTx/>
              <a:buChar char="-"/>
            </a:pPr>
            <a:endParaRPr lang="sk-SK" sz="7200" b="1" dirty="0" smtClean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spcAft>
                <a:spcPts val="1200"/>
              </a:spcAft>
              <a:buFontTx/>
              <a:buChar char="-"/>
            </a:pPr>
            <a:endParaRPr lang="sk-SK" sz="7200" b="1" dirty="0" smtClean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spcAft>
                <a:spcPts val="1200"/>
              </a:spcAft>
              <a:buFontTx/>
              <a:buChar char="-"/>
            </a:pPr>
            <a:endParaRPr lang="sk-SK" sz="7200" b="1" dirty="0" smtClean="0">
              <a:solidFill>
                <a:prstClr val="black"/>
              </a:solidFill>
            </a:endParaRPr>
          </a:p>
          <a:p>
            <a:pPr lvl="1"/>
            <a:endParaRPr lang="sk-SK" sz="900" b="1" dirty="0"/>
          </a:p>
          <a:p>
            <a:pPr marL="0" lvl="0" indent="0">
              <a:spcBef>
                <a:spcPts val="0"/>
              </a:spcBef>
              <a:buNone/>
            </a:pPr>
            <a:endParaRPr lang="sk-SK" sz="2600" b="1" dirty="0">
              <a:solidFill>
                <a:srgbClr val="F79646">
                  <a:lumMod val="75000"/>
                </a:srgbClr>
              </a:solidFill>
              <a:latin typeface="+mj-lt"/>
            </a:endParaRPr>
          </a:p>
          <a:p>
            <a:pPr marL="0" indent="0">
              <a:buNone/>
            </a:pPr>
            <a:endParaRPr lang="sk-SK" b="1" dirty="0"/>
          </a:p>
        </p:txBody>
      </p:sp>
      <p:sp>
        <p:nvSpPr>
          <p:cNvPr id="3" name="Obdĺžnik 2"/>
          <p:cNvSpPr/>
          <p:nvPr/>
        </p:nvSpPr>
        <p:spPr>
          <a:xfrm>
            <a:off x="755576" y="332656"/>
            <a:ext cx="73448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sk-SK" sz="2600" b="1" dirty="0" smtClean="0">
                <a:solidFill>
                  <a:schemeClr val="accent6">
                    <a:lumMod val="75000"/>
                  </a:schemeClr>
                </a:solidFill>
              </a:rPr>
              <a:t>Oprávnená cieľová skupina – 1/2</a:t>
            </a:r>
            <a:endParaRPr lang="sk-SK" sz="2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95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969115"/>
            <a:ext cx="8186766" cy="4660000"/>
          </a:xfrm>
        </p:spPr>
        <p:txBody>
          <a:bodyPr>
            <a:noAutofit/>
          </a:bodyPr>
          <a:lstStyle/>
          <a:p>
            <a:pPr lvl="0" algn="just">
              <a:buFont typeface="Wingdings" pitchFamily="2" charset="2"/>
              <a:buChar char="§"/>
            </a:pPr>
            <a:r>
              <a:rPr lang="sk-SK" sz="2300" b="1" dirty="0" smtClean="0"/>
              <a:t>zamestnanci vykonávajúci politiky a opatrenia </a:t>
            </a:r>
            <a:r>
              <a:rPr lang="sk-SK" sz="2300" dirty="0" smtClean="0"/>
              <a:t>v oblasti prevencie diskriminácie a /alebo sociálneho začlenenia vo verejnom aj v neverejnom sektore </a:t>
            </a:r>
          </a:p>
          <a:p>
            <a:pPr lvl="0" algn="just">
              <a:buFont typeface="Wingdings" pitchFamily="2" charset="2"/>
              <a:buChar char="§"/>
            </a:pPr>
            <a:r>
              <a:rPr lang="sk-SK" sz="2300" b="1" dirty="0" smtClean="0"/>
              <a:t>deti a plnoleté fyzické osoby</a:t>
            </a:r>
            <a:r>
              <a:rPr lang="sk-SK" sz="2300" dirty="0" smtClean="0"/>
              <a:t>, ktorým sa poskytujú </a:t>
            </a:r>
            <a:r>
              <a:rPr lang="sk-SK" sz="2300" b="1" dirty="0" smtClean="0"/>
              <a:t>sociálne služby </a:t>
            </a:r>
          </a:p>
          <a:p>
            <a:pPr lvl="0" algn="just">
              <a:buFont typeface="Wingdings" pitchFamily="2" charset="2"/>
              <a:buChar char="§"/>
            </a:pPr>
            <a:r>
              <a:rPr lang="sk-SK" sz="2300" b="1" dirty="0" smtClean="0"/>
              <a:t>deti, plnoleté fyzické osoby a rodiny</a:t>
            </a:r>
            <a:r>
              <a:rPr lang="sk-SK" sz="2300" dirty="0" smtClean="0"/>
              <a:t>, pre ktoré sa vykonávajú </a:t>
            </a:r>
            <a:r>
              <a:rPr lang="sk-SK" sz="2300" b="1" dirty="0" smtClean="0"/>
              <a:t>opatrenia sociálnoprávnej ochrany detí a sociálnej kurately </a:t>
            </a:r>
          </a:p>
          <a:p>
            <a:pPr lvl="0" algn="just">
              <a:buFont typeface="Wingdings" pitchFamily="2" charset="2"/>
              <a:buChar char="§"/>
            </a:pPr>
            <a:r>
              <a:rPr lang="sk-SK" sz="2300" b="1" dirty="0" smtClean="0"/>
              <a:t>žiadatelia o azyl, azylanti, fyzické osoby s doplnkovou ochranou </a:t>
            </a:r>
          </a:p>
          <a:p>
            <a:pPr lvl="0" algn="just">
              <a:buFont typeface="Wingdings" pitchFamily="2" charset="2"/>
              <a:buChar char="§"/>
            </a:pPr>
            <a:r>
              <a:rPr lang="sk-SK" sz="2300" dirty="0" smtClean="0"/>
              <a:t>verejní a neverejní </a:t>
            </a:r>
            <a:r>
              <a:rPr lang="sk-SK" sz="2300" b="1" dirty="0" smtClean="0"/>
              <a:t>poskytovatelia sociálnych služieb</a:t>
            </a:r>
            <a:r>
              <a:rPr lang="sk-SK" sz="2300" dirty="0" smtClean="0"/>
              <a:t> </a:t>
            </a:r>
          </a:p>
          <a:p>
            <a:pPr lvl="0" algn="just">
              <a:buFont typeface="Wingdings" pitchFamily="2" charset="2"/>
              <a:buChar char="§"/>
            </a:pPr>
            <a:r>
              <a:rPr lang="sk-SK" sz="2300" b="1" dirty="0" smtClean="0"/>
              <a:t>subjekty vykonávajúce opatrenia sociálnoprávnej ochrany detí a sociálnej kurately </a:t>
            </a:r>
          </a:p>
          <a:p>
            <a:pPr algn="just">
              <a:buFont typeface="Wingdings" pitchFamily="2" charset="2"/>
              <a:buChar char="§"/>
            </a:pPr>
            <a:r>
              <a:rPr lang="sk-SK" sz="2300" b="1" dirty="0" smtClean="0"/>
              <a:t>subjekty vykonávajúce činnosti vo verejnom záujme</a:t>
            </a:r>
            <a:endParaRPr lang="sk-SK" sz="2300" dirty="0"/>
          </a:p>
        </p:txBody>
      </p:sp>
      <p:sp>
        <p:nvSpPr>
          <p:cNvPr id="3" name="Obdĺžnik 2"/>
          <p:cNvSpPr/>
          <p:nvPr/>
        </p:nvSpPr>
        <p:spPr>
          <a:xfrm>
            <a:off x="899592" y="476672"/>
            <a:ext cx="698477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sk-SK" sz="2600" b="1" dirty="0">
                <a:solidFill>
                  <a:schemeClr val="accent6">
                    <a:lumMod val="75000"/>
                  </a:schemeClr>
                </a:solidFill>
              </a:rPr>
              <a:t>Oprávnená cieľová </a:t>
            </a:r>
            <a:r>
              <a:rPr lang="sk-SK" sz="2600" b="1" dirty="0" smtClean="0">
                <a:solidFill>
                  <a:schemeClr val="accent6">
                    <a:lumMod val="75000"/>
                  </a:schemeClr>
                </a:solidFill>
              </a:rPr>
              <a:t>skupina – 2/2</a:t>
            </a:r>
            <a:endParaRPr lang="sk-SK" sz="2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619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032786"/>
            <a:ext cx="8186766" cy="54205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1900" b="1" dirty="0" smtClean="0">
                <a:solidFill>
                  <a:schemeClr val="accent6">
                    <a:lumMod val="75000"/>
                  </a:schemeClr>
                </a:solidFill>
              </a:rPr>
              <a:t>521 – Mzdové výdavky</a:t>
            </a:r>
            <a:endParaRPr lang="sk-SK" sz="19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sk-SK" sz="1900" b="1" dirty="0" smtClean="0"/>
              <a:t>hrubá </a:t>
            </a:r>
            <a:r>
              <a:rPr lang="sk-SK" sz="1900" b="1" dirty="0"/>
              <a:t>mzda a povinné odvody </a:t>
            </a:r>
            <a:r>
              <a:rPr lang="sk-SK" sz="1800" b="1" dirty="0" smtClean="0"/>
              <a:t>žiadateľa/partnera </a:t>
            </a:r>
            <a:r>
              <a:rPr lang="sk-SK" sz="1900" b="1" dirty="0" smtClean="0"/>
              <a:t>na </a:t>
            </a:r>
            <a:r>
              <a:rPr lang="sk-SK" sz="1900" b="1" dirty="0"/>
              <a:t>odborných </a:t>
            </a:r>
            <a:r>
              <a:rPr lang="sk-SK" sz="1900" b="1" dirty="0" smtClean="0"/>
              <a:t>pracovníkov </a:t>
            </a:r>
            <a:endParaRPr lang="sk-SK" sz="20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sk-SK" sz="2000" dirty="0" smtClean="0"/>
              <a:t>ohľad na predchádzajúcu mzdovú politiku – </a:t>
            </a:r>
            <a:r>
              <a:rPr lang="sk-SK" sz="2000" u="sng" dirty="0" smtClean="0"/>
              <a:t>oprávnené mzdové </a:t>
            </a:r>
            <a:r>
              <a:rPr lang="sk-SK" sz="2000" u="sng" dirty="0"/>
              <a:t>výdavky nesmú presiahnuť priemer na rovnakej pozícii za posledných 6 </a:t>
            </a:r>
            <a:r>
              <a:rPr lang="sk-SK" sz="2000" u="sng" dirty="0" smtClean="0"/>
              <a:t>mesiacov</a:t>
            </a:r>
            <a:endParaRPr lang="sk-SK" sz="20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sk-SK" sz="2000" dirty="0"/>
              <a:t>maximálne hodnoty </a:t>
            </a:r>
            <a:r>
              <a:rPr lang="sk-SK" sz="2000" dirty="0" smtClean="0"/>
              <a:t>= </a:t>
            </a:r>
            <a:r>
              <a:rPr lang="sk-SK" sz="2000" dirty="0" smtClean="0"/>
              <a:t>pracovný úväzok </a:t>
            </a:r>
            <a:r>
              <a:rPr lang="sk-SK" sz="2000" dirty="0"/>
              <a:t>na ustanovený týždenný pracovný čas; v prípade kratšieho pracovného času </a:t>
            </a:r>
            <a:r>
              <a:rPr lang="sk-SK" sz="2000" dirty="0" smtClean="0"/>
              <a:t>= </a:t>
            </a:r>
            <a:r>
              <a:rPr lang="sk-SK" sz="2000" dirty="0" smtClean="0"/>
              <a:t>alikvotné krátenie</a:t>
            </a:r>
            <a:endParaRPr lang="sk-SK" sz="20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19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1900" b="1" dirty="0" smtClean="0">
                <a:solidFill>
                  <a:schemeClr val="accent6">
                    <a:lumMod val="75000"/>
                  </a:schemeClr>
                </a:solidFill>
              </a:rPr>
              <a:t>Odborný </a:t>
            </a:r>
            <a:r>
              <a:rPr lang="sk-SK" sz="1900" b="1" dirty="0" smtClean="0">
                <a:solidFill>
                  <a:schemeClr val="accent6">
                    <a:lumMod val="75000"/>
                  </a:schemeClr>
                </a:solidFill>
              </a:rPr>
              <a:t>pracovník</a:t>
            </a:r>
            <a:r>
              <a:rPr lang="sk-SK" sz="38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sk-SK" sz="3800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sk-SK" sz="19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Nadpis 3"/>
          <p:cNvSpPr txBox="1">
            <a:spLocks/>
          </p:cNvSpPr>
          <p:nvPr/>
        </p:nvSpPr>
        <p:spPr>
          <a:xfrm>
            <a:off x="467544" y="26064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600" b="1" dirty="0" smtClean="0">
                <a:solidFill>
                  <a:schemeClr val="accent6">
                    <a:lumMod val="75000"/>
                  </a:schemeClr>
                </a:solidFill>
              </a:rPr>
              <a:t>Oprávnené skupiny výdavkov – 1/3 </a:t>
            </a:r>
            <a:endParaRPr lang="sk-SK" sz="2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727200" y="2574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122065"/>
              </p:ext>
            </p:extLst>
          </p:nvPr>
        </p:nvGraphicFramePr>
        <p:xfrm>
          <a:off x="611560" y="3717032"/>
          <a:ext cx="7643866" cy="1135380"/>
        </p:xfrm>
        <a:graphic>
          <a:graphicData uri="http://schemas.openxmlformats.org/drawingml/2006/table">
            <a:tbl>
              <a:tblPr/>
              <a:tblGrid>
                <a:gridCol w="2712996"/>
                <a:gridCol w="2836487"/>
                <a:gridCol w="2094383"/>
              </a:tblGrid>
              <a:tr h="67821"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Dosiahnuté vzdelanie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Max. hrubá mzda/mesiac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Max. </a:t>
                      </a:r>
                      <a:r>
                        <a:rPr lang="sk-SK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CCP/mesiac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435"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Úplné stredné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908 €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1 227 €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435"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Vysokoškolské 1. stupňa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985 €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1 331 €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Vysokoškolské 2. stupňa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1 243 €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1 680 €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032786"/>
            <a:ext cx="8186766" cy="54205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1900" b="1" dirty="0" smtClean="0">
                <a:solidFill>
                  <a:schemeClr val="accent6">
                    <a:lumMod val="75000"/>
                  </a:schemeClr>
                </a:solidFill>
              </a:rPr>
              <a:t>521 – Mzdové výdavky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1900" b="1" dirty="0" smtClean="0">
                <a:solidFill>
                  <a:schemeClr val="accent6">
                    <a:lumMod val="75000"/>
                  </a:schemeClr>
                </a:solidFill>
              </a:rPr>
              <a:t>Externý hodnotiteľ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19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19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k-SK" sz="1800" b="1" dirty="0" smtClean="0"/>
          </a:p>
          <a:p>
            <a:pPr marL="0" indent="0">
              <a:buNone/>
            </a:pPr>
            <a:r>
              <a:rPr lang="sk-SK" sz="1800" b="1" dirty="0" smtClean="0"/>
              <a:t>Kvalifikačné </a:t>
            </a:r>
            <a:r>
              <a:rPr lang="sk-SK" sz="1800" b="1" dirty="0"/>
              <a:t>predpoklady </a:t>
            </a:r>
            <a:r>
              <a:rPr lang="sk-SK" sz="1800" dirty="0" smtClean="0"/>
              <a:t>:</a:t>
            </a:r>
            <a:endParaRPr lang="sk-SK" sz="1800" dirty="0"/>
          </a:p>
          <a:p>
            <a:pPr algn="just">
              <a:buFont typeface="Wingdings" pitchFamily="2" charset="2"/>
              <a:buChar char="§"/>
            </a:pPr>
            <a:r>
              <a:rPr lang="sk-SK" sz="1800" dirty="0"/>
              <a:t>II. stupeň </a:t>
            </a:r>
            <a:r>
              <a:rPr lang="sk-SK" sz="1800" dirty="0" smtClean="0"/>
              <a:t>VŠ a min. 3-ročná </a:t>
            </a:r>
            <a:r>
              <a:rPr lang="sk-SK" sz="1800" dirty="0"/>
              <a:t>prax </a:t>
            </a:r>
            <a:r>
              <a:rPr lang="sk-SK" sz="1800" dirty="0" smtClean="0"/>
              <a:t>–</a:t>
            </a:r>
            <a:r>
              <a:rPr lang="sk-SK" sz="1800" dirty="0" smtClean="0"/>
              <a:t> práca </a:t>
            </a:r>
            <a:r>
              <a:rPr lang="sk-SK" sz="1800" dirty="0"/>
              <a:t>s cieľovou skupinou ohrozenou chudobou a sociálnym vylúčením </a:t>
            </a:r>
            <a:r>
              <a:rPr lang="sk-SK" sz="1800" dirty="0" smtClean="0">
                <a:solidFill>
                  <a:schemeClr val="accent6">
                    <a:lumMod val="75000"/>
                  </a:schemeClr>
                </a:solidFill>
              </a:rPr>
              <a:t>alebo</a:t>
            </a:r>
            <a:r>
              <a:rPr lang="sk-SK" sz="1800" dirty="0" smtClean="0"/>
              <a:t> </a:t>
            </a:r>
            <a:endParaRPr lang="sk-SK" sz="1800" dirty="0"/>
          </a:p>
          <a:p>
            <a:pPr algn="just">
              <a:buFont typeface="Wingdings" pitchFamily="2" charset="2"/>
              <a:buChar char="§"/>
            </a:pPr>
            <a:r>
              <a:rPr lang="sk-SK" sz="1800" dirty="0" smtClean="0"/>
              <a:t>min. 3-ročná </a:t>
            </a:r>
            <a:r>
              <a:rPr lang="sk-SK" sz="1800" dirty="0"/>
              <a:t>skúsenosť (výkon, implementácia alebo analýza) so systémom sociálnej ochrany vo vzťahu k rizikovým skupinám ohrozených chudobou a sociálnym </a:t>
            </a:r>
            <a:r>
              <a:rPr lang="sk-SK" sz="1800" dirty="0" smtClean="0"/>
              <a:t>vylúčením </a:t>
            </a:r>
            <a:endParaRPr lang="sk-SK" sz="1800" dirty="0"/>
          </a:p>
          <a:p>
            <a:pPr algn="just">
              <a:buFont typeface="Wingdings" pitchFamily="2" charset="2"/>
              <a:buChar char="§"/>
            </a:pPr>
            <a:r>
              <a:rPr lang="sk-SK" sz="1800" dirty="0" smtClean="0"/>
              <a:t>nesmie </a:t>
            </a:r>
            <a:r>
              <a:rPr lang="sk-SK" sz="1800" dirty="0" smtClean="0"/>
              <a:t>mať zmluvný </a:t>
            </a:r>
            <a:r>
              <a:rPr lang="sk-SK" sz="1800" dirty="0"/>
              <a:t>vzťah s organizáciou (žiadateľom/partnerom) </a:t>
            </a:r>
            <a:r>
              <a:rPr lang="sk-SK" sz="1800" dirty="0" smtClean="0">
                <a:solidFill>
                  <a:schemeClr val="accent6">
                    <a:lumMod val="75000"/>
                  </a:schemeClr>
                </a:solidFill>
              </a:rPr>
              <a:t>minimálne </a:t>
            </a:r>
            <a:r>
              <a:rPr lang="sk-SK" sz="1800" dirty="0">
                <a:solidFill>
                  <a:schemeClr val="accent6">
                    <a:lumMod val="75000"/>
                  </a:schemeClr>
                </a:solidFill>
              </a:rPr>
              <a:t>6 mesiacov pred vyhlásením </a:t>
            </a:r>
            <a:r>
              <a:rPr lang="sk-SK" sz="1800" dirty="0" smtClean="0">
                <a:solidFill>
                  <a:schemeClr val="accent6">
                    <a:lumMod val="75000"/>
                  </a:schemeClr>
                </a:solidFill>
              </a:rPr>
              <a:t>výzvy</a:t>
            </a:r>
            <a:endParaRPr lang="sk-SK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Nadpis 3"/>
          <p:cNvSpPr txBox="1">
            <a:spLocks/>
          </p:cNvSpPr>
          <p:nvPr/>
        </p:nvSpPr>
        <p:spPr>
          <a:xfrm>
            <a:off x="467544" y="26064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600" b="1" dirty="0" smtClean="0">
                <a:solidFill>
                  <a:schemeClr val="accent6">
                    <a:lumMod val="75000"/>
                  </a:schemeClr>
                </a:solidFill>
              </a:rPr>
              <a:t>Oprávnené skupiny výdavkov – 2/3 </a:t>
            </a:r>
            <a:endParaRPr lang="sk-SK" sz="2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727200" y="2574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116768"/>
              </p:ext>
            </p:extLst>
          </p:nvPr>
        </p:nvGraphicFramePr>
        <p:xfrm>
          <a:off x="611560" y="1772816"/>
          <a:ext cx="7643866" cy="567690"/>
        </p:xfrm>
        <a:graphic>
          <a:graphicData uri="http://schemas.openxmlformats.org/drawingml/2006/table">
            <a:tbl>
              <a:tblPr/>
              <a:tblGrid>
                <a:gridCol w="2772118"/>
                <a:gridCol w="2802477"/>
                <a:gridCol w="2069271"/>
              </a:tblGrid>
              <a:tr h="272409"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Pozícia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Max. hrubá mzda/hodina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Max. CCP/hodina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57"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Externý </a:t>
                      </a:r>
                      <a:r>
                        <a:rPr lang="sk-S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hodnotiteľ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28,10 €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38 €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45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032786"/>
            <a:ext cx="8186766" cy="5182296"/>
          </a:xfrm>
        </p:spPr>
        <p:txBody>
          <a:bodyPr>
            <a:normAutofit lnSpcReduction="10000"/>
          </a:bodyPr>
          <a:lstStyle/>
          <a:p>
            <a:pPr marL="857250" indent="-857250">
              <a:buNone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</a:rPr>
              <a:t>905 – Ostatné spôsoby </a:t>
            </a:r>
            <a:r>
              <a:rPr lang="sk-SK" sz="1800" b="1" u="sng" dirty="0" smtClean="0">
                <a:solidFill>
                  <a:schemeClr val="accent6">
                    <a:lumMod val="75000"/>
                  </a:schemeClr>
                </a:solidFill>
              </a:rPr>
              <a:t>paušálneho</a:t>
            </a: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</a:rPr>
              <a:t> financovania</a:t>
            </a:r>
          </a:p>
          <a:p>
            <a:pPr>
              <a:buFont typeface="Wingdings" pitchFamily="2" charset="2"/>
              <a:buChar char="§"/>
            </a:pPr>
            <a:r>
              <a:rPr lang="sk-SK" sz="1800" dirty="0" smtClean="0"/>
              <a:t>výdavky </a:t>
            </a:r>
            <a:r>
              <a:rPr lang="sk-SK" sz="1800" b="1" u="sng" dirty="0" smtClean="0">
                <a:solidFill>
                  <a:schemeClr val="accent6">
                    <a:lumMod val="75000"/>
                  </a:schemeClr>
                </a:solidFill>
              </a:rPr>
              <a:t>na riadenie projektu</a:t>
            </a: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</a:rPr>
              <a:t> vo výške 8,32 % </a:t>
            </a:r>
            <a:r>
              <a:rPr lang="sk-SK" sz="1800" dirty="0" smtClean="0"/>
              <a:t>z celkových oprávnených priamych výdavkov na zamestnancov v rámci </a:t>
            </a:r>
            <a:r>
              <a:rPr lang="sk-SK" sz="1800" dirty="0" smtClean="0"/>
              <a:t>projektu,</a:t>
            </a:r>
            <a:endParaRPr lang="sk-SK" sz="1800" dirty="0" smtClean="0"/>
          </a:p>
          <a:p>
            <a:pPr>
              <a:buFont typeface="Wingdings" pitchFamily="2" charset="2"/>
              <a:buChar char="§"/>
            </a:pPr>
            <a:r>
              <a:rPr lang="sk-SK" sz="1800" dirty="0" smtClean="0"/>
              <a:t>LEN v prípade, ak </a:t>
            </a:r>
            <a:r>
              <a:rPr lang="sk-SK" sz="1800" dirty="0"/>
              <a:t>ide o </a:t>
            </a:r>
            <a:r>
              <a:rPr lang="sk-SK" sz="1800" u="sng" dirty="0"/>
              <a:t>mzdové výdavky vzniknuté na základe pracovnoprávneho vzťahu </a:t>
            </a:r>
            <a:r>
              <a:rPr lang="sk-SK" sz="1800" dirty="0"/>
              <a:t>v zmysle zákona č. 311/2001 Z. z. Zákonník práce v znení neskorších </a:t>
            </a:r>
            <a:r>
              <a:rPr lang="sk-SK" sz="1800" dirty="0" smtClean="0"/>
              <a:t>predpisov, </a:t>
            </a:r>
            <a:r>
              <a:rPr lang="sk-SK" sz="1800" dirty="0"/>
              <a:t>resp. v zmysle osobitného predpisu, napr. zákona č. 55/2017 Z. z. o štátnej službe a o zmene a doplnení niektorých zákonov v znení neskorších </a:t>
            </a:r>
            <a:r>
              <a:rPr lang="sk-SK" sz="1800" dirty="0" smtClean="0"/>
              <a:t>predpisov,</a:t>
            </a:r>
            <a:endParaRPr lang="sk-SK" sz="1800" dirty="0"/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sk-SK" sz="1800" dirty="0" smtClean="0"/>
              <a:t>aplikácia </a:t>
            </a:r>
            <a:r>
              <a:rPr lang="sk-SK" sz="1800" dirty="0" smtClean="0"/>
              <a:t>paušálu, činnosti </a:t>
            </a:r>
            <a:r>
              <a:rPr lang="sk-SK" sz="1800" u="sng" dirty="0" smtClean="0"/>
              <a:t>projektového a </a:t>
            </a:r>
            <a:r>
              <a:rPr lang="sk-SK" sz="1800" u="sng" dirty="0"/>
              <a:t>finančného </a:t>
            </a:r>
            <a:r>
              <a:rPr lang="sk-SK" sz="1800" u="sng" dirty="0" smtClean="0"/>
              <a:t>manažéra </a:t>
            </a:r>
            <a:r>
              <a:rPr lang="sk-SK" sz="1800" dirty="0" smtClean="0"/>
              <a:t>(</a:t>
            </a:r>
            <a:r>
              <a:rPr lang="sk-SK" sz="1800" dirty="0" smtClean="0">
                <a:solidFill>
                  <a:srgbClr val="0070C0"/>
                </a:solidFill>
              </a:rPr>
              <a:t>Príloha </a:t>
            </a:r>
            <a:r>
              <a:rPr lang="sk-SK" sz="1800" dirty="0" smtClean="0">
                <a:solidFill>
                  <a:srgbClr val="0070C0"/>
                </a:solidFill>
              </a:rPr>
              <a:t>č.3 </a:t>
            </a:r>
            <a:r>
              <a:rPr lang="sk-SK" sz="1800" dirty="0" smtClean="0">
                <a:solidFill>
                  <a:srgbClr val="0070C0"/>
                </a:solidFill>
              </a:rPr>
              <a:t>výzvy</a:t>
            </a:r>
            <a:r>
              <a:rPr lang="sk-SK" sz="1800" dirty="0" smtClean="0"/>
              <a:t>) </a:t>
            </a:r>
            <a:endParaRPr lang="sk-SK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sk-SK" sz="500" dirty="0"/>
          </a:p>
          <a:p>
            <a:pPr marL="742950" indent="-742950">
              <a:buNone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</a:rPr>
              <a:t>903 – </a:t>
            </a:r>
            <a:r>
              <a:rPr lang="sk-SK" sz="1800" b="1" u="sng" dirty="0" smtClean="0">
                <a:solidFill>
                  <a:schemeClr val="accent6">
                    <a:lumMod val="75000"/>
                  </a:schemeClr>
                </a:solidFill>
              </a:rPr>
              <a:t>Paušálna</a:t>
            </a: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</a:rPr>
              <a:t> sadzba na </a:t>
            </a:r>
            <a:r>
              <a:rPr lang="sk-SK" sz="1800" b="1" u="sng" dirty="0" smtClean="0">
                <a:solidFill>
                  <a:schemeClr val="accent6">
                    <a:lumMod val="75000"/>
                  </a:schemeClr>
                </a:solidFill>
              </a:rPr>
              <a:t>ostatné výdavky projektu</a:t>
            </a:r>
          </a:p>
          <a:p>
            <a:pPr>
              <a:buFont typeface="Wingdings" pitchFamily="2" charset="2"/>
              <a:buChar char="§"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</a:rPr>
              <a:t>vo výške 40 % </a:t>
            </a:r>
            <a:r>
              <a:rPr lang="sk-SK" sz="1800" dirty="0" smtClean="0"/>
              <a:t>z celkových oprávnených priamych nákladov na zamestnancov v rámci projektu</a:t>
            </a:r>
          </a:p>
          <a:p>
            <a:pPr>
              <a:buFont typeface="Wingdings" pitchFamily="2" charset="2"/>
              <a:buChar char="§"/>
            </a:pPr>
            <a:r>
              <a:rPr lang="sk-SK" sz="1800" b="1" dirty="0" smtClean="0"/>
              <a:t>účel</a:t>
            </a:r>
            <a:r>
              <a:rPr lang="sk-SK" sz="1800" dirty="0" smtClean="0"/>
              <a:t> = pokrytie zostávajúcich oprávnených náklady </a:t>
            </a:r>
            <a:r>
              <a:rPr lang="sk-SK" sz="1800" dirty="0"/>
              <a:t>na </a:t>
            </a:r>
            <a:r>
              <a:rPr lang="sk-SK" sz="1800" dirty="0" smtClean="0"/>
              <a:t>operáciu bez </a:t>
            </a:r>
            <a:r>
              <a:rPr lang="sk-SK" sz="1800" dirty="0"/>
              <a:t>požiadavky, aby členský štát vykonal akýkoľvek výpočet na stanovenie uplatniteľnej </a:t>
            </a:r>
            <a:r>
              <a:rPr lang="sk-SK" sz="1800" dirty="0" smtClean="0"/>
              <a:t>sadzby; </a:t>
            </a:r>
          </a:p>
          <a:p>
            <a:pPr>
              <a:buFont typeface="Wingdings" pitchFamily="2" charset="2"/>
              <a:buChar char="§"/>
            </a:pPr>
            <a:r>
              <a:rPr lang="sk-SK" sz="1800" dirty="0" smtClean="0"/>
              <a:t>výdavky </a:t>
            </a:r>
            <a:r>
              <a:rPr lang="sk-SK" sz="1800" dirty="0"/>
              <a:t>musia byť </a:t>
            </a:r>
            <a:r>
              <a:rPr lang="sk-SK" sz="1800" dirty="0" smtClean="0"/>
              <a:t>vyvolané </a:t>
            </a:r>
            <a:r>
              <a:rPr lang="sk-SK" sz="1800" dirty="0"/>
              <a:t>realizáciou projektu alebo nevyhnutné pre realizáciu </a:t>
            </a:r>
            <a:r>
              <a:rPr lang="sk-SK" sz="1800" dirty="0" smtClean="0"/>
              <a:t>projektu</a:t>
            </a:r>
            <a:endParaRPr lang="sk-SK" sz="1800" dirty="0" smtClean="0"/>
          </a:p>
          <a:p>
            <a:pPr>
              <a:buFont typeface="Wingdings" pitchFamily="2" charset="2"/>
              <a:buChar char="§"/>
            </a:pPr>
            <a:r>
              <a:rPr lang="sk-SK" sz="1800" dirty="0" smtClean="0"/>
              <a:t>zahŕňa aj </a:t>
            </a:r>
            <a:r>
              <a:rPr lang="sk-SK" sz="1800" dirty="0" smtClean="0">
                <a:solidFill>
                  <a:schemeClr val="accent6">
                    <a:lumMod val="75000"/>
                  </a:schemeClr>
                </a:solidFill>
              </a:rPr>
              <a:t>výdavky na publicitu a informovanosť</a:t>
            </a:r>
          </a:p>
        </p:txBody>
      </p:sp>
      <p:sp>
        <p:nvSpPr>
          <p:cNvPr id="3" name="Nadpis 3"/>
          <p:cNvSpPr txBox="1">
            <a:spLocks/>
          </p:cNvSpPr>
          <p:nvPr/>
        </p:nvSpPr>
        <p:spPr>
          <a:xfrm>
            <a:off x="467544" y="26064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600" b="1" dirty="0" smtClean="0">
                <a:solidFill>
                  <a:schemeClr val="accent6">
                    <a:lumMod val="75000"/>
                  </a:schemeClr>
                </a:solidFill>
              </a:rPr>
              <a:t>Oprávnené skupiny výdavkov – 3/3</a:t>
            </a:r>
            <a:endParaRPr lang="sk-SK" sz="2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727200" y="2574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3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268759"/>
            <a:ext cx="8186737" cy="4104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Nadpis 3"/>
          <p:cNvSpPr txBox="1">
            <a:spLocks/>
          </p:cNvSpPr>
          <p:nvPr/>
        </p:nvSpPr>
        <p:spPr>
          <a:xfrm>
            <a:off x="467544" y="260648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2600" b="1" dirty="0" smtClean="0">
                <a:solidFill>
                  <a:schemeClr val="accent6">
                    <a:lumMod val="75000"/>
                  </a:schemeClr>
                </a:solidFill>
              </a:rPr>
              <a:t>Rozpočet projektu </a:t>
            </a:r>
          </a:p>
          <a:p>
            <a:pPr algn="l"/>
            <a:r>
              <a:rPr lang="sk-SK" sz="1600" dirty="0" smtClean="0"/>
              <a:t>- </a:t>
            </a:r>
            <a:r>
              <a:rPr lang="sk-SK" sz="1400" dirty="0"/>
              <a:t>ž</a:t>
            </a:r>
            <a:r>
              <a:rPr lang="sk-SK" sz="1400" dirty="0" smtClean="0"/>
              <a:t>iadateľ: 		Príloha č. 1a Príručka pre žiadateľa</a:t>
            </a:r>
          </a:p>
          <a:p>
            <a:pPr algn="l"/>
            <a:r>
              <a:rPr lang="sk-SK" sz="1400" dirty="0" smtClean="0"/>
              <a:t>- žiadateľ + partner: 	Príloha č. 16 výzvy</a:t>
            </a:r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376655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3"/>
          <p:cNvSpPr txBox="1">
            <a:spLocks/>
          </p:cNvSpPr>
          <p:nvPr/>
        </p:nvSpPr>
        <p:spPr>
          <a:xfrm>
            <a:off x="467544" y="260648"/>
            <a:ext cx="82296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k-SK" sz="2300" dirty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727200" y="2574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619944" y="413048"/>
            <a:ext cx="8229600" cy="5676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600" b="1" dirty="0" smtClean="0">
                <a:solidFill>
                  <a:schemeClr val="accent6">
                    <a:lumMod val="75000"/>
                  </a:schemeClr>
                </a:solidFill>
              </a:rPr>
              <a:t>Oprávnené aktivity projektu – </a:t>
            </a:r>
            <a:r>
              <a:rPr lang="pl-PL" sz="2600" b="1" dirty="0" smtClean="0">
                <a:solidFill>
                  <a:schemeClr val="accent6">
                    <a:lumMod val="75000"/>
                  </a:schemeClr>
                </a:solidFill>
              </a:rPr>
              <a:t>1/4</a:t>
            </a:r>
            <a:endParaRPr lang="sk-SK" sz="2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Zástupný symbol obsahu 1"/>
          <p:cNvSpPr txBox="1">
            <a:spLocks/>
          </p:cNvSpPr>
          <p:nvPr/>
        </p:nvSpPr>
        <p:spPr>
          <a:xfrm>
            <a:off x="510378" y="1012259"/>
            <a:ext cx="8339166" cy="4832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sk-SK" sz="12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sk-SK" sz="12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sk-SK" sz="12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sk-SK" sz="12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sk-SK" sz="1200" dirty="0" smtClean="0"/>
          </a:p>
          <a:p>
            <a:pPr marL="457200" lvl="1" indent="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sk-SK" sz="1200" dirty="0" smtClean="0"/>
          </a:p>
          <a:p>
            <a:pPr marL="457200" lvl="1" indent="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sk-SK" sz="1200" dirty="0" smtClean="0"/>
          </a:p>
        </p:txBody>
      </p:sp>
      <p:sp>
        <p:nvSpPr>
          <p:cNvPr id="8" name="Obdĺžnik 7"/>
          <p:cNvSpPr/>
          <p:nvPr/>
        </p:nvSpPr>
        <p:spPr>
          <a:xfrm>
            <a:off x="510379" y="1012259"/>
            <a:ext cx="8162936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Hlavná aktivita: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sk-SK" dirty="0" smtClean="0"/>
              <a:t>Podpora </a:t>
            </a:r>
            <a:r>
              <a:rPr lang="sk-SK" dirty="0"/>
              <a:t>zefektívnenia súčasných a zavedenia nových nástrojov za účelom zvýšenia aktivity ľudí ohrozených chudobou a sociálnym </a:t>
            </a:r>
            <a:r>
              <a:rPr lang="sk-SK" dirty="0" smtClean="0"/>
              <a:t>vylúčením</a:t>
            </a:r>
          </a:p>
          <a:p>
            <a:endParaRPr lang="sk-SK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2 povinné </a:t>
            </a: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podaktivity</a:t>
            </a:r>
            <a:r>
              <a:rPr lang="sk-SK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sk-SK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Podaktivita </a:t>
            </a: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1: Overovanie návrhu</a:t>
            </a:r>
            <a:endParaRPr lang="sk-SK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sk-SK" b="1" dirty="0" smtClean="0"/>
              <a:t>cieľ </a:t>
            </a:r>
            <a:r>
              <a:rPr lang="sk-SK" dirty="0" smtClean="0"/>
              <a:t>= </a:t>
            </a:r>
            <a:r>
              <a:rPr lang="sk-SK" b="1" dirty="0"/>
              <a:t>overovanie každého predloženého návrhu</a:t>
            </a:r>
            <a:r>
              <a:rPr lang="sk-SK" dirty="0"/>
              <a:t>, ktorý bude realizovaný v oblasti riešenia znižovania chudoby a sociálneho vylúčenia </a:t>
            </a:r>
            <a:endParaRPr lang="sk-SK" dirty="0" smtClean="0"/>
          </a:p>
          <a:p>
            <a:pPr marL="285750" indent="-285750" algn="just">
              <a:buFontTx/>
              <a:buChar char="-"/>
            </a:pPr>
            <a:r>
              <a:rPr lang="sk-SK" b="1" dirty="0" smtClean="0"/>
              <a:t>minimálne </a:t>
            </a:r>
            <a:r>
              <a:rPr lang="sk-SK" b="1" dirty="0" smtClean="0"/>
              <a:t>1 návrh </a:t>
            </a:r>
            <a:r>
              <a:rPr lang="sk-SK" b="1" dirty="0"/>
              <a:t>inovatívneho charakteru</a:t>
            </a:r>
            <a:r>
              <a:rPr lang="sk-SK" dirty="0"/>
              <a:t> v oblasti riešenia znižovania chudoby a sociálneho vylúčenia, a to zameraný najmä na</a:t>
            </a:r>
            <a:r>
              <a:rPr lang="sk-SK" dirty="0"/>
              <a:t>:</a:t>
            </a:r>
          </a:p>
          <a:p>
            <a:pPr marL="742950" lvl="1" indent="-285750" algn="just">
              <a:buFontTx/>
              <a:buChar char="-"/>
            </a:pPr>
            <a:r>
              <a:rPr lang="sk-SK" u="sng" dirty="0"/>
              <a:t>zefektívnenie súčasných nástrojov/opatrení </a:t>
            </a:r>
            <a:r>
              <a:rPr lang="sk-SK" dirty="0"/>
              <a:t>v oblasti chudoby a sociálneho    vylúčenia alebo ich </a:t>
            </a:r>
            <a:r>
              <a:rPr lang="sk-SK" u="sng" dirty="0"/>
              <a:t>rozšírenie o nový prvok alebo o novú odbornú činnosť </a:t>
            </a:r>
            <a:r>
              <a:rPr lang="sk-SK" dirty="0"/>
              <a:t>na komunitnej </a:t>
            </a:r>
            <a:r>
              <a:rPr lang="sk-SK" dirty="0" smtClean="0"/>
              <a:t>úrovni</a:t>
            </a:r>
            <a:endParaRPr lang="sk-SK" dirty="0"/>
          </a:p>
          <a:p>
            <a:pPr marL="742950" lvl="1" indent="-285750" algn="just">
              <a:buFontTx/>
              <a:buChar char="-"/>
            </a:pPr>
            <a:r>
              <a:rPr lang="sk-SK" u="sng" dirty="0"/>
              <a:t>nové opatrenia alebo služby </a:t>
            </a:r>
            <a:r>
              <a:rPr lang="sk-SK" dirty="0"/>
              <a:t>na komunitnej </a:t>
            </a:r>
            <a:r>
              <a:rPr lang="sk-SK" dirty="0" smtClean="0"/>
              <a:t>úrovni</a:t>
            </a:r>
            <a:endParaRPr lang="sk-SK" dirty="0" smtClean="0"/>
          </a:p>
          <a:p>
            <a:pPr marL="285750" lvl="1" indent="-285750" algn="just">
              <a:buFontTx/>
              <a:buChar char="-"/>
            </a:pPr>
            <a:r>
              <a:rPr lang="sk-SK" dirty="0" smtClean="0"/>
              <a:t>v popise </a:t>
            </a:r>
            <a:r>
              <a:rPr lang="sk-SK" dirty="0"/>
              <a:t>podaktivity </a:t>
            </a:r>
            <a:r>
              <a:rPr lang="sk-SK" dirty="0" smtClean="0"/>
              <a:t>informácia </a:t>
            </a:r>
            <a:r>
              <a:rPr lang="sk-SK" dirty="0"/>
              <a:t>o </a:t>
            </a:r>
            <a:r>
              <a:rPr lang="sk-SK" u="sng" dirty="0"/>
              <a:t>dĺžke overovanie každého návrhu </a:t>
            </a:r>
            <a:r>
              <a:rPr lang="sk-SK" dirty="0"/>
              <a:t>a o </a:t>
            </a:r>
            <a:r>
              <a:rPr lang="sk-SK" u="sng" dirty="0"/>
              <a:t>počte osôb cieľovej skupiny</a:t>
            </a:r>
            <a:r>
              <a:rPr lang="sk-SK" dirty="0"/>
              <a:t> </a:t>
            </a:r>
            <a:r>
              <a:rPr lang="sk-SK" dirty="0" smtClean="0"/>
              <a:t>zapojenej </a:t>
            </a:r>
            <a:r>
              <a:rPr lang="sk-SK" dirty="0"/>
              <a:t>do realizácie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9610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1331640" y="476672"/>
            <a:ext cx="712879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600" b="1" dirty="0">
                <a:solidFill>
                  <a:schemeClr val="accent6">
                    <a:lumMod val="75000"/>
                  </a:schemeClr>
                </a:solidFill>
              </a:rPr>
              <a:t>Oprávnené aktivity projektu – </a:t>
            </a:r>
            <a:r>
              <a:rPr lang="pl-PL" sz="2600" b="1" dirty="0" smtClean="0">
                <a:solidFill>
                  <a:schemeClr val="accent6">
                    <a:lumMod val="75000"/>
                  </a:schemeClr>
                </a:solidFill>
              </a:rPr>
              <a:t>2/4</a:t>
            </a:r>
            <a:endParaRPr lang="sk-SK" sz="2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Obdĺžnik 3"/>
          <p:cNvSpPr/>
          <p:nvPr/>
        </p:nvSpPr>
        <p:spPr>
          <a:xfrm rot="10800000" flipV="1">
            <a:off x="718573" y="908720"/>
            <a:ext cx="79208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Špecifiká </a:t>
            </a: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podaktivity 1:</a:t>
            </a:r>
          </a:p>
          <a:p>
            <a:pPr marL="285750" indent="-285750" algn="just">
              <a:buFontTx/>
              <a:buChar char="-"/>
            </a:pPr>
            <a:r>
              <a:rPr lang="sk-SK" dirty="0"/>
              <a:t>m</a:t>
            </a:r>
            <a:r>
              <a:rPr lang="sk-SK" dirty="0" smtClean="0"/>
              <a:t>inimálna dĺžka overovania je </a:t>
            </a:r>
            <a:r>
              <a:rPr lang="sk-SK" b="1" dirty="0" smtClean="0"/>
              <a:t>6 mesiacov</a:t>
            </a:r>
            <a:r>
              <a:rPr lang="sk-SK" dirty="0" smtClean="0"/>
              <a:t>,</a:t>
            </a:r>
          </a:p>
          <a:p>
            <a:pPr marL="285750" indent="-285750" algn="just">
              <a:buFontTx/>
              <a:buChar char="-"/>
            </a:pPr>
            <a:r>
              <a:rPr lang="sk-SK" dirty="0"/>
              <a:t>m</a:t>
            </a:r>
            <a:r>
              <a:rPr lang="sk-SK" dirty="0" smtClean="0"/>
              <a:t>inimálny celkový počet osôb cieľovej skupiny zapojených do overovania je </a:t>
            </a:r>
            <a:r>
              <a:rPr lang="sk-SK" b="1" dirty="0" smtClean="0"/>
              <a:t>30,</a:t>
            </a:r>
          </a:p>
          <a:p>
            <a:pPr marL="285750" indent="-285750" algn="just">
              <a:buFontTx/>
              <a:buChar char="-"/>
            </a:pPr>
            <a:r>
              <a:rPr lang="sk-SK" dirty="0"/>
              <a:t>p</a:t>
            </a:r>
            <a:r>
              <a:rPr lang="sk-SK" dirty="0" smtClean="0"/>
              <a:t>očet zamestnancov ako aj ich kvalifikačné predpoklady musia zodpovedať reálnym požiadavkám na výkon činností zameraných na prácu s vybranou cieľovou skupinou a reagovať na zmeny v overovaní,</a:t>
            </a:r>
          </a:p>
          <a:p>
            <a:pPr marL="285750" indent="-285750" algn="just">
              <a:buFontTx/>
              <a:buChar char="-"/>
            </a:pPr>
            <a:r>
              <a:rPr lang="sk-SK" dirty="0"/>
              <a:t>z</a:t>
            </a:r>
            <a:r>
              <a:rPr lang="sk-SK" dirty="0" smtClean="0"/>
              <a:t>ároveň je potrebné predložiť harmonogram činností a aktivít s osobami zapojenými do overovania návrhu za každý mesiac, a to priebežne, vždy vopred za príslušný kalendárny mesiac. </a:t>
            </a:r>
            <a:endParaRPr lang="sk-SK" dirty="0" smtClean="0"/>
          </a:p>
          <a:p>
            <a:pPr algn="just"/>
            <a:endParaRPr lang="sk-SK" dirty="0" smtClean="0"/>
          </a:p>
          <a:p>
            <a:r>
              <a:rPr lang="sk-SK" b="1" dirty="0">
                <a:solidFill>
                  <a:schemeClr val="accent6">
                    <a:lumMod val="75000"/>
                  </a:schemeClr>
                </a:solidFill>
              </a:rPr>
              <a:t>Výstupy podaktivity 1: </a:t>
            </a:r>
          </a:p>
          <a:p>
            <a:pPr marL="285750" indent="-285750" algn="just">
              <a:buFontTx/>
              <a:buChar char="-"/>
            </a:pPr>
            <a:r>
              <a:rPr lang="sk-SK" u="sng" dirty="0"/>
              <a:t>dokladovanie výkonu činnosti zamestnanca </a:t>
            </a:r>
            <a:r>
              <a:rPr lang="sk-SK" dirty="0"/>
              <a:t>v súlade s pracovnou náplňou a pracovnou zmluvou (prac. výkaz a prac. zmluva) a </a:t>
            </a:r>
          </a:p>
          <a:p>
            <a:pPr marL="285750" indent="-285750" algn="just">
              <a:buFontTx/>
              <a:buChar char="-"/>
            </a:pPr>
            <a:r>
              <a:rPr lang="sk-SK" u="sng" dirty="0"/>
              <a:t>vypracovanie a zverejnenie informácie o priebehu realizácie projektu, vrátane odporúčaní</a:t>
            </a:r>
            <a:r>
              <a:rPr lang="sk-SK" dirty="0"/>
              <a:t> pre uplatnenie návrhu projektu v praxi v predpísanej forme a obsahu </a:t>
            </a:r>
            <a:r>
              <a:rPr lang="sk-SK" dirty="0">
                <a:solidFill>
                  <a:srgbClr val="0070C0"/>
                </a:solidFill>
              </a:rPr>
              <a:t>(Príloha č. 11 výzvy)</a:t>
            </a:r>
            <a:r>
              <a:rPr lang="sk-SK" dirty="0"/>
              <a:t> </a:t>
            </a:r>
            <a:r>
              <a:rPr lang="sk-SK" u="sng" dirty="0"/>
              <a:t>na webovom sídle žiadateľa</a:t>
            </a:r>
            <a:r>
              <a:rPr lang="sk-SK" dirty="0"/>
              <a:t>, na konci overovania, najneskôr do odoslania záverečnej žiadosti o platbu</a:t>
            </a:r>
          </a:p>
          <a:p>
            <a:pPr marL="285750" indent="-285750" algn="just">
              <a:buFontTx/>
              <a:buChar char="-"/>
            </a:pPr>
            <a:endParaRPr lang="sk-SK" dirty="0"/>
          </a:p>
          <a:p>
            <a:pPr marL="285750" indent="-285750" algn="just">
              <a:buFontTx/>
              <a:buChar char="-"/>
            </a:pPr>
            <a:endParaRPr lang="sk-SK" dirty="0" smtClean="0"/>
          </a:p>
          <a:p>
            <a:pPr marL="285750" indent="-285750" algn="just">
              <a:buFontTx/>
              <a:buChar char="-"/>
            </a:pPr>
            <a:endParaRPr lang="sk-SK" dirty="0"/>
          </a:p>
          <a:p>
            <a:pPr marL="285750" indent="-285750" algn="just">
              <a:buFontTx/>
              <a:buChar char="-"/>
            </a:pPr>
            <a:endParaRPr lang="sk-SK" dirty="0" smtClean="0"/>
          </a:p>
          <a:p>
            <a:pPr marL="285750" indent="-285750" algn="just">
              <a:buFontTx/>
              <a:buChar char="-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710304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96752"/>
            <a:ext cx="8186766" cy="468052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000" dirty="0" smtClean="0"/>
          </a:p>
          <a:p>
            <a:pPr marL="457200" lvl="1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sk-SK" sz="2000" dirty="0" smtClean="0"/>
          </a:p>
        </p:txBody>
      </p:sp>
      <p:sp>
        <p:nvSpPr>
          <p:cNvPr id="3" name="Nadpis 3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k-SK" sz="2300" dirty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727200" y="2574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1259632" y="260648"/>
            <a:ext cx="655272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600" b="1" dirty="0">
                <a:solidFill>
                  <a:schemeClr val="accent6">
                    <a:lumMod val="75000"/>
                  </a:schemeClr>
                </a:solidFill>
              </a:rPr>
              <a:t>Oprávnené aktivity projektu – </a:t>
            </a:r>
            <a:r>
              <a:rPr lang="pl-PL" sz="2600" b="1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pl-PL" sz="2600" b="1" dirty="0" smtClean="0">
                <a:solidFill>
                  <a:schemeClr val="accent6">
                    <a:lumMod val="75000"/>
                  </a:schemeClr>
                </a:solidFill>
              </a:rPr>
              <a:t>/4</a:t>
            </a:r>
            <a:endParaRPr lang="sk-SK" sz="2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Obdĺžnik 5"/>
          <p:cNvSpPr/>
          <p:nvPr/>
        </p:nvSpPr>
        <p:spPr>
          <a:xfrm rot="10800000" flipV="1">
            <a:off x="683568" y="936303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b="1" dirty="0" smtClean="0"/>
              <a:t>Príklady návrhov, ktoré je možné overovať: 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sk-SK" sz="1400" dirty="0" smtClean="0"/>
              <a:t>preventívne </a:t>
            </a:r>
            <a:r>
              <a:rPr lang="sk-SK" sz="1400" dirty="0"/>
              <a:t>aktivity zamerané na predchádzanie vysťahovaniu a udržanie si bývania v prípade ľudí ohrozených stratou bývania,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sk-SK" sz="1400" dirty="0" smtClean="0"/>
              <a:t>zefektívnenie </a:t>
            </a:r>
            <a:r>
              <a:rPr lang="sk-SK" sz="1400" dirty="0"/>
              <a:t>poskytovania pomoci v hmotnej núdzi prostredníctvom osobitného príjemcu s cieľom zamerať sa na zvýšenie finančnej gramotnosti a zodpovednosti príjemcov pomoci v hmotnej núdzi pri účelnom využívaní poskytovaných prostriedkov,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sk-SK" sz="1400" dirty="0" smtClean="0"/>
              <a:t>zefektívnenie </a:t>
            </a:r>
            <a:r>
              <a:rPr lang="sk-SK" sz="1400" dirty="0"/>
              <a:t>aktivít potrebných pre nárok na plnú výšku dávky v hmotnej núdzi a/alebo na aktivačný príspevok v systéme pomoci v hmotnej núdzi,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sk-SK" sz="1400" dirty="0" smtClean="0"/>
              <a:t>prepojenie </a:t>
            </a:r>
            <a:r>
              <a:rPr lang="sk-SK" sz="1400" dirty="0"/>
              <a:t>systému sociálnoprávnej ochrany detí a sociálnej kurately so systémom sociálnych služieb v oblasti prípravy osamostatňovania sa, osamostatnenia sa mladého dospelého a integrácie fyzickej osoby do spoločnosti s podporou sociálnych služieb, 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sk-SK" sz="1400" dirty="0" smtClean="0"/>
              <a:t>prepojenie </a:t>
            </a:r>
            <a:r>
              <a:rPr lang="sk-SK" sz="1400" dirty="0"/>
              <a:t>systému sociálnoprávnej ochrany detí a sociálnej kurately so systémom sociálnych služieb v oblasti integrácie fyzickej osoby do spoločnosti s podporou sociálnych služieb po ukončení náhradnej osobnej starostlivosti a pestúnskej starostlivosti, 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sk-SK" sz="1400" dirty="0" smtClean="0"/>
              <a:t>podpora </a:t>
            </a:r>
            <a:r>
              <a:rPr lang="sk-SK" sz="1400" dirty="0"/>
              <a:t>rodinám, ktoré sa starajú o zdravotne postihnuté deti a/alebo osoby so zdravotným postihnutím za účelom podpory plnenia funkcií rodiny a predchádzaniu vzniku krízových situácií v rodinách, 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sk-SK" sz="1400" dirty="0" smtClean="0"/>
              <a:t>programy </a:t>
            </a:r>
            <a:r>
              <a:rPr lang="sk-SK" sz="1400" dirty="0"/>
              <a:t>zamerané na aktivizáciu osôb po ukončení výkonu trestu odňatia slobody a zvýšenia možností uplatnenia sa na trhu práce s možným prepojením na APTP,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sk-SK" sz="1400" dirty="0" smtClean="0"/>
              <a:t>inovatívne </a:t>
            </a:r>
            <a:r>
              <a:rPr lang="sk-SK" sz="1400" dirty="0"/>
              <a:t>formy manželského a rodinného poradenstva (napr. poskytovanie sociálneho, psychologického, právneho, ekonomického a iného poradenstva na jednom mieste).</a:t>
            </a:r>
          </a:p>
        </p:txBody>
      </p:sp>
    </p:spTree>
    <p:extLst>
      <p:ext uri="{BB962C8B-B14F-4D97-AF65-F5344CB8AC3E}">
        <p14:creationId xmlns:p14="http://schemas.microsoft.com/office/powerpoint/2010/main" val="293255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539552" y="1357298"/>
            <a:ext cx="8247290" cy="459198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sk-SK" sz="2000" b="1" dirty="0" smtClean="0"/>
              <a:t>Kód </a:t>
            </a:r>
            <a:r>
              <a:rPr lang="sk-SK" sz="2000" b="1" dirty="0"/>
              <a:t>výzvy: 	</a:t>
            </a:r>
            <a:r>
              <a:rPr lang="sk-SK" sz="2000" b="1" dirty="0" smtClean="0"/>
              <a:t>	</a:t>
            </a:r>
            <a:r>
              <a:rPr lang="sk-SK" sz="2000" dirty="0" smtClean="0"/>
              <a:t>OP </a:t>
            </a:r>
            <a:r>
              <a:rPr lang="sk-SK" sz="2000" dirty="0"/>
              <a:t>ĽZ DOP </a:t>
            </a:r>
            <a:r>
              <a:rPr lang="sk-SK" sz="2000" dirty="0" smtClean="0"/>
              <a:t>2017/4.1.1/01</a:t>
            </a:r>
            <a:endParaRPr lang="sk-SK" sz="20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sk-SK" sz="2000" b="1" dirty="0" smtClean="0"/>
              <a:t>Poskytovateľ:	</a:t>
            </a:r>
            <a:r>
              <a:rPr lang="sk-SK" sz="2000" dirty="0" smtClean="0"/>
              <a:t>	Implementačná agentúra MPSVR SR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sk-SK" sz="2000" b="1" dirty="0" smtClean="0"/>
              <a:t>Operačný program:</a:t>
            </a:r>
            <a:r>
              <a:rPr lang="sk-SK" sz="2000" dirty="0" smtClean="0"/>
              <a:t>	Ľudské zdroje</a:t>
            </a:r>
            <a:endParaRPr lang="sk-SK" sz="20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sk-SK" sz="2000" b="1" dirty="0" smtClean="0"/>
              <a:t>Fond:</a:t>
            </a:r>
            <a:r>
              <a:rPr lang="sk-SK" sz="2000" dirty="0" smtClean="0"/>
              <a:t>			Európsky sociálny fond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sk-SK" sz="2000" b="1" dirty="0" smtClean="0"/>
              <a:t>Prioritná </a:t>
            </a:r>
            <a:r>
              <a:rPr lang="sk-SK" sz="2000" b="1" dirty="0"/>
              <a:t>os:</a:t>
            </a:r>
            <a:r>
              <a:rPr lang="sk-SK" sz="2000" dirty="0"/>
              <a:t>		4. Sociálne </a:t>
            </a:r>
            <a:r>
              <a:rPr lang="sk-SK" sz="2000" dirty="0" smtClean="0"/>
              <a:t>začlenenie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sk-SK" sz="2000" b="1" dirty="0"/>
              <a:t>Investičná priorita:</a:t>
            </a:r>
            <a:r>
              <a:rPr lang="sk-SK" sz="2000" dirty="0"/>
              <a:t>	</a:t>
            </a:r>
            <a:r>
              <a:rPr lang="sk-SK" sz="2000" dirty="0" smtClean="0"/>
              <a:t>4.1 </a:t>
            </a:r>
            <a:r>
              <a:rPr lang="sk-SK" sz="2000" dirty="0"/>
              <a:t>Aktívne začlenenie, a to aj s cieľom </a:t>
            </a:r>
            <a:r>
              <a:rPr lang="sk-SK" sz="2000" dirty="0" smtClean="0"/>
              <a:t>podporovať 			rovnaké príležitosti a aktívnu účasť a zlepšenie                                                     			zamestnateľnosti</a:t>
            </a:r>
            <a:endParaRPr lang="sk-SK" sz="20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sk-SK" sz="2000" b="1" dirty="0"/>
              <a:t>Špecifický cieľ:</a:t>
            </a:r>
            <a:r>
              <a:rPr lang="sk-SK" sz="2000" dirty="0"/>
              <a:t>		</a:t>
            </a:r>
            <a:r>
              <a:rPr lang="pl-PL" sz="2000" spc="-30" dirty="0"/>
              <a:t>4.1.1 Zvýšenie účasti najviac znevýhodnených a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spc="-30" dirty="0"/>
              <a:t>                                               </a:t>
            </a:r>
            <a:r>
              <a:rPr lang="pl-PL" sz="2000" spc="-30" dirty="0" smtClean="0"/>
              <a:t>    ohrozených </a:t>
            </a:r>
            <a:r>
              <a:rPr lang="pl-PL" sz="2000" spc="-30" dirty="0"/>
              <a:t>osôb v spoločnosti, vrátane na trhu </a:t>
            </a:r>
            <a:r>
              <a:rPr lang="pl-PL" sz="2000" spc="-30" dirty="0" smtClean="0"/>
              <a:t>práce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000" b="1" dirty="0" smtClean="0"/>
              <a:t>Schéma </a:t>
            </a:r>
            <a:r>
              <a:rPr lang="sk-SK" sz="2000" b="1" dirty="0" smtClean="0"/>
              <a:t>pomoci </a:t>
            </a:r>
            <a:r>
              <a:rPr lang="it-IT" sz="2000" b="1" dirty="0"/>
              <a:t>de </a:t>
            </a:r>
            <a:r>
              <a:rPr lang="it-IT" sz="2000" b="1" dirty="0" smtClean="0"/>
              <a:t>minimis</a:t>
            </a:r>
            <a:r>
              <a:rPr lang="sk-SK" sz="2000" b="1" dirty="0" smtClean="0"/>
              <a:t>:  </a:t>
            </a:r>
            <a:r>
              <a:rPr lang="sk-SK" sz="2000" dirty="0" smtClean="0"/>
              <a:t>uplatňuje </a:t>
            </a:r>
            <a:r>
              <a:rPr lang="sk-SK" sz="2000" dirty="0"/>
              <a:t>sa </a:t>
            </a:r>
            <a:r>
              <a:rPr lang="sk-SK" sz="2000" b="1" dirty="0" smtClean="0"/>
              <a:t>schéma DM č. 1/2015 </a:t>
            </a:r>
            <a:r>
              <a:rPr lang="sk-SK" sz="2000" dirty="0" smtClean="0"/>
              <a:t>na podporu 			sociálnej inklúzie, zamestnanosti a vzdelávania 			zamestnancov</a:t>
            </a:r>
            <a:endParaRPr lang="sk-SK" sz="2000" b="1" dirty="0"/>
          </a:p>
        </p:txBody>
      </p:sp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467544" y="260648"/>
            <a:ext cx="8229600" cy="792088"/>
          </a:xfrm>
        </p:spPr>
        <p:txBody>
          <a:bodyPr>
            <a:normAutofit/>
          </a:bodyPr>
          <a:lstStyle/>
          <a:p>
            <a:r>
              <a:rPr lang="sk-SK" sz="2600" b="1" dirty="0" smtClean="0">
                <a:solidFill>
                  <a:schemeClr val="accent6">
                    <a:lumMod val="75000"/>
                  </a:schemeClr>
                </a:solidFill>
              </a:rPr>
              <a:t>Formálne náležitosti</a:t>
            </a:r>
            <a:endParaRPr lang="sk-SK" sz="2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53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1043608" y="447407"/>
            <a:ext cx="712879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600" b="1" dirty="0">
                <a:solidFill>
                  <a:schemeClr val="accent6">
                    <a:lumMod val="75000"/>
                  </a:schemeClr>
                </a:solidFill>
              </a:rPr>
              <a:t>Oprávnené aktivity projektu – 4</a:t>
            </a:r>
            <a:r>
              <a:rPr lang="pl-PL" sz="2600" b="1" dirty="0" smtClean="0">
                <a:solidFill>
                  <a:schemeClr val="accent6">
                    <a:lumMod val="75000"/>
                  </a:schemeClr>
                </a:solidFill>
              </a:rPr>
              <a:t>/4</a:t>
            </a:r>
            <a:endParaRPr lang="sk-SK" sz="2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899592" y="939850"/>
            <a:ext cx="74168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>
                <a:solidFill>
                  <a:schemeClr val="accent6">
                    <a:lumMod val="75000"/>
                  </a:schemeClr>
                </a:solidFill>
              </a:rPr>
              <a:t>Podaktivita 2: Externá </a:t>
            </a:r>
            <a:r>
              <a:rPr lang="sk-SK" b="1" dirty="0" err="1">
                <a:solidFill>
                  <a:schemeClr val="accent6">
                    <a:lumMod val="75000"/>
                  </a:schemeClr>
                </a:solidFill>
              </a:rPr>
              <a:t>evaluácia</a:t>
            </a:r>
            <a:r>
              <a:rPr lang="sk-SK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sk-SK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sk-SK" b="1" dirty="0" smtClean="0"/>
              <a:t>cieľ </a:t>
            </a:r>
            <a:r>
              <a:rPr lang="sk-SK" dirty="0" smtClean="0"/>
              <a:t>= odborné </a:t>
            </a:r>
            <a:r>
              <a:rPr lang="sk-SK" dirty="0"/>
              <a:t>hodnotenie každého návrhu v rámci projektu počas jeho overovania zo strany externého </a:t>
            </a:r>
            <a:r>
              <a:rPr lang="sk-SK" dirty="0" smtClean="0"/>
              <a:t>hodnotiteľa</a:t>
            </a:r>
          </a:p>
          <a:p>
            <a:pPr algn="just"/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Špecifiká </a:t>
            </a: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podaktivity 2: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sk-SK" dirty="0" smtClean="0"/>
              <a:t>výkon </a:t>
            </a:r>
            <a:r>
              <a:rPr lang="sk-SK" dirty="0"/>
              <a:t>hodnotenia </a:t>
            </a:r>
            <a:r>
              <a:rPr lang="sk-SK" dirty="0" smtClean="0"/>
              <a:t>= vykonanie </a:t>
            </a:r>
            <a:r>
              <a:rPr lang="sk-SK" dirty="0"/>
              <a:t>návštev počas realizovania overenia </a:t>
            </a:r>
            <a:r>
              <a:rPr lang="sk-SK" dirty="0" smtClean="0"/>
              <a:t>návrhu na </a:t>
            </a:r>
            <a:r>
              <a:rPr lang="sk-SK" dirty="0"/>
              <a:t>mieste v rozsahu </a:t>
            </a:r>
            <a:r>
              <a:rPr lang="sk-SK" b="1" dirty="0"/>
              <a:t>minimálne </a:t>
            </a:r>
            <a:r>
              <a:rPr lang="sk-SK" b="1" dirty="0" smtClean="0"/>
              <a:t>6-krát</a:t>
            </a:r>
            <a:r>
              <a:rPr lang="sk-SK" dirty="0" smtClean="0"/>
              <a:t>, </a:t>
            </a:r>
            <a:r>
              <a:rPr lang="sk-SK" b="1" dirty="0"/>
              <a:t>max. 48 </a:t>
            </a:r>
            <a:r>
              <a:rPr lang="sk-SK" b="1" dirty="0" smtClean="0"/>
              <a:t>hod.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sk-SK" dirty="0" smtClean="0"/>
              <a:t>výsledok hodnotenia = </a:t>
            </a:r>
            <a:r>
              <a:rPr lang="sk-SK" b="1" dirty="0" smtClean="0"/>
              <a:t>nezávislá hodnotiaca správa </a:t>
            </a:r>
            <a:r>
              <a:rPr lang="sk-SK" dirty="0" smtClean="0"/>
              <a:t>(</a:t>
            </a:r>
            <a:r>
              <a:rPr lang="sk-SK" dirty="0" smtClean="0">
                <a:solidFill>
                  <a:srgbClr val="0070C0"/>
                </a:solidFill>
              </a:rPr>
              <a:t>Prílohy č. 12 výzvy</a:t>
            </a:r>
            <a:r>
              <a:rPr lang="sk-SK" dirty="0" smtClean="0"/>
              <a:t>) </a:t>
            </a:r>
            <a:r>
              <a:rPr lang="sk-SK" b="1" dirty="0"/>
              <a:t>vypracovaná najneskôr 1 mesiac po ukončení </a:t>
            </a:r>
            <a:r>
              <a:rPr lang="sk-SK" b="1" dirty="0" smtClean="0"/>
              <a:t>overovania</a:t>
            </a:r>
            <a:r>
              <a:rPr lang="sk-SK" dirty="0"/>
              <a:t> </a:t>
            </a:r>
            <a:r>
              <a:rPr lang="sk-SK" dirty="0" smtClean="0"/>
              <a:t>a následne </a:t>
            </a:r>
            <a:r>
              <a:rPr lang="sk-SK" b="1" dirty="0"/>
              <a:t>zverejnená na web stránke </a:t>
            </a:r>
            <a:r>
              <a:rPr lang="sk-SK" b="1" dirty="0" smtClean="0"/>
              <a:t>žiadateľa </a:t>
            </a:r>
            <a:r>
              <a:rPr lang="sk-SK" dirty="0" smtClean="0"/>
              <a:t>(rozsah spracovania </a:t>
            </a:r>
            <a:r>
              <a:rPr lang="sk-SK" dirty="0" smtClean="0"/>
              <a:t>= max. </a:t>
            </a:r>
            <a:r>
              <a:rPr lang="sk-SK" b="1" dirty="0" smtClean="0"/>
              <a:t>20 hod</a:t>
            </a:r>
            <a:r>
              <a:rPr lang="sk-SK" dirty="0" smtClean="0"/>
              <a:t>.) </a:t>
            </a:r>
            <a:endParaRPr lang="sk-SK" dirty="0" smtClean="0"/>
          </a:p>
          <a:p>
            <a:pPr marL="285750" indent="-285750" algn="just">
              <a:buFont typeface="Wingdings" pitchFamily="2" charset="2"/>
              <a:buChar char="§"/>
            </a:pPr>
            <a:r>
              <a:rPr lang="sk-SK" dirty="0"/>
              <a:t>k</a:t>
            </a:r>
            <a:r>
              <a:rPr lang="sk-SK" dirty="0" smtClean="0"/>
              <a:t>umulatívny max. rozsah </a:t>
            </a:r>
            <a:r>
              <a:rPr lang="sk-SK" dirty="0"/>
              <a:t>hodín pre realizáciu </a:t>
            </a:r>
            <a:r>
              <a:rPr lang="sk-SK" dirty="0" smtClean="0"/>
              <a:t>podaktivity = </a:t>
            </a:r>
            <a:r>
              <a:rPr lang="sk-SK" b="1" dirty="0" smtClean="0"/>
              <a:t>68 hod</a:t>
            </a:r>
            <a:r>
              <a:rPr lang="sk-SK" dirty="0"/>
              <a:t>.</a:t>
            </a:r>
            <a:endParaRPr lang="sk-SK" dirty="0" smtClean="0"/>
          </a:p>
          <a:p>
            <a:endParaRPr lang="sk-SK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Výstupy </a:t>
            </a:r>
            <a:r>
              <a:rPr lang="sk-SK" b="1" dirty="0">
                <a:solidFill>
                  <a:schemeClr val="accent6">
                    <a:lumMod val="75000"/>
                  </a:schemeClr>
                </a:solidFill>
              </a:rPr>
              <a:t>podaktivity 2: 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sk-SK" dirty="0"/>
              <a:t>dokladovanie výkonu činností zamestnanca v súlade </a:t>
            </a:r>
            <a:r>
              <a:rPr lang="sk-SK" u="sng" dirty="0"/>
              <a:t>s dohodami o prácach vykonávaných mimo pracovného pomeru</a:t>
            </a:r>
            <a:r>
              <a:rPr lang="sk-SK" dirty="0"/>
              <a:t> s externým hodnotiteľom a </a:t>
            </a:r>
            <a:endParaRPr lang="sk-SK" dirty="0" smtClean="0"/>
          </a:p>
          <a:p>
            <a:pPr marL="285750" indent="-285750" algn="just">
              <a:buFont typeface="Wingdings" pitchFamily="2" charset="2"/>
              <a:buChar char="§"/>
            </a:pPr>
            <a:r>
              <a:rPr lang="sk-SK" dirty="0" smtClean="0"/>
              <a:t>predloženie </a:t>
            </a:r>
            <a:r>
              <a:rPr lang="sk-SK" u="sng" dirty="0"/>
              <a:t>výkazu výkonu návštev </a:t>
            </a:r>
            <a:r>
              <a:rPr lang="sk-SK" dirty="0"/>
              <a:t>počas realizácie projektu na mieste vrátane stručnej informácie o týchto návštevách a </a:t>
            </a:r>
            <a:endParaRPr lang="sk-SK" dirty="0" smtClean="0"/>
          </a:p>
          <a:p>
            <a:pPr marL="285750" indent="-285750" algn="just">
              <a:buFont typeface="Wingdings" pitchFamily="2" charset="2"/>
              <a:buChar char="§"/>
            </a:pPr>
            <a:r>
              <a:rPr lang="sk-SK" u="sng" dirty="0" smtClean="0"/>
              <a:t>vypracovaním </a:t>
            </a:r>
            <a:r>
              <a:rPr lang="sk-SK" u="sng" dirty="0"/>
              <a:t>a zverejnením nezávislej hodnotiacej správy </a:t>
            </a:r>
            <a:r>
              <a:rPr lang="sk-SK" dirty="0"/>
              <a:t>v predpísanej forme a obsahu na webovom sídle žiadateľa na konci overovania, najneskôr do odoslania záverečnej žiadosti o platbu. 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795669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980728"/>
            <a:ext cx="8186766" cy="4896544"/>
          </a:xfrm>
        </p:spPr>
        <p:txBody>
          <a:bodyPr>
            <a:normAutofit fontScale="70000" lnSpcReduction="20000"/>
          </a:bodyPr>
          <a:lstStyle/>
          <a:p>
            <a:pPr lvl="0" algn="just"/>
            <a:endParaRPr lang="sk-SK" sz="800" dirty="0"/>
          </a:p>
          <a:p>
            <a:pPr lvl="0" algn="just">
              <a:buFont typeface="Wingdings" pitchFamily="2" charset="2"/>
              <a:buChar char="ü"/>
            </a:pPr>
            <a:r>
              <a:rPr lang="sk-SK" sz="2000" dirty="0"/>
              <a:t>v</a:t>
            </a:r>
            <a:r>
              <a:rPr lang="sk-SK" sz="2000" dirty="0" smtClean="0"/>
              <a:t>šetky – bez príznaku</a:t>
            </a:r>
            <a:endParaRPr lang="sk-SK" sz="2000" dirty="0"/>
          </a:p>
          <a:p>
            <a:pPr marL="0" lvl="0" indent="0" algn="just">
              <a:buNone/>
            </a:pPr>
            <a:endParaRPr lang="sk-SK" sz="1400" b="1" dirty="0"/>
          </a:p>
          <a:p>
            <a:pPr marL="0" indent="0">
              <a:buNone/>
            </a:pP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</a:rPr>
              <a:t>P0092 Neaktívni mladí do 29 rokov </a:t>
            </a:r>
            <a:r>
              <a:rPr lang="sk-SK" sz="2000" dirty="0"/>
              <a:t>(povinný v projektoch, ktoré pracujú s uvedenou cieľovou skupinou)</a:t>
            </a:r>
          </a:p>
          <a:p>
            <a:pPr marL="0" lvl="0" indent="0">
              <a:buNone/>
            </a:pPr>
            <a:r>
              <a:rPr lang="sk-SK" sz="2000" u="sng" dirty="0"/>
              <a:t>Postup pre výpočet:</a:t>
            </a:r>
          </a:p>
          <a:p>
            <a:pPr>
              <a:buFont typeface="Wingdings" pitchFamily="2" charset="2"/>
              <a:buChar char="§"/>
            </a:pPr>
            <a:r>
              <a:rPr lang="sk-SK" sz="2000" dirty="0"/>
              <a:t>počet neaktívnych osôb vo veku do 29 rokov, ktoré boli zapojené do </a:t>
            </a:r>
            <a:r>
              <a:rPr lang="sk-SK" sz="2000" dirty="0" smtClean="0"/>
              <a:t>projektu</a:t>
            </a:r>
            <a:endParaRPr lang="sk-SK" sz="2000" dirty="0"/>
          </a:p>
          <a:p>
            <a:pPr marL="0" indent="0" algn="just">
              <a:buNone/>
            </a:pPr>
            <a:endParaRPr lang="sk-SK" sz="7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sk-SK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</a:rPr>
              <a:t>P0093 </a:t>
            </a: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</a:rPr>
              <a:t>Neaktívni mladí do 29 rokov, ktorí sú v čase odchodu zapojení do hľadania práce, vzdelávania/odbornej prípravy, získania kvalifikácie, sú zamestnaní, a to aj samostatne zárobkovo činní </a:t>
            </a:r>
            <a:r>
              <a:rPr lang="sk-SK" sz="2000" dirty="0"/>
              <a:t>(povinný v projektoch, ktoré pracujú s uvedenou cieľovou skupinou)</a:t>
            </a:r>
          </a:p>
          <a:p>
            <a:pPr marL="0" lvl="0" indent="0">
              <a:buNone/>
            </a:pPr>
            <a:r>
              <a:rPr lang="sk-SK" sz="2000" u="sng" dirty="0"/>
              <a:t>Postup pre výpočet:</a:t>
            </a:r>
          </a:p>
          <a:p>
            <a:pPr>
              <a:buFont typeface="Wingdings" pitchFamily="2" charset="2"/>
              <a:buChar char="§"/>
            </a:pPr>
            <a:r>
              <a:rPr lang="sk-SK" sz="2000" dirty="0"/>
              <a:t>počet neaktívnych mladých do 29 rokov, pre ktorých je/sú vykonávané zefektívnené, novorealizované alebo inovatívne opatrenie/opatrenia alebo služby, </a:t>
            </a:r>
          </a:p>
          <a:p>
            <a:pPr marL="0" indent="0">
              <a:buNone/>
            </a:pPr>
            <a:r>
              <a:rPr lang="sk-SK" sz="2000" b="1" dirty="0" smtClean="0"/>
              <a:t>         alebo</a:t>
            </a:r>
            <a:endParaRPr lang="sk-SK" sz="2000" dirty="0"/>
          </a:p>
          <a:p>
            <a:pPr>
              <a:buFont typeface="Wingdings" pitchFamily="2" charset="2"/>
              <a:buChar char="§"/>
            </a:pPr>
            <a:r>
              <a:rPr lang="sk-SK" sz="2000" dirty="0"/>
              <a:t>počet neaktívnych mladých do 29 rokov, pre ktorých sú vykonávané inovované a aktualizované výchovné a sociálne programy, aktivity rozšírené o nový prvok alebo o odbornú </a:t>
            </a:r>
            <a:r>
              <a:rPr lang="sk-SK" sz="2000" dirty="0" smtClean="0"/>
              <a:t>činnosť</a:t>
            </a:r>
            <a:endParaRPr lang="sk-SK" sz="2000" dirty="0"/>
          </a:p>
          <a:p>
            <a:pPr marL="0" indent="0">
              <a:buNone/>
            </a:pPr>
            <a:endParaRPr lang="sk-SK" sz="7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k-SK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</a:rPr>
              <a:t>P0274 </a:t>
            </a: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</a:rPr>
              <a:t>Počet osôb, ktoré využili nové, inovatívne služby alebo opatrenia na vykonávanie služieb sociálneho začlenenia</a:t>
            </a:r>
            <a:endParaRPr lang="sk-SK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sk-SK" sz="2000" u="sng" dirty="0" smtClean="0"/>
              <a:t>Postup </a:t>
            </a:r>
            <a:r>
              <a:rPr lang="sk-SK" sz="2000" u="sng" dirty="0"/>
              <a:t>pre výpočet:</a:t>
            </a:r>
          </a:p>
          <a:p>
            <a:pPr>
              <a:buFont typeface="Wingdings" pitchFamily="2" charset="2"/>
              <a:buChar char="§"/>
            </a:pPr>
            <a:r>
              <a:rPr lang="sk-SK" sz="2000" dirty="0"/>
              <a:t>p</a:t>
            </a:r>
            <a:r>
              <a:rPr lang="sk-SK" sz="2000" dirty="0" smtClean="0"/>
              <a:t>očet </a:t>
            </a:r>
            <a:r>
              <a:rPr lang="sk-SK" sz="2000" dirty="0"/>
              <a:t>osôb, pre ktorých je/sú vykonávané zefektívnené, novorealizované alebo inovatívne opatrenie/opatrenia alebo služby</a:t>
            </a:r>
            <a:endParaRPr lang="sk-SK" sz="2000" b="1" dirty="0"/>
          </a:p>
          <a:p>
            <a:pPr lvl="0" algn="just"/>
            <a:endParaRPr lang="sk-SK" sz="4900" dirty="0" smtClean="0"/>
          </a:p>
        </p:txBody>
      </p:sp>
      <p:sp>
        <p:nvSpPr>
          <p:cNvPr id="3" name="Nadpis 3"/>
          <p:cNvSpPr txBox="1">
            <a:spLocks/>
          </p:cNvSpPr>
          <p:nvPr/>
        </p:nvSpPr>
        <p:spPr>
          <a:xfrm>
            <a:off x="467544" y="26064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600" b="1" dirty="0" smtClean="0">
                <a:solidFill>
                  <a:schemeClr val="accent6">
                    <a:lumMod val="75000"/>
                  </a:schemeClr>
                </a:solidFill>
              </a:rPr>
              <a:t>Merateľné ukazovatele – 1/2</a:t>
            </a:r>
            <a:endParaRPr lang="sk-SK" sz="2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18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980728"/>
            <a:ext cx="8186766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1400" b="1" dirty="0" smtClean="0">
                <a:solidFill>
                  <a:schemeClr val="accent6">
                    <a:lumMod val="75000"/>
                  </a:schemeClr>
                </a:solidFill>
              </a:rPr>
              <a:t>P0361 </a:t>
            </a:r>
            <a:r>
              <a:rPr lang="sk-SK" sz="1400" b="1" dirty="0">
                <a:solidFill>
                  <a:schemeClr val="accent6">
                    <a:lumMod val="75000"/>
                  </a:schemeClr>
                </a:solidFill>
              </a:rPr>
              <a:t>Počet projektov zameraných na verejné správy alebo sociálne služby na vnútroštátnej, regionálnej a miestnej úrovni </a:t>
            </a:r>
          </a:p>
          <a:p>
            <a:pPr marL="0" indent="0">
              <a:buNone/>
            </a:pPr>
            <a:r>
              <a:rPr lang="sk-SK" sz="1400" u="sng" dirty="0" smtClean="0"/>
              <a:t>Postup </a:t>
            </a:r>
            <a:r>
              <a:rPr lang="sk-SK" sz="1400" u="sng" dirty="0"/>
              <a:t>pre </a:t>
            </a:r>
            <a:r>
              <a:rPr lang="sk-SK" sz="1400" u="sng" dirty="0" smtClean="0"/>
              <a:t>výpočet</a:t>
            </a:r>
            <a:r>
              <a:rPr lang="sk-SK" sz="1400" dirty="0" smtClean="0"/>
              <a:t>: počet </a:t>
            </a:r>
            <a:r>
              <a:rPr lang="sk-SK" sz="1400" dirty="0"/>
              <a:t>projektov podporovaných z ESF zameraných na posilnenie inštitucionálnych kapacít a efektívnej verejnej správy.</a:t>
            </a:r>
          </a:p>
          <a:p>
            <a:pPr marL="0" indent="0">
              <a:buNone/>
            </a:pPr>
            <a:r>
              <a:rPr lang="sk-SK" sz="1400" dirty="0" smtClean="0"/>
              <a:t>Pozn.: "Verejná </a:t>
            </a:r>
            <a:r>
              <a:rPr lang="sk-SK" sz="1400" dirty="0"/>
              <a:t>správa a sociálne služby" </a:t>
            </a:r>
            <a:r>
              <a:rPr lang="sk-SK" sz="1400" dirty="0" smtClean="0"/>
              <a:t>= akýkoľvek </a:t>
            </a:r>
            <a:r>
              <a:rPr lang="sk-SK" sz="1400" dirty="0"/>
              <a:t>verejný alebo súkromný subjekt, ktorý poskytuje verejnú službu</a:t>
            </a:r>
            <a:r>
              <a:rPr lang="sk-SK" sz="1400" dirty="0" smtClean="0"/>
              <a:t>.</a:t>
            </a:r>
          </a:p>
          <a:p>
            <a:pPr marL="0" indent="0">
              <a:buNone/>
            </a:pPr>
            <a:endParaRPr lang="sk-SK" sz="5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sz="1400" b="1" dirty="0" smtClean="0">
                <a:solidFill>
                  <a:schemeClr val="accent6">
                    <a:lumMod val="75000"/>
                  </a:schemeClr>
                </a:solidFill>
              </a:rPr>
              <a:t>P0509 </a:t>
            </a:r>
            <a:r>
              <a:rPr lang="sk-SK" sz="1400" b="1" dirty="0">
                <a:solidFill>
                  <a:schemeClr val="accent6">
                    <a:lumMod val="75000"/>
                  </a:schemeClr>
                </a:solidFill>
              </a:rPr>
              <a:t>Počet vypracovaných nových, inovatívnych, systémových opatrení</a:t>
            </a:r>
          </a:p>
          <a:p>
            <a:pPr marL="0" indent="0">
              <a:buNone/>
            </a:pPr>
            <a:r>
              <a:rPr lang="sk-SK" sz="1400" u="sng" dirty="0" smtClean="0"/>
              <a:t>Postup </a:t>
            </a:r>
            <a:r>
              <a:rPr lang="sk-SK" sz="1400" u="sng" dirty="0"/>
              <a:t>pre výpočet</a:t>
            </a:r>
            <a:r>
              <a:rPr lang="sk-SK" sz="1400" dirty="0" smtClean="0"/>
              <a:t>: počet </a:t>
            </a:r>
            <a:r>
              <a:rPr lang="sk-SK" sz="1400" dirty="0"/>
              <a:t>vypracovaných návrhov nových, inovatívnych alebo systémových opatrení v oblasti aktívneho </a:t>
            </a:r>
            <a:r>
              <a:rPr lang="sk-SK" sz="1400" dirty="0" smtClean="0"/>
              <a:t>začleňovania – </a:t>
            </a:r>
            <a:r>
              <a:rPr lang="sk-SK" sz="1400" b="1" dirty="0" smtClean="0">
                <a:solidFill>
                  <a:schemeClr val="accent6">
                    <a:lumMod val="75000"/>
                  </a:schemeClr>
                </a:solidFill>
              </a:rPr>
              <a:t>súčet bodov a) a b):</a:t>
            </a:r>
            <a:endParaRPr lang="sk-SK" sz="14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sz="1400" dirty="0"/>
              <a:t>a) počet </a:t>
            </a:r>
            <a:r>
              <a:rPr lang="sk-SK" sz="1400" dirty="0">
                <a:solidFill>
                  <a:schemeClr val="accent6">
                    <a:lumMod val="75000"/>
                  </a:schemeClr>
                </a:solidFill>
              </a:rPr>
              <a:t>pilotne overených návrhov zameraných na zefektívnenie súčasných nástrojov </a:t>
            </a:r>
            <a:r>
              <a:rPr lang="sk-SK" sz="1400" dirty="0"/>
              <a:t>alebo systémových opatrení </a:t>
            </a:r>
            <a:r>
              <a:rPr lang="sk-SK" sz="1400" dirty="0" smtClean="0"/>
              <a:t>v </a:t>
            </a:r>
            <a:r>
              <a:rPr lang="sk-SK" sz="1400" dirty="0"/>
              <a:t>oblasti chudoby a sociálneho vylúčenia, u ktorých prijímateľ mení parametre týchto nástrojov alebo opatrení alebo rozširuje súčasné nástroje alebo opatrenia o nový prvok alebo o novú odbornú činnosť</a:t>
            </a:r>
          </a:p>
          <a:p>
            <a:pPr marL="0" indent="0">
              <a:buNone/>
            </a:pPr>
            <a:r>
              <a:rPr lang="sk-SK" sz="1400" dirty="0" smtClean="0"/>
              <a:t>b) </a:t>
            </a:r>
            <a:r>
              <a:rPr lang="sk-SK" sz="1400" dirty="0" smtClean="0">
                <a:solidFill>
                  <a:schemeClr val="accent6">
                    <a:lumMod val="75000"/>
                  </a:schemeClr>
                </a:solidFill>
              </a:rPr>
              <a:t>počet pilotne overených nových nástrojov alebo systémových opatrení</a:t>
            </a:r>
          </a:p>
          <a:p>
            <a:pPr marL="0" indent="0">
              <a:buNone/>
            </a:pPr>
            <a:endParaRPr lang="sk-SK" sz="5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sz="1400" b="1" dirty="0" smtClean="0">
                <a:solidFill>
                  <a:schemeClr val="accent6">
                    <a:lumMod val="75000"/>
                  </a:schemeClr>
                </a:solidFill>
              </a:rPr>
              <a:t>P0504 </a:t>
            </a:r>
            <a:r>
              <a:rPr lang="sk-SK" sz="1400" b="1" dirty="0">
                <a:solidFill>
                  <a:schemeClr val="accent6">
                    <a:lumMod val="75000"/>
                  </a:schemeClr>
                </a:solidFill>
              </a:rPr>
              <a:t>Počet vykonávateľov služieb a opatrení na účely sociálneho začlenenia</a:t>
            </a:r>
          </a:p>
          <a:p>
            <a:pPr marL="0" indent="0">
              <a:buNone/>
            </a:pPr>
            <a:r>
              <a:rPr lang="sk-SK" sz="1400" u="sng" dirty="0" smtClean="0"/>
              <a:t>Postup </a:t>
            </a:r>
            <a:r>
              <a:rPr lang="sk-SK" sz="1400" u="sng" dirty="0"/>
              <a:t>pre výpočet</a:t>
            </a:r>
            <a:r>
              <a:rPr lang="sk-SK" sz="1400" dirty="0" smtClean="0"/>
              <a:t>: počet </a:t>
            </a:r>
            <a:r>
              <a:rPr lang="sk-SK" sz="1400" dirty="0"/>
              <a:t>vykonávateľov (subjektov) </a:t>
            </a:r>
            <a:r>
              <a:rPr lang="sk-SK" sz="1400" dirty="0" smtClean="0"/>
              <a:t>služieb </a:t>
            </a:r>
            <a:r>
              <a:rPr lang="sk-SK" sz="1400" dirty="0"/>
              <a:t>a opatrení zapojených do realizácie aktivít </a:t>
            </a:r>
            <a:r>
              <a:rPr lang="sk-SK" sz="1400" dirty="0" smtClean="0"/>
              <a:t>projektu</a:t>
            </a:r>
          </a:p>
          <a:p>
            <a:pPr marL="0" indent="0">
              <a:buNone/>
            </a:pPr>
            <a:r>
              <a:rPr lang="sk-SK" sz="1400" dirty="0" smtClean="0"/>
              <a:t>Pozn.: V</a:t>
            </a:r>
            <a:r>
              <a:rPr lang="sk-SK" sz="1400" dirty="0"/>
              <a:t> prípade partnerstva sa ako vykonávateľ </a:t>
            </a:r>
            <a:r>
              <a:rPr lang="sk-SK" sz="1400" dirty="0" smtClean="0"/>
              <a:t>uvedie </a:t>
            </a:r>
            <a:r>
              <a:rPr lang="sk-SK" sz="1400" dirty="0"/>
              <a:t>aj partner. </a:t>
            </a:r>
            <a:endParaRPr lang="sk-SK" sz="1400" dirty="0" smtClean="0"/>
          </a:p>
          <a:p>
            <a:pPr marL="0" indent="0">
              <a:buNone/>
            </a:pPr>
            <a:endParaRPr lang="sk-SK" sz="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sz="1400" b="1" dirty="0" smtClean="0">
                <a:solidFill>
                  <a:schemeClr val="accent6">
                    <a:lumMod val="75000"/>
                  </a:schemeClr>
                </a:solidFill>
              </a:rPr>
              <a:t>Zoznam </a:t>
            </a:r>
            <a:r>
              <a:rPr lang="sk-SK" sz="1400" b="1" dirty="0">
                <a:solidFill>
                  <a:schemeClr val="accent6">
                    <a:lumMod val="75000"/>
                  </a:schemeClr>
                </a:solidFill>
              </a:rPr>
              <a:t>iných </a:t>
            </a:r>
            <a:r>
              <a:rPr lang="sk-SK" sz="1400" b="1" dirty="0" smtClean="0">
                <a:solidFill>
                  <a:schemeClr val="accent6">
                    <a:lumMod val="75000"/>
                  </a:schemeClr>
                </a:solidFill>
              </a:rPr>
              <a:t>údajov </a:t>
            </a:r>
            <a:r>
              <a:rPr lang="sk-SK" sz="1400" b="1" dirty="0" smtClean="0">
                <a:solidFill>
                  <a:schemeClr val="accent6">
                    <a:lumMod val="75000"/>
                  </a:schemeClr>
                </a:solidFill>
              </a:rPr>
              <a:t>(Príloha </a:t>
            </a:r>
            <a:r>
              <a:rPr lang="sk-SK" sz="1400" b="1" dirty="0" smtClean="0">
                <a:solidFill>
                  <a:schemeClr val="accent6">
                    <a:lumMod val="75000"/>
                  </a:schemeClr>
                </a:solidFill>
              </a:rPr>
              <a:t>č. 9 výzvy) </a:t>
            </a:r>
            <a:endParaRPr lang="sk-SK" sz="1400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x-none" sz="1200" smtClean="0"/>
              <a:t>výhradne </a:t>
            </a:r>
            <a:r>
              <a:rPr lang="x-none" sz="1200"/>
              <a:t>pre potreby gestora HP – zabezpečujú</a:t>
            </a:r>
            <a:r>
              <a:rPr lang="sk-SK" sz="1200" dirty="0"/>
              <a:t> </a:t>
            </a:r>
            <a:r>
              <a:rPr lang="x-none" sz="1200">
                <a:solidFill>
                  <a:schemeClr val="accent6">
                    <a:lumMod val="75000"/>
                  </a:schemeClr>
                </a:solidFill>
              </a:rPr>
              <a:t>sledovanie príspevku k napĺňaniu špecifických cieľov HP </a:t>
            </a:r>
            <a:r>
              <a:rPr lang="x-none" sz="1200"/>
              <a:t>a </a:t>
            </a:r>
            <a:r>
              <a:rPr lang="x-none" sz="1200">
                <a:solidFill>
                  <a:schemeClr val="accent6">
                    <a:lumMod val="75000"/>
                  </a:schemeClr>
                </a:solidFill>
              </a:rPr>
              <a:t>nemajú vplyv na plnenie podmienok poskytnutia príspevku</a:t>
            </a:r>
            <a:endParaRPr lang="sk-SK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Nadpis 3"/>
          <p:cNvSpPr txBox="1">
            <a:spLocks/>
          </p:cNvSpPr>
          <p:nvPr/>
        </p:nvSpPr>
        <p:spPr>
          <a:xfrm>
            <a:off x="467544" y="26064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600" b="1" dirty="0" smtClean="0">
                <a:solidFill>
                  <a:schemeClr val="accent6">
                    <a:lumMod val="75000"/>
                  </a:schemeClr>
                </a:solidFill>
              </a:rPr>
              <a:t>Merateľné ukazovatele – 2/2</a:t>
            </a:r>
            <a:endParaRPr lang="sk-SK" sz="2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28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k-SK" sz="2300" b="1" dirty="0">
              <a:solidFill>
                <a:schemeClr val="accent6"/>
              </a:solidFill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/>
          </a:bodyPr>
          <a:lstStyle/>
          <a:p>
            <a:pPr algn="just"/>
            <a:endParaRPr lang="sk-SK" sz="1900" dirty="0" smtClean="0"/>
          </a:p>
          <a:p>
            <a:pPr algn="just"/>
            <a:endParaRPr lang="sk-SK" sz="1900" dirty="0"/>
          </a:p>
          <a:p>
            <a:pPr algn="just"/>
            <a:endParaRPr lang="sk-SK" sz="1900" dirty="0" smtClean="0"/>
          </a:p>
          <a:p>
            <a:pPr algn="just"/>
            <a:endParaRPr lang="sk-SK" sz="1900" dirty="0"/>
          </a:p>
          <a:p>
            <a:pPr algn="just"/>
            <a:endParaRPr lang="sk-SK" sz="1900" dirty="0" smtClean="0"/>
          </a:p>
          <a:p>
            <a:pPr marL="0" indent="0" algn="ctr">
              <a:buNone/>
            </a:pPr>
            <a:r>
              <a:rPr lang="sk-SK" b="1" dirty="0" smtClean="0"/>
              <a:t>Ďakujem za pozornosť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1737381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539552" y="1357298"/>
            <a:ext cx="8247290" cy="4591982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sk-SK" sz="2000" b="1" dirty="0" smtClean="0">
                <a:solidFill>
                  <a:prstClr val="black"/>
                </a:solidFill>
              </a:rPr>
              <a:t>Typ výzvy:			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</a:rPr>
              <a:t>uzavretá </a:t>
            </a:r>
            <a:r>
              <a:rPr lang="sk-SK" sz="2000" dirty="0" smtClean="0"/>
              <a:t>(t. j. </a:t>
            </a:r>
            <a:r>
              <a:rPr lang="sk-SK" sz="2000" dirty="0" smtClean="0"/>
              <a:t>nie sú </a:t>
            </a:r>
            <a:r>
              <a:rPr lang="sk-SK" sz="2000" dirty="0" smtClean="0"/>
              <a:t>hodnotiace kolá)</a:t>
            </a:r>
            <a:endParaRPr lang="sk-SK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sk-SK" sz="2000" b="1" dirty="0" smtClean="0">
                <a:solidFill>
                  <a:prstClr val="black"/>
                </a:solidFill>
              </a:rPr>
              <a:t>Termín vyhlásenia výzvy:</a:t>
            </a:r>
            <a:r>
              <a:rPr lang="sk-SK" sz="2000" dirty="0" smtClean="0">
                <a:solidFill>
                  <a:prstClr val="black"/>
                </a:solidFill>
              </a:rPr>
              <a:t>		09.10.2017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sk-SK" sz="2000" b="1" dirty="0" smtClean="0">
                <a:solidFill>
                  <a:prstClr val="black"/>
                </a:solidFill>
              </a:rPr>
              <a:t>Termín uzavretia výzvy:</a:t>
            </a:r>
            <a:r>
              <a:rPr lang="sk-SK" sz="2000" dirty="0" smtClean="0">
                <a:solidFill>
                  <a:prstClr val="black"/>
                </a:solidFill>
              </a:rPr>
              <a:t> 	                </a:t>
            </a:r>
            <a:r>
              <a:rPr lang="sk-SK" sz="2000" dirty="0" smtClean="0">
                <a:solidFill>
                  <a:prstClr val="black"/>
                </a:solidFill>
              </a:rPr>
              <a:t>02.04.2018</a:t>
            </a:r>
            <a:endParaRPr lang="pl-PL" sz="2000" dirty="0" smtClean="0"/>
          </a:p>
          <a:p>
            <a:pPr marL="0" indent="0">
              <a:buNone/>
            </a:pPr>
            <a:endParaRPr lang="pl-PL" sz="2000" b="1" dirty="0" smtClean="0"/>
          </a:p>
          <a:p>
            <a:pPr marL="0" indent="0">
              <a:buNone/>
            </a:pPr>
            <a:r>
              <a:rPr lang="pl-PL" sz="2000" b="1" dirty="0" smtClean="0"/>
              <a:t>Minimálna dĺžka realizácie projektu:  </a:t>
            </a:r>
            <a:r>
              <a:rPr lang="pl-PL" sz="2000" dirty="0" smtClean="0"/>
              <a:t>7 mesiacov. </a:t>
            </a:r>
          </a:p>
          <a:p>
            <a:pPr marL="0" indent="0">
              <a:buNone/>
            </a:pPr>
            <a:r>
              <a:rPr lang="pl-PL" sz="2000" b="1" dirty="0" smtClean="0"/>
              <a:t>Maximálnu dĺžka realizácie projektu: </a:t>
            </a:r>
            <a:r>
              <a:rPr lang="pl-PL" sz="2000" dirty="0" smtClean="0"/>
              <a:t>24 mesiacov.</a:t>
            </a:r>
          </a:p>
          <a:p>
            <a:pPr marL="0" indent="0">
              <a:buNone/>
            </a:pPr>
            <a:r>
              <a:rPr lang="sk-SK" sz="2000" b="1" dirty="0" smtClean="0"/>
              <a:t>Oprávnené obdobie realizácie projektu:</a:t>
            </a:r>
          </a:p>
          <a:p>
            <a:pPr marL="0" indent="0">
              <a:buFont typeface="Wingdings" pitchFamily="2" charset="2"/>
              <a:buChar char="§"/>
            </a:pPr>
            <a:r>
              <a:rPr lang="sk-SK" sz="2000" dirty="0" smtClean="0"/>
              <a:t> najskôr odo dňa, v ktorom Zmluva o poskytnutí NFP nadobudla účinnosť, a 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</a:rPr>
              <a:t>zároveň odo dňa začatia hlavnej aktivity </a:t>
            </a:r>
          </a:p>
          <a:p>
            <a:pPr marL="0" indent="0">
              <a:buFont typeface="Wingdings" pitchFamily="2" charset="2"/>
              <a:buChar char="§"/>
            </a:pPr>
            <a:r>
              <a:rPr lang="sk-SK" sz="2000" dirty="0" smtClean="0"/>
              <a:t> najneskôr do 31.12.2023.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467544" y="260648"/>
            <a:ext cx="8229600" cy="792088"/>
          </a:xfrm>
        </p:spPr>
        <p:txBody>
          <a:bodyPr>
            <a:normAutofit fontScale="90000"/>
          </a:bodyPr>
          <a:lstStyle/>
          <a:p>
            <a:pPr lvl="0"/>
            <a:r>
              <a:rPr lang="sk-SK" sz="2600" b="1" dirty="0" smtClean="0">
                <a:solidFill>
                  <a:schemeClr val="accent6">
                    <a:lumMod val="75000"/>
                  </a:schemeClr>
                </a:solidFill>
              </a:rPr>
              <a:t>Harmonogram  výzvy – časová oprávnenosť realizácie projektu</a:t>
            </a:r>
            <a:endParaRPr lang="sk-SK" sz="2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ázo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060848"/>
            <a:ext cx="25812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53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510378" y="1004012"/>
            <a:ext cx="8186766" cy="52333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000" b="1" dirty="0" smtClean="0">
                <a:solidFill>
                  <a:srgbClr val="000000"/>
                </a:solidFill>
              </a:rPr>
              <a:t>Forma príspevku:  </a:t>
            </a:r>
            <a:r>
              <a:rPr lang="sk-SK" sz="2000" dirty="0" smtClean="0">
                <a:solidFill>
                  <a:srgbClr val="000000"/>
                </a:solidFill>
              </a:rPr>
              <a:t>01 – nenávratný grant (</a:t>
            </a:r>
            <a:r>
              <a:rPr lang="sk-SK" sz="2000" dirty="0"/>
              <a:t>nenávratný finančný </a:t>
            </a:r>
            <a:r>
              <a:rPr lang="sk-SK" sz="2000" dirty="0" smtClean="0"/>
              <a:t>príspevok) </a:t>
            </a:r>
          </a:p>
          <a:p>
            <a:pPr marL="0" indent="0">
              <a:buNone/>
            </a:pPr>
            <a:r>
              <a:rPr lang="sk-SK" sz="2000" b="1" dirty="0" smtClean="0"/>
              <a:t>Alokácia:</a:t>
            </a:r>
            <a:r>
              <a:rPr lang="sk-SK" sz="2000" b="1" dirty="0"/>
              <a:t>	 </a:t>
            </a:r>
            <a:r>
              <a:rPr lang="sk-SK" sz="2000" b="1" dirty="0" smtClean="0"/>
              <a:t> 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</a:rPr>
              <a:t>15 </a:t>
            </a: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</a:rPr>
              <a:t>000 000,- EUR </a:t>
            </a:r>
            <a:r>
              <a:rPr lang="sk-SK" sz="2000" dirty="0" smtClean="0"/>
              <a:t>za zdroje </a:t>
            </a:r>
            <a:r>
              <a:rPr lang="sk-SK" sz="2000" dirty="0"/>
              <a:t>EÚ, t.j. </a:t>
            </a:r>
            <a:r>
              <a:rPr lang="sk-SK" sz="2000" dirty="0" smtClean="0"/>
              <a:t>ESF</a:t>
            </a:r>
            <a:endParaRPr lang="sk-SK" sz="2000" dirty="0"/>
          </a:p>
          <a:p>
            <a:pPr marL="0" indent="0">
              <a:buNone/>
            </a:pPr>
            <a:r>
              <a:rPr lang="sk-SK" sz="2000" dirty="0"/>
              <a:t>		</a:t>
            </a:r>
            <a:r>
              <a:rPr lang="sk-SK" sz="2000" dirty="0" smtClean="0"/>
              <a:t>  (MRR</a:t>
            </a:r>
            <a:r>
              <a:rPr lang="sk-SK" sz="2000" dirty="0"/>
              <a:t> </a:t>
            </a:r>
            <a:r>
              <a:rPr lang="sk-SK" sz="2000" dirty="0" smtClean="0"/>
              <a:t>11 </a:t>
            </a:r>
            <a:r>
              <a:rPr lang="sk-SK" sz="2000" dirty="0"/>
              <a:t>355 000 </a:t>
            </a:r>
            <a:r>
              <a:rPr lang="sk-SK" sz="2000" dirty="0" smtClean="0"/>
              <a:t>EUR, VRR </a:t>
            </a:r>
            <a:r>
              <a:rPr lang="sk-SK" sz="2000" dirty="0"/>
              <a:t>= </a:t>
            </a:r>
            <a:r>
              <a:rPr lang="sk-SK" sz="2000" dirty="0" smtClean="0"/>
              <a:t>BSK 3 </a:t>
            </a:r>
            <a:r>
              <a:rPr lang="sk-SK" sz="2000" dirty="0"/>
              <a:t>645 000 </a:t>
            </a:r>
            <a:r>
              <a:rPr lang="sk-SK" sz="2000" dirty="0" smtClean="0"/>
              <a:t>EUR)</a:t>
            </a:r>
            <a:endParaRPr lang="sk-SK" sz="2000" dirty="0"/>
          </a:p>
          <a:p>
            <a:pPr marL="0" indent="0">
              <a:spcBef>
                <a:spcPts val="0"/>
              </a:spcBef>
              <a:buNone/>
            </a:pPr>
            <a:r>
              <a:rPr lang="sk-SK" sz="2000" b="1" dirty="0" smtClean="0">
                <a:solidFill>
                  <a:srgbClr val="000000"/>
                </a:solidFill>
              </a:rPr>
              <a:t>Spôsob financovania:</a:t>
            </a:r>
            <a:r>
              <a:rPr lang="sk-SK" sz="2000" dirty="0" smtClean="0">
                <a:solidFill>
                  <a:srgbClr val="000000"/>
                </a:solidFill>
              </a:rPr>
              <a:t> systém zálohových platieb </a:t>
            </a:r>
            <a:br>
              <a:rPr lang="sk-SK" sz="2000" dirty="0" smtClean="0">
                <a:solidFill>
                  <a:srgbClr val="000000"/>
                </a:solidFill>
              </a:rPr>
            </a:br>
            <a:r>
              <a:rPr lang="sk-SK" sz="2000" dirty="0" smtClean="0">
                <a:solidFill>
                  <a:srgbClr val="000000"/>
                </a:solidFill>
              </a:rPr>
              <a:t>		         systém refundácie	</a:t>
            </a:r>
            <a:br>
              <a:rPr lang="sk-SK" sz="2000" dirty="0" smtClean="0">
                <a:solidFill>
                  <a:srgbClr val="000000"/>
                </a:solidFill>
              </a:rPr>
            </a:br>
            <a:r>
              <a:rPr lang="sk-SK" sz="2000" dirty="0" smtClean="0">
                <a:solidFill>
                  <a:srgbClr val="000000"/>
                </a:solidFill>
              </a:rPr>
              <a:t>		         kombinácia systému zálohových platieb a refundácie</a:t>
            </a:r>
            <a:br>
              <a:rPr lang="sk-SK" sz="2000" dirty="0" smtClean="0">
                <a:solidFill>
                  <a:srgbClr val="000000"/>
                </a:solidFill>
              </a:rPr>
            </a:br>
            <a:r>
              <a:rPr lang="sk-SK" sz="2000" dirty="0" smtClean="0">
                <a:solidFill>
                  <a:srgbClr val="000000"/>
                </a:solidFill>
              </a:rPr>
              <a:t/>
            </a:r>
            <a:br>
              <a:rPr lang="sk-SK" sz="2000" dirty="0" smtClean="0">
                <a:solidFill>
                  <a:srgbClr val="000000"/>
                </a:solidFill>
              </a:rPr>
            </a:br>
            <a:r>
              <a:rPr lang="sk-SK" sz="2000" b="1" dirty="0" smtClean="0"/>
              <a:t>Minimálna výška príspevku:</a:t>
            </a:r>
            <a:r>
              <a:rPr lang="sk-SK" sz="2000" dirty="0" smtClean="0"/>
              <a:t> 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</a:rPr>
              <a:t>35 000,- EUR</a:t>
            </a:r>
            <a:br>
              <a:rPr lang="sk-SK" sz="2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k-SK" sz="2000" dirty="0" smtClean="0">
                <a:solidFill>
                  <a:srgbClr val="00B0F0"/>
                </a:solidFill>
              </a:rPr>
              <a:t/>
            </a:r>
            <a:br>
              <a:rPr lang="sk-SK" sz="2000" dirty="0" smtClean="0">
                <a:solidFill>
                  <a:srgbClr val="00B0F0"/>
                </a:solidFill>
              </a:rPr>
            </a:br>
            <a:r>
              <a:rPr lang="sk-SK" sz="2000" b="1" dirty="0" smtClean="0"/>
              <a:t>Maximálna výška príspevku: 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</a:rPr>
              <a:t>300 000,- EUR</a:t>
            </a:r>
            <a:r>
              <a:rPr lang="sk-SK" sz="2000" dirty="0" smtClean="0"/>
              <a:t> </a:t>
            </a:r>
            <a:br>
              <a:rPr lang="sk-SK" sz="2000" dirty="0" smtClean="0"/>
            </a:br>
            <a:r>
              <a:rPr lang="sk-SK" sz="2000" dirty="0" smtClean="0"/>
              <a:t>- </a:t>
            </a:r>
            <a:r>
              <a:rPr lang="sk-SK" sz="1600" dirty="0" smtClean="0"/>
              <a:t>Ak sa na oprávneného žiadateľa </a:t>
            </a:r>
            <a:r>
              <a:rPr lang="sk-SK" sz="1600" b="1" dirty="0" smtClean="0"/>
              <a:t>vzťahuje schéma DM č. 1/2015, </a:t>
            </a:r>
            <a:r>
              <a:rPr lang="sk-SK" sz="1600" dirty="0" smtClean="0"/>
              <a:t>celková výška pomoci nesmie presiahnuť 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</a:rPr>
              <a:t>200 000,- EUR </a:t>
            </a:r>
            <a:r>
              <a:rPr lang="sk-SK" sz="1600" dirty="0" smtClean="0"/>
              <a:t>v priebehu obdobia </a:t>
            </a:r>
            <a:r>
              <a:rPr lang="sk-SK" sz="1600" dirty="0" smtClean="0"/>
              <a:t>3 </a:t>
            </a:r>
            <a:r>
              <a:rPr lang="sk-SK" sz="1600" dirty="0" smtClean="0"/>
              <a:t>fiškálnych rokov,  pričom zároveň platia aj ďalšie podmienky v zmysle schémy.</a:t>
            </a:r>
            <a:r>
              <a:rPr lang="sk-SK" sz="1600" dirty="0"/>
              <a:t> </a:t>
            </a:r>
            <a:endParaRPr lang="sk-SK" sz="1600" dirty="0"/>
          </a:p>
          <a:p>
            <a:pPr marL="0" indent="0">
              <a:spcBef>
                <a:spcPts val="0"/>
              </a:spcBef>
              <a:buNone/>
            </a:pPr>
            <a:r>
              <a:rPr lang="sk-SK" sz="1600" dirty="0" smtClean="0"/>
              <a:t>- Subjekty/žiadatelia - </a:t>
            </a:r>
            <a:r>
              <a:rPr lang="sk-SK" sz="1600" b="1" dirty="0" smtClean="0"/>
              <a:t>štátne a</a:t>
            </a:r>
            <a:r>
              <a:rPr lang="sk-SK" sz="1600" b="1" dirty="0"/>
              <a:t> verejné organizácie vykonávajúce politiku štátu </a:t>
            </a:r>
            <a:r>
              <a:rPr lang="sk-SK" sz="1600" dirty="0"/>
              <a:t>(výkon verejnej moci) </a:t>
            </a:r>
            <a:r>
              <a:rPr lang="sk-SK" sz="1600" b="1" dirty="0"/>
              <a:t>v danej oblasti </a:t>
            </a:r>
            <a:r>
              <a:rPr lang="sk-SK" sz="1600" dirty="0"/>
              <a:t>(sociálna oblasť, sociálno-právna ochrana a sociálna </a:t>
            </a:r>
            <a:r>
              <a:rPr lang="sk-SK" sz="1600" dirty="0" smtClean="0"/>
              <a:t>kuratela a</a:t>
            </a:r>
            <a:r>
              <a:rPr lang="sk-SK" sz="1600" dirty="0"/>
              <a:t> pod.), </a:t>
            </a:r>
            <a:r>
              <a:rPr lang="sk-SK" sz="1600" b="1" dirty="0" smtClean="0"/>
              <a:t>nepodliehajú </a:t>
            </a:r>
            <a:r>
              <a:rPr lang="sk-SK" sz="1600" b="1" dirty="0"/>
              <a:t>v tomto prípade pravidlám o štátnej </a:t>
            </a:r>
            <a:r>
              <a:rPr lang="sk-SK" sz="1600" b="1" dirty="0" smtClean="0"/>
              <a:t>pomoci</a:t>
            </a:r>
            <a:r>
              <a:rPr lang="sk-SK" sz="1600" dirty="0" smtClean="0"/>
              <a:t>.</a:t>
            </a:r>
            <a:endParaRPr lang="sk-SK" sz="1600" dirty="0" smtClean="0"/>
          </a:p>
        </p:txBody>
      </p:sp>
      <p:sp>
        <p:nvSpPr>
          <p:cNvPr id="7" name="Nadpis 3"/>
          <p:cNvSpPr txBox="1">
            <a:spLocks/>
          </p:cNvSpPr>
          <p:nvPr/>
        </p:nvSpPr>
        <p:spPr>
          <a:xfrm>
            <a:off x="323528" y="260648"/>
            <a:ext cx="837361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sk-SK" sz="2600" b="1" dirty="0" smtClean="0">
                <a:solidFill>
                  <a:schemeClr val="accent6">
                    <a:lumMod val="75000"/>
                  </a:schemeClr>
                </a:solidFill>
              </a:rPr>
              <a:t>Financovanie – 1/3 </a:t>
            </a:r>
            <a:endParaRPr lang="sk-SK" sz="2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78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957139" y="603646"/>
            <a:ext cx="756084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sk-SK" sz="2600" b="1" dirty="0" smtClean="0">
                <a:solidFill>
                  <a:schemeClr val="accent6">
                    <a:lumMod val="75000"/>
                  </a:schemeClr>
                </a:solidFill>
              </a:rPr>
              <a:t>Financovanie – 2/3 </a:t>
            </a:r>
            <a:endParaRPr lang="sk-SK" sz="2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7416823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bdĺžnik 2"/>
          <p:cNvSpPr/>
          <p:nvPr/>
        </p:nvSpPr>
        <p:spPr>
          <a:xfrm>
            <a:off x="857224" y="5500702"/>
            <a:ext cx="75608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k-SK" sz="2200" dirty="0" smtClean="0"/>
              <a:t>Bližšie: Stratégia financovania EŠIF (</a:t>
            </a:r>
            <a:r>
              <a:rPr lang="sk-SK" sz="2200" b="1" dirty="0" smtClean="0">
                <a:solidFill>
                  <a:srgbClr val="F79646">
                    <a:lumMod val="75000"/>
                  </a:srgbClr>
                </a:solidFill>
                <a:hlinkClick r:id="rId3"/>
              </a:rPr>
              <a:t>tu</a:t>
            </a:r>
            <a:r>
              <a:rPr lang="sk-SK" sz="2200" dirty="0" smtClean="0"/>
              <a:t>)</a:t>
            </a:r>
            <a:endParaRPr lang="sk-SK" sz="2200" dirty="0"/>
          </a:p>
        </p:txBody>
      </p:sp>
    </p:spTree>
    <p:extLst>
      <p:ext uri="{BB962C8B-B14F-4D97-AF65-F5344CB8AC3E}">
        <p14:creationId xmlns:p14="http://schemas.microsoft.com/office/powerpoint/2010/main" val="3130313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1043608" y="620688"/>
            <a:ext cx="741682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sk-SK" sz="2600" b="1" dirty="0" smtClean="0">
                <a:solidFill>
                  <a:schemeClr val="accent6">
                    <a:lumMod val="75000"/>
                  </a:schemeClr>
                </a:solidFill>
              </a:rPr>
              <a:t>Financovanie </a:t>
            </a:r>
            <a:r>
              <a:rPr lang="sk-SK" sz="2600" b="1" dirty="0">
                <a:solidFill>
                  <a:schemeClr val="accent6">
                    <a:lumMod val="75000"/>
                  </a:schemeClr>
                </a:solidFill>
              </a:rPr>
              <a:t>– 3</a:t>
            </a:r>
            <a:r>
              <a:rPr lang="sk-SK" sz="2600" b="1" dirty="0" smtClean="0">
                <a:solidFill>
                  <a:schemeClr val="accent6">
                    <a:lumMod val="75000"/>
                  </a:schemeClr>
                </a:solidFill>
              </a:rPr>
              <a:t>/3 </a:t>
            </a:r>
            <a:endParaRPr lang="sk-SK" sz="2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133" y="1412776"/>
            <a:ext cx="7590284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bdĺžnik 2"/>
          <p:cNvSpPr/>
          <p:nvPr/>
        </p:nvSpPr>
        <p:spPr>
          <a:xfrm>
            <a:off x="785786" y="5286388"/>
            <a:ext cx="75608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k-SK" sz="2200" dirty="0" smtClean="0"/>
              <a:t>Bližšie: Stratégia financovania EŠIF (</a:t>
            </a:r>
            <a:r>
              <a:rPr lang="sk-SK" sz="2200" b="1" dirty="0" smtClean="0">
                <a:solidFill>
                  <a:srgbClr val="F79646">
                    <a:lumMod val="75000"/>
                  </a:srgbClr>
                </a:solidFill>
                <a:hlinkClick r:id="rId3"/>
              </a:rPr>
              <a:t>tu</a:t>
            </a:r>
            <a:r>
              <a:rPr lang="sk-SK" sz="2200" dirty="0" smtClean="0"/>
              <a:t>)</a:t>
            </a:r>
            <a:endParaRPr lang="sk-SK" sz="2200" dirty="0"/>
          </a:p>
        </p:txBody>
      </p:sp>
    </p:spTree>
    <p:extLst>
      <p:ext uri="{BB962C8B-B14F-4D97-AF65-F5344CB8AC3E}">
        <p14:creationId xmlns:p14="http://schemas.microsoft.com/office/powerpoint/2010/main" val="1214406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827584" y="1166843"/>
            <a:ext cx="7344816" cy="460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sk-SK" dirty="0" smtClean="0"/>
              <a:t>možnosť zapojenia aj partnera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sk-SK" dirty="0" smtClean="0"/>
              <a:t>existencia </a:t>
            </a:r>
            <a:r>
              <a:rPr lang="sk-SK" dirty="0"/>
              <a:t>žiadateľa/partnera </a:t>
            </a:r>
            <a:r>
              <a:rPr lang="sk-SK" b="1" dirty="0"/>
              <a:t>minimálne 6 mesiacov ku dňu vyhlásenia výzvy</a:t>
            </a:r>
            <a:endParaRPr lang="sk-SK" dirty="0"/>
          </a:p>
          <a:p>
            <a:r>
              <a:rPr lang="sk-SK" u="sng" dirty="0" smtClean="0"/>
              <a:t>Ak </a:t>
            </a:r>
            <a:r>
              <a:rPr lang="sk-SK" u="sng" dirty="0"/>
              <a:t>relevantné: </a:t>
            </a:r>
          </a:p>
          <a:p>
            <a:pPr>
              <a:buFont typeface="Wingdings" pitchFamily="2" charset="2"/>
              <a:buChar char="§"/>
            </a:pPr>
            <a:r>
              <a:rPr lang="sk-SK" dirty="0"/>
              <a:t>     pre partnera platia rovnaké podmienky poskytnutia príspevku ako pre žiadateľa</a:t>
            </a:r>
          </a:p>
          <a:p>
            <a:pPr>
              <a:buFont typeface="Wingdings" pitchFamily="2" charset="2"/>
              <a:buChar char="§"/>
            </a:pPr>
            <a:r>
              <a:rPr lang="sk-SK" dirty="0"/>
              <a:t>    dokladovanie zmluvného vzťahu žiadateľa s </a:t>
            </a:r>
            <a:r>
              <a:rPr lang="sk-SK" dirty="0" smtClean="0"/>
              <a:t>partnerom</a:t>
            </a:r>
          </a:p>
          <a:p>
            <a:endParaRPr lang="sk-SK" dirty="0"/>
          </a:p>
          <a:p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Oprávnený žiadateľ/partner</a:t>
            </a:r>
          </a:p>
          <a:p>
            <a:endParaRPr lang="sk-SK" sz="500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sk-SK" dirty="0" smtClean="0"/>
              <a:t>Ústredie </a:t>
            </a:r>
            <a:r>
              <a:rPr lang="sk-SK" dirty="0"/>
              <a:t>práce, sociálnych vecí a rodiny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sk-SK" dirty="0"/>
              <a:t>štátne rozpočtové, príspevkové organizácie a mimovládne neziskové organizácie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sk-SK" dirty="0"/>
              <a:t>obce a mestá a právnická osoba, ktorej zakladateľom alebo zriaďovateľom je obec alebo mesto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sk-SK" dirty="0"/>
              <a:t>združenia miest a obcí </a:t>
            </a:r>
          </a:p>
          <a:p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827584" y="548680"/>
            <a:ext cx="691276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sk-SK" sz="2600" b="1" dirty="0" smtClean="0">
                <a:solidFill>
                  <a:schemeClr val="accent6">
                    <a:lumMod val="75000"/>
                  </a:schemeClr>
                </a:solidFill>
              </a:rPr>
              <a:t>Oprávnený </a:t>
            </a:r>
            <a:r>
              <a:rPr lang="sk-SK" sz="2600" b="1" dirty="0" smtClean="0">
                <a:solidFill>
                  <a:schemeClr val="accent6">
                    <a:lumMod val="75000"/>
                  </a:schemeClr>
                </a:solidFill>
              </a:rPr>
              <a:t>žiadateľ/partner – 1/2</a:t>
            </a:r>
            <a:endParaRPr lang="sk-SK" sz="2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801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424631"/>
            <a:ext cx="8186766" cy="700113"/>
          </a:xfrm>
        </p:spPr>
        <p:txBody>
          <a:bodyPr/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</a:rPr>
              <a:t>Oprávnený </a:t>
            </a: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</a:rPr>
              <a:t>žiadateľ/partner </a:t>
            </a: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</a:rPr>
              <a:t>2/2</a:t>
            </a:r>
            <a:endParaRPr lang="sk-SK" sz="28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sk-SK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899592" y="1052736"/>
            <a:ext cx="74888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Oprávnený žiadateľ/partner</a:t>
            </a:r>
            <a:endParaRPr lang="sk-SK" dirty="0" smtClean="0"/>
          </a:p>
          <a:p>
            <a:pPr marL="285750" lvl="0" indent="-285750">
              <a:buFont typeface="Wingdings" pitchFamily="2" charset="2"/>
              <a:buChar char="§"/>
            </a:pPr>
            <a:r>
              <a:rPr lang="sk-SK" dirty="0" smtClean="0"/>
              <a:t>VÚC</a:t>
            </a:r>
            <a:r>
              <a:rPr lang="sk-SK" dirty="0"/>
              <a:t>, úrady samosprávneho kraja a právnická osoba, ktorej </a:t>
            </a:r>
            <a:r>
              <a:rPr lang="sk-SK" dirty="0" smtClean="0"/>
              <a:t>zriaďovateľom </a:t>
            </a:r>
            <a:r>
              <a:rPr lang="sk-SK" dirty="0"/>
              <a:t>alebo zakladateľom je VÚC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sk-SK" dirty="0"/>
              <a:t>záujmové združenie právnických osôb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sk-SK" dirty="0"/>
              <a:t>poskytovatelia sociálnych služieb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sk-SK" dirty="0"/>
              <a:t>subjekty vykonávajúce opatrenia v oblasti sociálnoprávnej ochrany detí a sociálnej kurately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sk-SK" dirty="0"/>
              <a:t>občianske združenia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sk-SK" dirty="0"/>
              <a:t>miestne akčné skupiny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sk-SK" dirty="0"/>
              <a:t>nadácie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sk-SK" dirty="0"/>
              <a:t>Slovenský Červený kríž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sk-SK" dirty="0"/>
              <a:t>zamestnávatelia – podnikateľské subjekty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sk-SK" dirty="0"/>
              <a:t>subjekty sociálnej ekonomiky</a:t>
            </a:r>
          </a:p>
        </p:txBody>
      </p:sp>
    </p:spTree>
    <p:extLst>
      <p:ext uri="{BB962C8B-B14F-4D97-AF65-F5344CB8AC3E}">
        <p14:creationId xmlns:p14="http://schemas.microsoft.com/office/powerpoint/2010/main" val="3608378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052736"/>
            <a:ext cx="8186766" cy="4248471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</a:rPr>
              <a:t>1. Podmienka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</a:rPr>
              <a:t>zefektívnenia súčasných a zavedenia nových </a:t>
            </a: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</a:rPr>
              <a:t>nástrojov</a:t>
            </a:r>
          </a:p>
          <a:p>
            <a:pPr marL="0" indent="0" algn="just">
              <a:buNone/>
            </a:pPr>
            <a:r>
              <a:rPr lang="sk-SK" sz="1800" dirty="0" smtClean="0"/>
              <a:t>- </a:t>
            </a:r>
            <a:r>
              <a:rPr lang="sk-SK" sz="1800" dirty="0" smtClean="0"/>
              <a:t>žiadateľ musí predložiť </a:t>
            </a: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</a:rPr>
              <a:t>kladné stanovisko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</a:rPr>
              <a:t>k </a:t>
            </a:r>
            <a:r>
              <a:rPr lang="sk-SK" sz="1800" b="1" dirty="0" err="1">
                <a:solidFill>
                  <a:schemeClr val="accent6">
                    <a:lumMod val="75000"/>
                  </a:schemeClr>
                </a:solidFill>
              </a:rPr>
              <a:t>inovatívnosti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</a:rPr>
              <a:t> každého návrhu</a:t>
            </a:r>
            <a:r>
              <a:rPr lang="sk-SK" sz="1800" dirty="0"/>
              <a:t> v rámci navrhovaného projektu. </a:t>
            </a:r>
            <a:endParaRPr lang="sk-SK" sz="1800" dirty="0" smtClean="0"/>
          </a:p>
          <a:p>
            <a:pPr marL="0" indent="0" algn="just">
              <a:buNone/>
            </a:pPr>
            <a:endParaRPr lang="sk-SK" sz="1800" b="1" dirty="0" smtClean="0"/>
          </a:p>
          <a:p>
            <a:pPr marL="0" indent="0" algn="just">
              <a:buNone/>
            </a:pPr>
            <a:r>
              <a:rPr lang="sk-SK" sz="1800" b="1" dirty="0" smtClean="0"/>
              <a:t>Doplňujúce </a:t>
            </a:r>
            <a:r>
              <a:rPr lang="sk-SK" sz="1800" b="1" dirty="0"/>
              <a:t>informácie k získaniu stanoviska</a:t>
            </a:r>
            <a:r>
              <a:rPr lang="sk-SK" sz="1800" dirty="0"/>
              <a:t>: </a:t>
            </a:r>
            <a:endParaRPr lang="sk-SK" sz="1800" dirty="0" smtClean="0"/>
          </a:p>
          <a:p>
            <a:pPr algn="just">
              <a:buFontTx/>
              <a:buChar char="-"/>
            </a:pPr>
            <a:r>
              <a:rPr lang="sk-SK" sz="1800" dirty="0"/>
              <a:t>žiadateľ </a:t>
            </a:r>
            <a:r>
              <a:rPr lang="sk-SK" sz="1800" dirty="0" smtClean="0"/>
              <a:t>je povinný </a:t>
            </a:r>
            <a:r>
              <a:rPr lang="sk-SK" sz="1800" dirty="0"/>
              <a:t>v procese prípravy </a:t>
            </a:r>
            <a:r>
              <a:rPr lang="sk-SK" sz="1800" dirty="0" smtClean="0"/>
              <a:t>ŽoNFP </a:t>
            </a:r>
            <a:r>
              <a:rPr lang="sk-SK" sz="1800" b="1" dirty="0" smtClean="0"/>
              <a:t>vypracovať </a:t>
            </a:r>
            <a:r>
              <a:rPr lang="sk-SK" sz="1800" b="1" dirty="0"/>
              <a:t>Žiadosť o stanovisko k </a:t>
            </a:r>
            <a:r>
              <a:rPr lang="sk-SK" sz="1800" b="1" dirty="0" err="1"/>
              <a:t>inovatívnosti</a:t>
            </a:r>
            <a:r>
              <a:rPr lang="sk-SK" sz="1800" b="1" dirty="0"/>
              <a:t> návrhu/návrhov</a:t>
            </a:r>
            <a:r>
              <a:rPr lang="sk-SK" sz="1800" dirty="0"/>
              <a:t> – </a:t>
            </a:r>
            <a:r>
              <a:rPr lang="sk-SK" sz="1800" dirty="0" smtClean="0"/>
              <a:t>(</a:t>
            </a:r>
            <a:r>
              <a:rPr lang="sk-SK" sz="1800" b="1" dirty="0" smtClean="0">
                <a:solidFill>
                  <a:srgbClr val="0070C0"/>
                </a:solidFill>
              </a:rPr>
              <a:t>Príloha </a:t>
            </a:r>
            <a:r>
              <a:rPr lang="sk-SK" sz="1800" b="1" dirty="0">
                <a:solidFill>
                  <a:srgbClr val="0070C0"/>
                </a:solidFill>
              </a:rPr>
              <a:t>č. 10 </a:t>
            </a:r>
            <a:r>
              <a:rPr lang="sk-SK" sz="1800" b="1" dirty="0" smtClean="0">
                <a:solidFill>
                  <a:srgbClr val="0070C0"/>
                </a:solidFill>
              </a:rPr>
              <a:t>výzvy)</a:t>
            </a:r>
            <a:endParaRPr lang="sk-SK" sz="1800" b="1" dirty="0">
              <a:solidFill>
                <a:srgbClr val="0070C0"/>
              </a:solidFill>
            </a:endParaRPr>
          </a:p>
          <a:p>
            <a:pPr algn="just">
              <a:buFontTx/>
              <a:buChar char="-"/>
            </a:pPr>
            <a:r>
              <a:rPr lang="sk-SK" sz="1800" b="1" dirty="0" smtClean="0"/>
              <a:t>predloženie žiadosti o stanovisko </a:t>
            </a:r>
            <a:r>
              <a:rPr lang="sk-SK" sz="1800" dirty="0" smtClean="0"/>
              <a:t>najneskôr </a:t>
            </a:r>
            <a:r>
              <a:rPr lang="sk-SK" sz="1800" b="1" dirty="0"/>
              <a:t>do </a:t>
            </a:r>
            <a:r>
              <a:rPr lang="sk-SK" sz="1800" b="1" dirty="0" smtClean="0"/>
              <a:t>30 kalendárnych dní </a:t>
            </a:r>
            <a:r>
              <a:rPr lang="sk-SK" sz="1800" b="1" dirty="0"/>
              <a:t>pred uzavretím </a:t>
            </a:r>
            <a:r>
              <a:rPr lang="sk-SK" sz="1800" b="1" dirty="0" smtClean="0"/>
              <a:t>výzvy</a:t>
            </a:r>
            <a:r>
              <a:rPr lang="sk-SK" sz="1800" dirty="0" smtClean="0"/>
              <a:t> </a:t>
            </a:r>
            <a:r>
              <a:rPr lang="sk-SK" sz="1800" u="sng" dirty="0"/>
              <a:t>na adresu MPSVR SR, </a:t>
            </a:r>
            <a:r>
              <a:rPr lang="sk-SK" sz="1800" u="sng" dirty="0" err="1"/>
              <a:t>Špitálska</a:t>
            </a:r>
            <a:r>
              <a:rPr lang="sk-SK" sz="1800" u="sng" dirty="0"/>
              <a:t> 4,6,8, 816 43 </a:t>
            </a:r>
            <a:r>
              <a:rPr lang="sk-SK" sz="1800" u="sng" dirty="0" smtClean="0"/>
              <a:t>Bratislava</a:t>
            </a:r>
            <a:endParaRPr lang="sk-SK" sz="1800" u="sng" dirty="0"/>
          </a:p>
          <a:p>
            <a:pPr algn="just">
              <a:buFontTx/>
              <a:buChar char="-"/>
            </a:pPr>
            <a:r>
              <a:rPr lang="sk-SK" sz="1800" b="1" dirty="0" smtClean="0"/>
              <a:t>vypracovanie </a:t>
            </a:r>
            <a:r>
              <a:rPr lang="sk-SK" sz="1800" b="1" dirty="0"/>
              <a:t>stanoviska </a:t>
            </a:r>
            <a:r>
              <a:rPr lang="sk-SK" sz="1800" dirty="0"/>
              <a:t>k </a:t>
            </a:r>
            <a:r>
              <a:rPr lang="sk-SK" sz="1800" dirty="0" err="1"/>
              <a:t>inovatívnosti</a:t>
            </a:r>
            <a:r>
              <a:rPr lang="sk-SK" sz="1800" dirty="0"/>
              <a:t> každého návrhu </a:t>
            </a:r>
            <a:r>
              <a:rPr lang="sk-SK" sz="1800" dirty="0" smtClean="0"/>
              <a:t>– </a:t>
            </a:r>
            <a:r>
              <a:rPr lang="sk-SK" sz="1800" b="1" dirty="0" smtClean="0"/>
              <a:t>Sekcia sociálnej </a:t>
            </a:r>
            <a:r>
              <a:rPr lang="sk-SK" sz="1800" b="1" dirty="0"/>
              <a:t>a rodinnej politiky </a:t>
            </a:r>
            <a:r>
              <a:rPr lang="sk-SK" sz="1800" b="1" dirty="0" smtClean="0"/>
              <a:t>MPSVR SR</a:t>
            </a:r>
            <a:r>
              <a:rPr lang="sk-SK" sz="1800" dirty="0" smtClean="0"/>
              <a:t> </a:t>
            </a:r>
            <a:r>
              <a:rPr lang="sk-SK" sz="1800" b="1" dirty="0" smtClean="0"/>
              <a:t>do </a:t>
            </a:r>
            <a:r>
              <a:rPr lang="sk-SK" sz="1800" b="1" dirty="0"/>
              <a:t>15 pracovných dní od doručenia </a:t>
            </a:r>
            <a:r>
              <a:rPr lang="sk-SK" sz="1800" b="1" dirty="0" smtClean="0"/>
              <a:t>žiadosti</a:t>
            </a:r>
          </a:p>
          <a:p>
            <a:pPr marL="0" indent="0">
              <a:buNone/>
            </a:pPr>
            <a:endParaRPr lang="sk-SK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</a:rPr>
              <a:t>2.</a:t>
            </a:r>
            <a:r>
              <a:rPr lang="sk-SK" sz="1800" b="1" dirty="0" smtClean="0"/>
              <a:t> </a:t>
            </a: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</a:rPr>
              <a:t>Čestné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</a:rPr>
              <a:t>vyhlásenie žiadateľa o NFP o nepredložení príloh(y) žiadosti o NFP </a:t>
            </a:r>
            <a:r>
              <a:rPr lang="sk-SK" sz="1800" b="1" dirty="0"/>
              <a:t>so </a:t>
            </a:r>
            <a:r>
              <a:rPr lang="sk-SK" sz="1800" b="1" dirty="0" smtClean="0"/>
              <a:t>  zdôvodnením</a:t>
            </a:r>
            <a:r>
              <a:rPr lang="sk-SK" sz="1800" dirty="0" smtClean="0"/>
              <a:t> </a:t>
            </a:r>
            <a:endParaRPr lang="sk-SK" sz="1800" dirty="0"/>
          </a:p>
          <a:p>
            <a:pPr>
              <a:buFont typeface="Wingdings" pitchFamily="2" charset="2"/>
              <a:buChar char="§"/>
            </a:pPr>
            <a:r>
              <a:rPr lang="sk-SK" sz="1800" dirty="0" smtClean="0"/>
              <a:t>v </a:t>
            </a:r>
            <a:r>
              <a:rPr lang="sk-SK" sz="1800" dirty="0"/>
              <a:t>prípade partnera </a:t>
            </a:r>
            <a:r>
              <a:rPr lang="sk-SK" sz="1800" dirty="0" smtClean="0"/>
              <a:t>je potrebné primerane upraviť Prílohu </a:t>
            </a:r>
            <a:r>
              <a:rPr lang="sk-SK" sz="1800" dirty="0"/>
              <a:t>č. 2 Príručky pre </a:t>
            </a:r>
            <a:r>
              <a:rPr lang="sk-SK" sz="1800" dirty="0" smtClean="0"/>
              <a:t>žiadateľa</a:t>
            </a:r>
          </a:p>
          <a:p>
            <a:pPr>
              <a:buFont typeface="Wingdings" pitchFamily="2" charset="2"/>
              <a:buChar char="§"/>
            </a:pPr>
            <a:endParaRPr lang="sk-SK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FontTx/>
              <a:buChar char="-"/>
            </a:pPr>
            <a:endParaRPr lang="sk-SK" sz="1800" b="1" dirty="0"/>
          </a:p>
        </p:txBody>
      </p:sp>
      <p:sp>
        <p:nvSpPr>
          <p:cNvPr id="4" name="Obdĺžnik 3"/>
          <p:cNvSpPr/>
          <p:nvPr/>
        </p:nvSpPr>
        <p:spPr>
          <a:xfrm>
            <a:off x="1164382" y="332656"/>
            <a:ext cx="691276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sk-SK" sz="2600" b="1" dirty="0" smtClean="0">
                <a:solidFill>
                  <a:schemeClr val="accent6">
                    <a:lumMod val="75000"/>
                  </a:schemeClr>
                </a:solidFill>
              </a:rPr>
              <a:t>Špecifiká výzvy – </a:t>
            </a:r>
            <a:r>
              <a:rPr lang="sk-SK" sz="2600" b="1" dirty="0" smtClean="0">
                <a:solidFill>
                  <a:schemeClr val="accent6">
                    <a:lumMod val="75000"/>
                  </a:schemeClr>
                </a:solidFill>
              </a:rPr>
              <a:t>1/2</a:t>
            </a:r>
            <a:endParaRPr lang="sk-SK" sz="2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94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2438</TotalTime>
  <Words>1421</Words>
  <Application>Microsoft Office PowerPoint</Application>
  <PresentationFormat>Prezentácia na obrazovke (4:3)</PresentationFormat>
  <Paragraphs>259</Paragraphs>
  <Slides>23</Slides>
  <Notes>4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24" baseType="lpstr">
      <vt:lpstr>Motív Office</vt:lpstr>
      <vt:lpstr>                                     Výzva na predkladanie žiadostí o NFP  OP ĽZ DOP 2017/4.1.1/01   „Zefektívnenie súčasných a zavedenie nových nástrojov  za účelom zvýšenia aktivity ľudí ohrozených chudobou a sociálnym vylúčením“         </vt:lpstr>
      <vt:lpstr>Formálne náležitosti</vt:lpstr>
      <vt:lpstr>Harmonogram  výzvy – časová oprávnenosť realizácie projektu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Sedálová Barbora</dc:creator>
  <cp:lastModifiedBy>IA MPSVR SR</cp:lastModifiedBy>
  <cp:revision>225</cp:revision>
  <cp:lastPrinted>2017-11-09T12:54:45Z</cp:lastPrinted>
  <dcterms:created xsi:type="dcterms:W3CDTF">2016-05-18T06:39:42Z</dcterms:created>
  <dcterms:modified xsi:type="dcterms:W3CDTF">2017-11-09T17:06:16Z</dcterms:modified>
</cp:coreProperties>
</file>