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s/comment2.xml" ContentType="application/vnd.openxmlformats-officedocument.presentationml.comments+xml"/>
  <Override PartName="/ppt/notesSlides/notesSlide15.xml" ContentType="application/vnd.openxmlformats-officedocument.presentationml.notesSlide+xml"/>
  <Override PartName="/ppt/comments/comment3.xml" ContentType="application/vnd.openxmlformats-officedocument.presentationml.comment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omments/comment4.xml" ContentType="application/vnd.openxmlformats-officedocument.presentationml.comment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comment5.xml" ContentType="application/vnd.openxmlformats-officedocument.presentationml.comments+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74" r:id="rId1"/>
  </p:sldMasterIdLst>
  <p:notesMasterIdLst>
    <p:notesMasterId r:id="rId26"/>
  </p:notesMasterIdLst>
  <p:handoutMasterIdLst>
    <p:handoutMasterId r:id="rId27"/>
  </p:handoutMasterIdLst>
  <p:sldIdLst>
    <p:sldId id="256" r:id="rId2"/>
    <p:sldId id="301" r:id="rId3"/>
    <p:sldId id="302" r:id="rId4"/>
    <p:sldId id="338" r:id="rId5"/>
    <p:sldId id="293" r:id="rId6"/>
    <p:sldId id="292" r:id="rId7"/>
    <p:sldId id="285" r:id="rId8"/>
    <p:sldId id="342" r:id="rId9"/>
    <p:sldId id="344" r:id="rId10"/>
    <p:sldId id="345" r:id="rId11"/>
    <p:sldId id="335" r:id="rId12"/>
    <p:sldId id="334" r:id="rId13"/>
    <p:sldId id="346" r:id="rId14"/>
    <p:sldId id="314" r:id="rId15"/>
    <p:sldId id="309" r:id="rId16"/>
    <p:sldId id="340" r:id="rId17"/>
    <p:sldId id="305" r:id="rId18"/>
    <p:sldId id="304" r:id="rId19"/>
    <p:sldId id="339" r:id="rId20"/>
    <p:sldId id="313" r:id="rId21"/>
    <p:sldId id="330" r:id="rId22"/>
    <p:sldId id="317" r:id="rId23"/>
    <p:sldId id="336" r:id="rId24"/>
    <p:sldId id="268" r:id="rId25"/>
  </p:sldIdLst>
  <p:sldSz cx="9144000" cy="6858000" type="screen4x3"/>
  <p:notesSz cx="6797675" cy="9926638"/>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dálová Barbora" initials="SB" lastIdx="1" clrIdx="0"/>
  <p:cmAuthor id="1" name="GREXA Dušan" initials="GD" lastIdx="10" clrIdx="1"/>
  <p:cmAuthor id="2" name="Lenovo" initials="L" lastIdx="7" clrIdx="2"/>
  <p:cmAuthor id="3" name="Vilo" initials="V" lastIdx="3" clrIdx="3"/>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037" autoAdjust="0"/>
    <p:restoredTop sz="79740" autoAdjust="0"/>
  </p:normalViewPr>
  <p:slideViewPr>
    <p:cSldViewPr>
      <p:cViewPr>
        <p:scale>
          <a:sx n="70" d="100"/>
          <a:sy n="70" d="100"/>
        </p:scale>
        <p:origin x="-2010" y="-9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318"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3-08T15:26:29.636" idx="9">
    <p:pos x="101" y="1930"/>
    <p:text>OP ĽZ 
Všeobecné pravidlá oprávnenosti výdavkov pre OP ĽZ v PO 2014 - 2020, 
SR EŠIF, SFR, 
príslušné schémy pomoci (ak relevantné), platné predpisy EÚ, 
všeobecne záväzné právne predpisy SR, 
ostatná riadiaca dokumentácia (PpŽ, PpP NFP)</p:text>
  </p:cm>
</p:cmLst>
</file>

<file path=ppt/comments/comment2.xml><?xml version="1.0" encoding="utf-8"?>
<p:cmLst xmlns:a="http://schemas.openxmlformats.org/drawingml/2006/main" xmlns:r="http://schemas.openxmlformats.org/officeDocument/2006/relationships" xmlns:p="http://schemas.openxmlformats.org/presentationml/2006/main">
  <p:cm authorId="2" dt="2018-03-11T10:12:44.248" idx="5">
    <p:pos x="5330" y="3308"/>
    <p:text>Územné vymedzenie CS môže byť:
1. miesto výkonu práce CS - zamestnanci v PZ
2. miesto trvalého pobytu - nezamestnaní
3. miesto altuálneho pobytu - osoby bez bydliska</p:text>
  </p:cm>
  <p:cm authorId="2" dt="2018-03-11T10:42:12.425" idx="6">
    <p:pos x="5339" y="3654"/>
    <p:text>čl. 65, ods. 2 všeobecného nariadenia 1303/2013</p:text>
  </p:cm>
  <p:cm authorId="3" dt="2018-03-17T10:45:01.269" idx="3">
    <p:pos x="5047" y="2399"/>
    <p:text>oprávnená je tá  CS, v prospech ktorej má byť projekt realizovaný.
Počet osôb CS je sledovaný cez MU =&gt; uvádzať reálny počet osôb CS =&gt; Ž musí vychádzať z reálnych potrieb CS pre projekt =&gt; zmapovanie nielen svojich potrieb, ale aj početnosť a záujem potenciálnych osôb CS o zapojenie sa do aktivít projektu resp. zmapovanie raálnych cieľov.
nesprávny resp. nereálny odhad plánovaného stavu MU viazaných na počet osôb CS = posúdenie ako neefektívne, neúčelné  a nehospodárne  vynakladanie FP = neoprávnené výdavky + finančná oprava za nenaplnenie záväzných hodnôt MUV </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7-02-10T13:56:17.980" idx="7">
    <p:pos x="1294" y="3546"/>
    <p:text>V rámci posudzovania oprávnenosti výdavkov sa pri výkone AFK resp. FK na mieste kontroluje správna aplikácia paušálnej sadzby a to
-  určenie základne pre výpočet PS, 
-  percentuálna výška PS 
-  matematický výpočet ostatných alebo nepriamych výdavkov projektu určených paušálnou sadzbou.  </p:text>
  </p:cm>
</p:cmLst>
</file>

<file path=ppt/comments/comment4.xml><?xml version="1.0" encoding="utf-8"?>
<p:cmLst xmlns:a="http://schemas.openxmlformats.org/drawingml/2006/main" xmlns:r="http://schemas.openxmlformats.org/officeDocument/2006/relationships" xmlns:p="http://schemas.openxmlformats.org/presentationml/2006/main">
  <p:cm authorId="3" dt="2017-11-12T18:56:28.235" idx="1">
    <p:pos x="2590" y="2538"/>
    <p:text>Vo všetkých doteraz vyhlásených výzvach na IAMPSVR vrátane tejto výzvy  sú definované len MU bez príznaku.</p:text>
  </p:cm>
</p:cmLst>
</file>

<file path=ppt/comments/comment5.xml><?xml version="1.0" encoding="utf-8"?>
<p:cmLst xmlns:a="http://schemas.openxmlformats.org/drawingml/2006/main" xmlns:r="http://schemas.openxmlformats.org/officeDocument/2006/relationships" xmlns:p="http://schemas.openxmlformats.org/presentationml/2006/main">
  <p:cm authorId="3" dt="2018-03-17T10:44:23.608" idx="2">
    <p:pos x="5029" y="2631"/>
    <p:text>poskytnutie dostatočnej súčinnosti pred uzavretím zmluvy o NFP na základe listu poskytovateľa - Výzva na poskytnutie súčinnosti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46400" cy="496809"/>
          </a:xfrm>
          <a:prstGeom prst="rect">
            <a:avLst/>
          </a:prstGeom>
        </p:spPr>
        <p:txBody>
          <a:bodyPr vert="horz" lIns="91440" tIns="45720" rIns="91440" bIns="45720" rtlCol="0"/>
          <a:lstStyle>
            <a:lvl1pPr algn="l">
              <a:defRPr sz="1200"/>
            </a:lvl1pPr>
          </a:lstStyle>
          <a:p>
            <a:endParaRPr lang="sk-SK" dirty="0"/>
          </a:p>
        </p:txBody>
      </p:sp>
      <p:sp>
        <p:nvSpPr>
          <p:cNvPr id="3" name="Zástupný symbol dátumu 2"/>
          <p:cNvSpPr>
            <a:spLocks noGrp="1"/>
          </p:cNvSpPr>
          <p:nvPr>
            <p:ph type="dt" sz="quarter" idx="1"/>
          </p:nvPr>
        </p:nvSpPr>
        <p:spPr>
          <a:xfrm>
            <a:off x="3849688" y="0"/>
            <a:ext cx="2946400" cy="496809"/>
          </a:xfrm>
          <a:prstGeom prst="rect">
            <a:avLst/>
          </a:prstGeom>
        </p:spPr>
        <p:txBody>
          <a:bodyPr vert="horz" lIns="91440" tIns="45720" rIns="91440" bIns="45720" rtlCol="0"/>
          <a:lstStyle>
            <a:lvl1pPr algn="r">
              <a:defRPr sz="1200"/>
            </a:lvl1pPr>
          </a:lstStyle>
          <a:p>
            <a:fld id="{26CBCC6C-431E-480C-9247-81102C513B5F}" type="datetimeFigureOut">
              <a:rPr lang="sk-SK" smtClean="0"/>
              <a:pPr/>
              <a:t>19. 3. 2018</a:t>
            </a:fld>
            <a:endParaRPr lang="sk-SK" dirty="0"/>
          </a:p>
        </p:txBody>
      </p:sp>
      <p:sp>
        <p:nvSpPr>
          <p:cNvPr id="4" name="Zástupný symbol päty 3"/>
          <p:cNvSpPr>
            <a:spLocks noGrp="1"/>
          </p:cNvSpPr>
          <p:nvPr>
            <p:ph type="ftr" sz="quarter" idx="2"/>
          </p:nvPr>
        </p:nvSpPr>
        <p:spPr>
          <a:xfrm>
            <a:off x="0" y="9428242"/>
            <a:ext cx="2946400" cy="496809"/>
          </a:xfrm>
          <a:prstGeom prst="rect">
            <a:avLst/>
          </a:prstGeom>
        </p:spPr>
        <p:txBody>
          <a:bodyPr vert="horz" lIns="91440" tIns="45720" rIns="91440" bIns="45720" rtlCol="0" anchor="b"/>
          <a:lstStyle>
            <a:lvl1pPr algn="l">
              <a:defRPr sz="1200"/>
            </a:lvl1pPr>
          </a:lstStyle>
          <a:p>
            <a:endParaRPr lang="sk-SK" dirty="0"/>
          </a:p>
        </p:txBody>
      </p:sp>
      <p:sp>
        <p:nvSpPr>
          <p:cNvPr id="5" name="Zástupný symbol čísla snímky 4"/>
          <p:cNvSpPr>
            <a:spLocks noGrp="1"/>
          </p:cNvSpPr>
          <p:nvPr>
            <p:ph type="sldNum" sz="quarter" idx="3"/>
          </p:nvPr>
        </p:nvSpPr>
        <p:spPr>
          <a:xfrm>
            <a:off x="3849688" y="9428242"/>
            <a:ext cx="2946400" cy="496809"/>
          </a:xfrm>
          <a:prstGeom prst="rect">
            <a:avLst/>
          </a:prstGeom>
        </p:spPr>
        <p:txBody>
          <a:bodyPr vert="horz" lIns="91440" tIns="45720" rIns="91440" bIns="45720" rtlCol="0" anchor="b"/>
          <a:lstStyle>
            <a:lvl1pPr algn="r">
              <a:defRPr sz="1200"/>
            </a:lvl1pPr>
          </a:lstStyle>
          <a:p>
            <a:fld id="{B3CE62E0-E1A7-4C93-A69B-31B9CE1E2E96}" type="slidenum">
              <a:rPr lang="sk-SK" smtClean="0"/>
              <a:pPr/>
              <a:t>‹#›</a:t>
            </a:fld>
            <a:endParaRPr lang="sk-SK" dirty="0"/>
          </a:p>
        </p:txBody>
      </p:sp>
    </p:spTree>
    <p:extLst>
      <p:ext uri="{BB962C8B-B14F-4D97-AF65-F5344CB8AC3E}">
        <p14:creationId xmlns:p14="http://schemas.microsoft.com/office/powerpoint/2010/main" val="35883495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sk-SK" dirty="0"/>
          </a:p>
        </p:txBody>
      </p:sp>
      <p:sp>
        <p:nvSpPr>
          <p:cNvPr id="3" name="Zástupný symbol dátumu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62BD2153-9290-4BCF-A455-CB2030BED3CB}" type="datetimeFigureOut">
              <a:rPr lang="sk-SK" smtClean="0"/>
              <a:pPr/>
              <a:t>19. 3. 2018</a:t>
            </a:fld>
            <a:endParaRPr lang="sk-SK" dirty="0"/>
          </a:p>
        </p:txBody>
      </p:sp>
      <p:sp>
        <p:nvSpPr>
          <p:cNvPr id="4" name="Zástupný symbol obrazu snímky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k-SK" dirty="0"/>
          </a:p>
        </p:txBody>
      </p:sp>
      <p:sp>
        <p:nvSpPr>
          <p:cNvPr id="5" name="Zástupný symbol poznámok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sk-SK" dirty="0"/>
          </a:p>
        </p:txBody>
      </p:sp>
      <p:sp>
        <p:nvSpPr>
          <p:cNvPr id="7" name="Zástupný symbol čísla snímky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883645B5-58F2-4722-8FF0-01DC7A1E50FD}" type="slidenum">
              <a:rPr lang="sk-SK" smtClean="0"/>
              <a:pPr/>
              <a:t>‹#›</a:t>
            </a:fld>
            <a:endParaRPr lang="sk-SK" dirty="0"/>
          </a:p>
        </p:txBody>
      </p:sp>
    </p:spTree>
    <p:extLst>
      <p:ext uri="{BB962C8B-B14F-4D97-AF65-F5344CB8AC3E}">
        <p14:creationId xmlns:p14="http://schemas.microsoft.com/office/powerpoint/2010/main" val="1725121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a:t>
            </a:fld>
            <a:endParaRPr lang="sk-SK" dirty="0"/>
          </a:p>
        </p:txBody>
      </p:sp>
    </p:spTree>
    <p:extLst>
      <p:ext uri="{BB962C8B-B14F-4D97-AF65-F5344CB8AC3E}">
        <p14:creationId xmlns:p14="http://schemas.microsoft.com/office/powerpoint/2010/main" val="2399324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10</a:t>
            </a:fld>
            <a:endParaRPr lang="sk-SK" dirty="0"/>
          </a:p>
        </p:txBody>
      </p:sp>
    </p:spTree>
    <p:extLst>
      <p:ext uri="{BB962C8B-B14F-4D97-AF65-F5344CB8AC3E}">
        <p14:creationId xmlns:p14="http://schemas.microsoft.com/office/powerpoint/2010/main" val="2443634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11</a:t>
            </a:fld>
            <a:endParaRPr lang="sk-SK" dirty="0"/>
          </a:p>
        </p:txBody>
      </p:sp>
    </p:spTree>
    <p:extLst>
      <p:ext uri="{BB962C8B-B14F-4D97-AF65-F5344CB8AC3E}">
        <p14:creationId xmlns:p14="http://schemas.microsoft.com/office/powerpoint/2010/main" val="2443634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12</a:t>
            </a:fld>
            <a:endParaRPr lang="sk-SK" dirty="0"/>
          </a:p>
        </p:txBody>
      </p:sp>
    </p:spTree>
    <p:extLst>
      <p:ext uri="{BB962C8B-B14F-4D97-AF65-F5344CB8AC3E}">
        <p14:creationId xmlns:p14="http://schemas.microsoft.com/office/powerpoint/2010/main" val="2443634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13</a:t>
            </a:fld>
            <a:endParaRPr lang="sk-SK" dirty="0"/>
          </a:p>
        </p:txBody>
      </p:sp>
    </p:spTree>
    <p:extLst>
      <p:ext uri="{BB962C8B-B14F-4D97-AF65-F5344CB8AC3E}">
        <p14:creationId xmlns:p14="http://schemas.microsoft.com/office/powerpoint/2010/main" val="2443634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14</a:t>
            </a:fld>
            <a:endParaRPr lang="sk-SK" dirty="0"/>
          </a:p>
        </p:txBody>
      </p:sp>
    </p:spTree>
    <p:extLst>
      <p:ext uri="{BB962C8B-B14F-4D97-AF65-F5344CB8AC3E}">
        <p14:creationId xmlns:p14="http://schemas.microsoft.com/office/powerpoint/2010/main" val="132471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15</a:t>
            </a:fld>
            <a:endParaRPr lang="sk-SK" dirty="0"/>
          </a:p>
        </p:txBody>
      </p:sp>
    </p:spTree>
    <p:extLst>
      <p:ext uri="{BB962C8B-B14F-4D97-AF65-F5344CB8AC3E}">
        <p14:creationId xmlns:p14="http://schemas.microsoft.com/office/powerpoint/2010/main" val="17775396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16</a:t>
            </a:fld>
            <a:endParaRPr lang="sk-SK" dirty="0"/>
          </a:p>
        </p:txBody>
      </p:sp>
    </p:spTree>
    <p:extLst>
      <p:ext uri="{BB962C8B-B14F-4D97-AF65-F5344CB8AC3E}">
        <p14:creationId xmlns:p14="http://schemas.microsoft.com/office/powerpoint/2010/main" val="1777539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17</a:t>
            </a:fld>
            <a:endParaRPr lang="sk-SK" dirty="0"/>
          </a:p>
        </p:txBody>
      </p:sp>
    </p:spTree>
    <p:extLst>
      <p:ext uri="{BB962C8B-B14F-4D97-AF65-F5344CB8AC3E}">
        <p14:creationId xmlns:p14="http://schemas.microsoft.com/office/powerpoint/2010/main" val="7148103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18</a:t>
            </a:fld>
            <a:endParaRPr lang="sk-SK" dirty="0"/>
          </a:p>
        </p:txBody>
      </p:sp>
    </p:spTree>
    <p:extLst>
      <p:ext uri="{BB962C8B-B14F-4D97-AF65-F5344CB8AC3E}">
        <p14:creationId xmlns:p14="http://schemas.microsoft.com/office/powerpoint/2010/main" val="372365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19</a:t>
            </a:fld>
            <a:endParaRPr lang="sk-SK" dirty="0"/>
          </a:p>
        </p:txBody>
      </p:sp>
    </p:spTree>
    <p:extLst>
      <p:ext uri="{BB962C8B-B14F-4D97-AF65-F5344CB8AC3E}">
        <p14:creationId xmlns:p14="http://schemas.microsoft.com/office/powerpoint/2010/main" val="372365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sk-SK" sz="1000" b="0" i="0" u="none" kern="1200" dirty="0" smtClean="0">
              <a:solidFill>
                <a:schemeClr val="tx1"/>
              </a:solidFill>
              <a:effectLst/>
              <a:latin typeface="+mn-lt"/>
              <a:ea typeface="+mn-ea"/>
              <a:cs typeface="+mn-cs"/>
            </a:endParaRPr>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2</a:t>
            </a:fld>
            <a:endParaRPr lang="sk-SK" dirty="0"/>
          </a:p>
        </p:txBody>
      </p:sp>
    </p:spTree>
    <p:extLst>
      <p:ext uri="{BB962C8B-B14F-4D97-AF65-F5344CB8AC3E}">
        <p14:creationId xmlns:p14="http://schemas.microsoft.com/office/powerpoint/2010/main" val="28135208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20</a:t>
            </a:fld>
            <a:endParaRPr lang="sk-SK" dirty="0"/>
          </a:p>
        </p:txBody>
      </p:sp>
    </p:spTree>
    <p:extLst>
      <p:ext uri="{BB962C8B-B14F-4D97-AF65-F5344CB8AC3E}">
        <p14:creationId xmlns:p14="http://schemas.microsoft.com/office/powerpoint/2010/main" val="34862544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21</a:t>
            </a:fld>
            <a:endParaRPr lang="sk-SK" dirty="0"/>
          </a:p>
        </p:txBody>
      </p:sp>
    </p:spTree>
    <p:extLst>
      <p:ext uri="{BB962C8B-B14F-4D97-AF65-F5344CB8AC3E}">
        <p14:creationId xmlns:p14="http://schemas.microsoft.com/office/powerpoint/2010/main" val="10948431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22</a:t>
            </a:fld>
            <a:endParaRPr lang="sk-SK" dirty="0"/>
          </a:p>
        </p:txBody>
      </p:sp>
    </p:spTree>
    <p:extLst>
      <p:ext uri="{BB962C8B-B14F-4D97-AF65-F5344CB8AC3E}">
        <p14:creationId xmlns:p14="http://schemas.microsoft.com/office/powerpoint/2010/main" val="9057436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23</a:t>
            </a:fld>
            <a:endParaRPr lang="sk-SK" dirty="0"/>
          </a:p>
        </p:txBody>
      </p:sp>
    </p:spTree>
    <p:extLst>
      <p:ext uri="{BB962C8B-B14F-4D97-AF65-F5344CB8AC3E}">
        <p14:creationId xmlns:p14="http://schemas.microsoft.com/office/powerpoint/2010/main" val="39084727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24</a:t>
            </a:fld>
            <a:endParaRPr lang="sk-SK" dirty="0"/>
          </a:p>
        </p:txBody>
      </p:sp>
    </p:spTree>
    <p:extLst>
      <p:ext uri="{BB962C8B-B14F-4D97-AF65-F5344CB8AC3E}">
        <p14:creationId xmlns:p14="http://schemas.microsoft.com/office/powerpoint/2010/main" val="2247789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3</a:t>
            </a:fld>
            <a:endParaRPr lang="sk-SK" dirty="0"/>
          </a:p>
        </p:txBody>
      </p:sp>
    </p:spTree>
    <p:extLst>
      <p:ext uri="{BB962C8B-B14F-4D97-AF65-F5344CB8AC3E}">
        <p14:creationId xmlns:p14="http://schemas.microsoft.com/office/powerpoint/2010/main" val="1102534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4</a:t>
            </a:fld>
            <a:endParaRPr lang="sk-SK" dirty="0"/>
          </a:p>
        </p:txBody>
      </p:sp>
    </p:spTree>
    <p:extLst>
      <p:ext uri="{BB962C8B-B14F-4D97-AF65-F5344CB8AC3E}">
        <p14:creationId xmlns:p14="http://schemas.microsoft.com/office/powerpoint/2010/main" val="1102534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5</a:t>
            </a:fld>
            <a:endParaRPr lang="sk-SK" dirty="0"/>
          </a:p>
        </p:txBody>
      </p:sp>
    </p:spTree>
    <p:extLst>
      <p:ext uri="{BB962C8B-B14F-4D97-AF65-F5344CB8AC3E}">
        <p14:creationId xmlns:p14="http://schemas.microsoft.com/office/powerpoint/2010/main" val="1833864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6</a:t>
            </a:fld>
            <a:endParaRPr lang="sk-SK" dirty="0"/>
          </a:p>
        </p:txBody>
      </p:sp>
    </p:spTree>
    <p:extLst>
      <p:ext uri="{BB962C8B-B14F-4D97-AF65-F5344CB8AC3E}">
        <p14:creationId xmlns:p14="http://schemas.microsoft.com/office/powerpoint/2010/main" val="1683919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7</a:t>
            </a:fld>
            <a:endParaRPr lang="sk-SK" dirty="0"/>
          </a:p>
        </p:txBody>
      </p:sp>
    </p:spTree>
    <p:extLst>
      <p:ext uri="{BB962C8B-B14F-4D97-AF65-F5344CB8AC3E}">
        <p14:creationId xmlns:p14="http://schemas.microsoft.com/office/powerpoint/2010/main" val="2443634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8</a:t>
            </a:fld>
            <a:endParaRPr lang="sk-SK" dirty="0"/>
          </a:p>
        </p:txBody>
      </p:sp>
    </p:spTree>
    <p:extLst>
      <p:ext uri="{BB962C8B-B14F-4D97-AF65-F5344CB8AC3E}">
        <p14:creationId xmlns:p14="http://schemas.microsoft.com/office/powerpoint/2010/main" val="2443634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83645B5-58F2-4722-8FF0-01DC7A1E50FD}" type="slidenum">
              <a:rPr lang="sk-SK" smtClean="0"/>
              <a:pPr/>
              <a:t>9</a:t>
            </a:fld>
            <a:endParaRPr lang="sk-SK" dirty="0"/>
          </a:p>
        </p:txBody>
      </p:sp>
    </p:spTree>
    <p:extLst>
      <p:ext uri="{BB962C8B-B14F-4D97-AF65-F5344CB8AC3E}">
        <p14:creationId xmlns:p14="http://schemas.microsoft.com/office/powerpoint/2010/main" val="2443634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Upravte štýly predlohy textu</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BF92E2F3-A957-4897-AE39-228CC061DCDB}" type="datetimeFigureOut">
              <a:rPr lang="sk-SK" smtClean="0"/>
              <a:pPr/>
              <a:t>19. 3. 2018</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val="1433690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BF92E2F3-A957-4897-AE39-228CC061DCDB}" type="datetimeFigureOut">
              <a:rPr lang="sk-SK" smtClean="0"/>
              <a:pPr/>
              <a:t>19. 3. 2018</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val="371360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BF92E2F3-A957-4897-AE39-228CC061DCDB}" type="datetimeFigureOut">
              <a:rPr lang="sk-SK" smtClean="0"/>
              <a:pPr/>
              <a:t>19. 3. 2018</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val="1713455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976064" y="4149080"/>
            <a:ext cx="7772400" cy="1470025"/>
          </a:xfrm>
        </p:spPr>
        <p:txBody>
          <a:bodyPr/>
          <a:lstStyle/>
          <a:p>
            <a:r>
              <a:rPr lang="sk-SK" smtClean="0"/>
              <a:t>Upravte štýly predlohy textu</a:t>
            </a:r>
            <a:endParaRPr lang="sk-SK" dirty="0"/>
          </a:p>
        </p:txBody>
      </p:sp>
      <p:sp>
        <p:nvSpPr>
          <p:cNvPr id="4" name="Zástupný symbol dátumu 3"/>
          <p:cNvSpPr>
            <a:spLocks noGrp="1"/>
          </p:cNvSpPr>
          <p:nvPr>
            <p:ph type="dt" sz="half" idx="10"/>
          </p:nvPr>
        </p:nvSpPr>
        <p:spPr>
          <a:xfrm>
            <a:off x="998240" y="6165304"/>
            <a:ext cx="2133600" cy="365125"/>
          </a:xfrm>
        </p:spPr>
        <p:txBody>
          <a:bodyPr/>
          <a:lstStyle/>
          <a:p>
            <a:fld id="{BF92E2F3-A957-4897-AE39-228CC061DCDB}" type="datetimeFigureOut">
              <a:rPr lang="sk-SK" smtClean="0"/>
              <a:pPr/>
              <a:t>19. 3. 2018</a:t>
            </a:fld>
            <a:endParaRPr lang="sk-SK" dirty="0"/>
          </a:p>
        </p:txBody>
      </p:sp>
    </p:spTree>
    <p:extLst>
      <p:ext uri="{BB962C8B-B14F-4D97-AF65-F5344CB8AC3E}">
        <p14:creationId xmlns:p14="http://schemas.microsoft.com/office/powerpoint/2010/main" val="341965769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827584" y="4581128"/>
            <a:ext cx="7772400" cy="1470025"/>
          </a:xfrm>
        </p:spPr>
        <p:txBody>
          <a:bodyPr/>
          <a:lstStyle/>
          <a:p>
            <a:r>
              <a:rPr lang="sk-SK" smtClean="0"/>
              <a:t>Upravte štýly predlohy textu</a:t>
            </a:r>
            <a:endParaRPr lang="sk-SK" dirty="0"/>
          </a:p>
        </p:txBody>
      </p:sp>
      <p:sp>
        <p:nvSpPr>
          <p:cNvPr id="4" name="Zástupný symbol dátumu 3"/>
          <p:cNvSpPr>
            <a:spLocks noGrp="1"/>
          </p:cNvSpPr>
          <p:nvPr>
            <p:ph type="dt" sz="half" idx="10"/>
          </p:nvPr>
        </p:nvSpPr>
        <p:spPr>
          <a:xfrm>
            <a:off x="854224" y="6309320"/>
            <a:ext cx="2133600" cy="365125"/>
          </a:xfrm>
        </p:spPr>
        <p:txBody>
          <a:bodyPr/>
          <a:lstStyle/>
          <a:p>
            <a:fld id="{BF92E2F3-A957-4897-AE39-228CC061DCDB}" type="datetimeFigureOut">
              <a:rPr lang="sk-SK" smtClean="0"/>
              <a:pPr/>
              <a:t>19. 3. 2018</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val="411332675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976064" y="4623271"/>
            <a:ext cx="7772400" cy="1470025"/>
          </a:xfrm>
        </p:spPr>
        <p:txBody>
          <a:bodyPr/>
          <a:lstStyle/>
          <a:p>
            <a:r>
              <a:rPr lang="sk-SK" smtClean="0"/>
              <a:t>Upravte štýly predlohy textu</a:t>
            </a:r>
            <a:endParaRPr lang="sk-SK" dirty="0"/>
          </a:p>
        </p:txBody>
      </p:sp>
      <p:sp>
        <p:nvSpPr>
          <p:cNvPr id="4" name="Zástupný symbol dátumu 3"/>
          <p:cNvSpPr>
            <a:spLocks noGrp="1"/>
          </p:cNvSpPr>
          <p:nvPr>
            <p:ph type="dt" sz="half" idx="10"/>
          </p:nvPr>
        </p:nvSpPr>
        <p:spPr>
          <a:xfrm>
            <a:off x="971600" y="6309320"/>
            <a:ext cx="2133600" cy="365125"/>
          </a:xfrm>
        </p:spPr>
        <p:txBody>
          <a:bodyPr/>
          <a:lstStyle/>
          <a:p>
            <a:fld id="{BF92E2F3-A957-4897-AE39-228CC061DCDB}" type="datetimeFigureOut">
              <a:rPr lang="sk-SK" smtClean="0"/>
              <a:pPr/>
              <a:t>19. 3. 2018</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val="411332675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Len nadp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dirty="0"/>
          </a:p>
        </p:txBody>
      </p:sp>
      <p:sp>
        <p:nvSpPr>
          <p:cNvPr id="3" name="Zástupný symbol dátumu 2"/>
          <p:cNvSpPr>
            <a:spLocks noGrp="1"/>
          </p:cNvSpPr>
          <p:nvPr>
            <p:ph type="dt" sz="half" idx="10"/>
          </p:nvPr>
        </p:nvSpPr>
        <p:spPr/>
        <p:txBody>
          <a:bodyPr/>
          <a:lstStyle/>
          <a:p>
            <a:fld id="{BF92E2F3-A957-4897-AE39-228CC061DCDB}" type="datetimeFigureOut">
              <a:rPr lang="sk-SK" smtClean="0"/>
              <a:pPr/>
              <a:t>19. 3. 2018</a:t>
            </a:fld>
            <a:endParaRPr lang="sk-SK" dirty="0"/>
          </a:p>
        </p:txBody>
      </p:sp>
      <p:sp>
        <p:nvSpPr>
          <p:cNvPr id="4" name="Zástupný symbol päty 3"/>
          <p:cNvSpPr>
            <a:spLocks noGrp="1"/>
          </p:cNvSpPr>
          <p:nvPr>
            <p:ph type="ftr" sz="quarter" idx="11"/>
          </p:nvPr>
        </p:nvSpPr>
        <p:spPr/>
        <p:txBody>
          <a:bodyPr/>
          <a:lstStyle/>
          <a:p>
            <a:endParaRPr lang="sk-SK" dirty="0"/>
          </a:p>
        </p:txBody>
      </p:sp>
      <p:sp>
        <p:nvSpPr>
          <p:cNvPr id="5" name="Zástupný symbol čísla snímky 4"/>
          <p:cNvSpPr>
            <a:spLocks noGrp="1"/>
          </p:cNvSpPr>
          <p:nvPr>
            <p:ph type="sldNum" sz="quarter" idx="12"/>
          </p:nvPr>
        </p:nvSpPr>
        <p:spPr/>
        <p:txBody>
          <a:bodyPr/>
          <a:lstStyle/>
          <a:p>
            <a:fld id="{6EC84D80-3779-453A-ADA2-5F0F5F321983}" type="slidenum">
              <a:rPr lang="sk-SK" smtClean="0"/>
              <a:pPr/>
              <a:t>‹#›</a:t>
            </a:fld>
            <a:endParaRPr lang="sk-SK" dirty="0"/>
          </a:p>
        </p:txBody>
      </p:sp>
      <p:sp>
        <p:nvSpPr>
          <p:cNvPr id="6" name="Zástupný symbol obsahu 2"/>
          <p:cNvSpPr>
            <a:spLocks noGrp="1"/>
          </p:cNvSpPr>
          <p:nvPr>
            <p:ph idx="1"/>
          </p:nvPr>
        </p:nvSpPr>
        <p:spPr>
          <a:xfrm>
            <a:off x="899592" y="1600200"/>
            <a:ext cx="7787208" cy="4525963"/>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dirty="0"/>
          </a:p>
        </p:txBody>
      </p:sp>
    </p:spTree>
    <p:extLst>
      <p:ext uri="{BB962C8B-B14F-4D97-AF65-F5344CB8AC3E}">
        <p14:creationId xmlns:p14="http://schemas.microsoft.com/office/powerpoint/2010/main" val="355888267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rázdn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 name="Zástupný symbol obsahu 5" descr="IA.bmp"/>
          <p:cNvPicPr>
            <a:picLocks noChangeAspect="1"/>
          </p:cNvPicPr>
          <p:nvPr userDrawn="1"/>
        </p:nvPicPr>
        <p:blipFill>
          <a:blip r:embed="rId3" cstate="print"/>
          <a:stretch>
            <a:fillRect/>
          </a:stretch>
        </p:blipFill>
        <p:spPr bwMode="auto">
          <a:xfrm>
            <a:off x="2411760" y="6189954"/>
            <a:ext cx="1224136" cy="396647"/>
          </a:xfrm>
          <a:prstGeom prst="rect">
            <a:avLst/>
          </a:prstGeom>
          <a:noFill/>
          <a:ln w="9525">
            <a:noFill/>
            <a:miter lim="800000"/>
            <a:headEnd/>
            <a:tailEnd/>
          </a:ln>
        </p:spPr>
      </p:pic>
      <p:sp>
        <p:nvSpPr>
          <p:cNvPr id="9" name="Zástupný symbol obsahu 2"/>
          <p:cNvSpPr>
            <a:spLocks noGrp="1"/>
          </p:cNvSpPr>
          <p:nvPr>
            <p:ph idx="1"/>
          </p:nvPr>
        </p:nvSpPr>
        <p:spPr>
          <a:xfrm>
            <a:off x="467544" y="424631"/>
            <a:ext cx="8186766" cy="4876577"/>
          </a:xfrm>
        </p:spPr>
        <p:txBody>
          <a:bodyPr/>
          <a:lstStyle>
            <a:lvl1pPr>
              <a:defRPr sz="4000"/>
            </a:lvl1pPr>
          </a:lstStyle>
          <a:p>
            <a:pPr lvl="0" algn="ctr">
              <a:buFont typeface="Arial" charset="0"/>
              <a:buNone/>
            </a:pPr>
            <a:r>
              <a:rPr lang="sk-SK" b="1" smtClean="0">
                <a:solidFill>
                  <a:schemeClr val="accent6">
                    <a:lumMod val="75000"/>
                  </a:schemeClr>
                </a:solidFill>
              </a:rPr>
              <a:t>Upravte štýl predlohy textu.</a:t>
            </a:r>
          </a:p>
          <a:p>
            <a:pPr lvl="1" algn="ctr">
              <a:buFont typeface="Arial" charset="0"/>
              <a:buNone/>
            </a:pPr>
            <a:r>
              <a:rPr lang="sk-SK" b="1" smtClean="0">
                <a:solidFill>
                  <a:schemeClr val="accent6">
                    <a:lumMod val="75000"/>
                  </a:schemeClr>
                </a:solidFill>
              </a:rPr>
              <a:t>Druhá úroveň</a:t>
            </a:r>
          </a:p>
          <a:p>
            <a:pPr lvl="2" algn="ctr">
              <a:buFont typeface="Arial" charset="0"/>
              <a:buNone/>
            </a:pPr>
            <a:r>
              <a:rPr lang="sk-SK" b="1" smtClean="0">
                <a:solidFill>
                  <a:schemeClr val="accent6">
                    <a:lumMod val="75000"/>
                  </a:schemeClr>
                </a:solidFill>
              </a:rPr>
              <a:t>Tretia úroveň</a:t>
            </a:r>
          </a:p>
          <a:p>
            <a:pPr lvl="3" algn="ctr">
              <a:buFont typeface="Arial" charset="0"/>
              <a:buNone/>
            </a:pPr>
            <a:r>
              <a:rPr lang="sk-SK" b="1" smtClean="0">
                <a:solidFill>
                  <a:schemeClr val="accent6">
                    <a:lumMod val="75000"/>
                  </a:schemeClr>
                </a:solidFill>
              </a:rPr>
              <a:t>Štvrtá úroveň</a:t>
            </a:r>
          </a:p>
          <a:p>
            <a:pPr lvl="4" algn="ctr">
              <a:buFont typeface="Arial" charset="0"/>
              <a:buNone/>
            </a:pPr>
            <a:r>
              <a:rPr lang="sk-SK" b="1" smtClean="0">
                <a:solidFill>
                  <a:schemeClr val="accent6">
                    <a:lumMod val="75000"/>
                  </a:schemeClr>
                </a:solidFill>
              </a:rPr>
              <a:t>Piata úroveň</a:t>
            </a:r>
            <a:endParaRPr lang="sk-SK" b="1" dirty="0" smtClean="0">
              <a:solidFill>
                <a:schemeClr val="bg1">
                  <a:lumMod val="50000"/>
                </a:schemeClr>
              </a:solidFill>
            </a:endParaRPr>
          </a:p>
        </p:txBody>
      </p:sp>
    </p:spTree>
    <p:extLst>
      <p:ext uri="{BB962C8B-B14F-4D97-AF65-F5344CB8AC3E}">
        <p14:creationId xmlns:p14="http://schemas.microsoft.com/office/powerpoint/2010/main" val="474731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BF92E2F3-A957-4897-AE39-228CC061DCDB}" type="datetimeFigureOut">
              <a:rPr lang="sk-SK" smtClean="0"/>
              <a:pPr/>
              <a:t>19. 3. 2018</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val="4264132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Upravte štýly predlohy textu</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BF92E2F3-A957-4897-AE39-228CC061DCDB}" type="datetimeFigureOut">
              <a:rPr lang="sk-SK" smtClean="0"/>
              <a:pPr/>
              <a:t>19. 3. 2018</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247D8DC6-2DB1-4270-A76B-ADCE5B9B30EA}" type="slidenum">
              <a:rPr lang="sk-SK" smtClean="0"/>
              <a:pPr/>
              <a:t>‹#›</a:t>
            </a:fld>
            <a:endParaRPr lang="sk-SK" dirty="0"/>
          </a:p>
        </p:txBody>
      </p:sp>
    </p:spTree>
    <p:extLst>
      <p:ext uri="{BB962C8B-B14F-4D97-AF65-F5344CB8AC3E}">
        <p14:creationId xmlns:p14="http://schemas.microsoft.com/office/powerpoint/2010/main" val="306076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BF92E2F3-A957-4897-AE39-228CC061DCDB}" type="datetimeFigureOut">
              <a:rPr lang="sk-SK" smtClean="0"/>
              <a:pPr/>
              <a:t>19. 3. 2018</a:t>
            </a:fld>
            <a:endParaRPr lang="sk-SK" dirty="0"/>
          </a:p>
        </p:txBody>
      </p:sp>
      <p:sp>
        <p:nvSpPr>
          <p:cNvPr id="6" name="Zástupný symbol päty 5"/>
          <p:cNvSpPr>
            <a:spLocks noGrp="1"/>
          </p:cNvSpPr>
          <p:nvPr>
            <p:ph type="ftr" sz="quarter" idx="11"/>
          </p:nvPr>
        </p:nvSpPr>
        <p:spPr/>
        <p:txBody>
          <a:bodyPr/>
          <a:lstStyle/>
          <a:p>
            <a:endParaRPr lang="sk-SK" dirty="0"/>
          </a:p>
        </p:txBody>
      </p:sp>
      <p:sp>
        <p:nvSpPr>
          <p:cNvPr id="7" name="Zástupný symbol čísla snímky 6"/>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val="699864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Upravte štýly predlohy textu</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BF92E2F3-A957-4897-AE39-228CC061DCDB}" type="datetimeFigureOut">
              <a:rPr lang="sk-SK" smtClean="0"/>
              <a:pPr/>
              <a:t>19. 3. 2018</a:t>
            </a:fld>
            <a:endParaRPr lang="sk-SK" dirty="0"/>
          </a:p>
        </p:txBody>
      </p:sp>
      <p:sp>
        <p:nvSpPr>
          <p:cNvPr id="8" name="Zástupný symbol päty 7"/>
          <p:cNvSpPr>
            <a:spLocks noGrp="1"/>
          </p:cNvSpPr>
          <p:nvPr>
            <p:ph type="ftr" sz="quarter" idx="11"/>
          </p:nvPr>
        </p:nvSpPr>
        <p:spPr/>
        <p:txBody>
          <a:bodyPr/>
          <a:lstStyle/>
          <a:p>
            <a:endParaRPr lang="sk-SK" dirty="0"/>
          </a:p>
        </p:txBody>
      </p:sp>
      <p:sp>
        <p:nvSpPr>
          <p:cNvPr id="9" name="Zástupný symbol čísla snímky 8"/>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val="403667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p>
            <a:fld id="{BF92E2F3-A957-4897-AE39-228CC061DCDB}" type="datetimeFigureOut">
              <a:rPr lang="sk-SK" smtClean="0"/>
              <a:pPr/>
              <a:t>19. 3. 2018</a:t>
            </a:fld>
            <a:endParaRPr lang="sk-SK" dirty="0"/>
          </a:p>
        </p:txBody>
      </p:sp>
      <p:sp>
        <p:nvSpPr>
          <p:cNvPr id="4" name="Zástupný symbol päty 3"/>
          <p:cNvSpPr>
            <a:spLocks noGrp="1"/>
          </p:cNvSpPr>
          <p:nvPr>
            <p:ph type="ftr" sz="quarter" idx="11"/>
          </p:nvPr>
        </p:nvSpPr>
        <p:spPr/>
        <p:txBody>
          <a:bodyPr/>
          <a:lstStyle/>
          <a:p>
            <a:endParaRPr lang="sk-SK" dirty="0"/>
          </a:p>
        </p:txBody>
      </p:sp>
      <p:sp>
        <p:nvSpPr>
          <p:cNvPr id="5" name="Zástupný symbol čísla snímky 4"/>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val="2792195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BF92E2F3-A957-4897-AE39-228CC061DCDB}" type="datetimeFigureOut">
              <a:rPr lang="sk-SK" smtClean="0"/>
              <a:pPr/>
              <a:t>19. 3. 2018</a:t>
            </a:fld>
            <a:endParaRPr lang="sk-SK" dirty="0"/>
          </a:p>
        </p:txBody>
      </p:sp>
      <p:sp>
        <p:nvSpPr>
          <p:cNvPr id="3" name="Zástupný symbol päty 2"/>
          <p:cNvSpPr>
            <a:spLocks noGrp="1"/>
          </p:cNvSpPr>
          <p:nvPr>
            <p:ph type="ftr" sz="quarter" idx="11"/>
          </p:nvPr>
        </p:nvSpPr>
        <p:spPr/>
        <p:txBody>
          <a:bodyPr/>
          <a:lstStyle/>
          <a:p>
            <a:endParaRPr lang="sk-SK" dirty="0"/>
          </a:p>
        </p:txBody>
      </p:sp>
      <p:sp>
        <p:nvSpPr>
          <p:cNvPr id="4" name="Zástupný symbol čísla snímky 3"/>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val="1995795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Upravte štýly predlohy textu</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BF92E2F3-A957-4897-AE39-228CC061DCDB}" type="datetimeFigureOut">
              <a:rPr lang="sk-SK" smtClean="0"/>
              <a:pPr/>
              <a:t>19. 3. 2018</a:t>
            </a:fld>
            <a:endParaRPr lang="sk-SK" dirty="0"/>
          </a:p>
        </p:txBody>
      </p:sp>
      <p:sp>
        <p:nvSpPr>
          <p:cNvPr id="6" name="Zástupný symbol päty 5"/>
          <p:cNvSpPr>
            <a:spLocks noGrp="1"/>
          </p:cNvSpPr>
          <p:nvPr>
            <p:ph type="ftr" sz="quarter" idx="11"/>
          </p:nvPr>
        </p:nvSpPr>
        <p:spPr/>
        <p:txBody>
          <a:bodyPr/>
          <a:lstStyle/>
          <a:p>
            <a:endParaRPr lang="sk-SK" dirty="0"/>
          </a:p>
        </p:txBody>
      </p:sp>
      <p:sp>
        <p:nvSpPr>
          <p:cNvPr id="7" name="Zástupný symbol čísla snímky 6"/>
          <p:cNvSpPr>
            <a:spLocks noGrp="1"/>
          </p:cNvSpPr>
          <p:nvPr>
            <p:ph type="sldNum" sz="quarter" idx="12"/>
          </p:nvPr>
        </p:nvSpPr>
        <p:spPr/>
        <p:txBody>
          <a:bodyPr/>
          <a:lstStyle/>
          <a:p>
            <a:fld id="{247D8DC6-2DB1-4270-A76B-ADCE5B9B30EA}" type="slidenum">
              <a:rPr lang="sk-SK" smtClean="0"/>
              <a:pPr/>
              <a:t>‹#›</a:t>
            </a:fld>
            <a:endParaRPr lang="sk-SK" dirty="0"/>
          </a:p>
        </p:txBody>
      </p:sp>
    </p:spTree>
    <p:extLst>
      <p:ext uri="{BB962C8B-B14F-4D97-AF65-F5344CB8AC3E}">
        <p14:creationId xmlns:p14="http://schemas.microsoft.com/office/powerpoint/2010/main" val="677264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Upravte štýly predlohy textu</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dirty="0"/>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BF92E2F3-A957-4897-AE39-228CC061DCDB}" type="datetimeFigureOut">
              <a:rPr lang="sk-SK" smtClean="0"/>
              <a:pPr/>
              <a:t>19. 3. 2018</a:t>
            </a:fld>
            <a:endParaRPr lang="sk-SK" dirty="0"/>
          </a:p>
        </p:txBody>
      </p:sp>
      <p:sp>
        <p:nvSpPr>
          <p:cNvPr id="6" name="Zástupný symbol päty 5"/>
          <p:cNvSpPr>
            <a:spLocks noGrp="1"/>
          </p:cNvSpPr>
          <p:nvPr>
            <p:ph type="ftr" sz="quarter" idx="11"/>
          </p:nvPr>
        </p:nvSpPr>
        <p:spPr/>
        <p:txBody>
          <a:bodyPr/>
          <a:lstStyle/>
          <a:p>
            <a:endParaRPr lang="sk-SK" dirty="0"/>
          </a:p>
        </p:txBody>
      </p:sp>
      <p:sp>
        <p:nvSpPr>
          <p:cNvPr id="7" name="Zástupný symbol čísla snímky 6"/>
          <p:cNvSpPr>
            <a:spLocks noGrp="1"/>
          </p:cNvSpPr>
          <p:nvPr>
            <p:ph type="sldNum" sz="quarter" idx="12"/>
          </p:nvPr>
        </p:nvSpPr>
        <p:spPr/>
        <p:txBody>
          <a:bodyPr/>
          <a:lstStyle/>
          <a:p>
            <a:fld id="{6EC84D80-3779-453A-ADA2-5F0F5F321983}" type="slidenum">
              <a:rPr lang="sk-SK" smtClean="0"/>
              <a:pPr/>
              <a:t>‹#›</a:t>
            </a:fld>
            <a:endParaRPr lang="sk-SK" dirty="0"/>
          </a:p>
        </p:txBody>
      </p:sp>
    </p:spTree>
    <p:extLst>
      <p:ext uri="{BB962C8B-B14F-4D97-AF65-F5344CB8AC3E}">
        <p14:creationId xmlns:p14="http://schemas.microsoft.com/office/powerpoint/2010/main" val="305190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2E2F3-A957-4897-AE39-228CC061DCDB}" type="datetimeFigureOut">
              <a:rPr lang="sk-SK" smtClean="0"/>
              <a:pPr/>
              <a:t>19. 3. 2018</a:t>
            </a:fld>
            <a:endParaRPr lang="sk-SK" dirty="0"/>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dirty="0"/>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84D80-3779-453A-ADA2-5F0F5F321983}" type="slidenum">
              <a:rPr lang="sk-SK" smtClean="0"/>
              <a:pPr/>
              <a:t>‹#›</a:t>
            </a:fld>
            <a:endParaRPr lang="sk-SK" dirty="0"/>
          </a:p>
        </p:txBody>
      </p:sp>
    </p:spTree>
    <p:extLst>
      <p:ext uri="{BB962C8B-B14F-4D97-AF65-F5344CB8AC3E}">
        <p14:creationId xmlns:p14="http://schemas.microsoft.com/office/powerpoint/2010/main" val="108901509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72" r:id="rId13"/>
    <p:sldLayoutId id="2147483673" r:id="rId14"/>
    <p:sldLayoutId id="2147483666" r:id="rId15"/>
    <p:sldLayoutId id="2147483667" r:id="rId1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hyperlink" Target="Neopr&#225;vnen&#233;%20v&#253;davky%20zo%20SR%20E&#352;IF.docx" TargetMode="External"/><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hyperlink" Target="http://www.ia.gov.sk/" TargetMode="External"/><Relationship Id="rId2" Type="http://schemas.openxmlformats.org/officeDocument/2006/relationships/notesSlide" Target="../notesSlides/notesSlide2.xml"/><Relationship Id="rId1" Type="http://schemas.openxmlformats.org/officeDocument/2006/relationships/slideLayout" Target="../slideLayouts/slideLayout16.xml"/><Relationship Id="rId4" Type="http://schemas.openxmlformats.org/officeDocument/2006/relationships/comments" Target="../comments/commen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3" Type="http://schemas.openxmlformats.org/officeDocument/2006/relationships/hyperlink" Target="http://www.ia.gov.sk/" TargetMode="External"/><Relationship Id="rId2" Type="http://schemas.openxmlformats.org/officeDocument/2006/relationships/notesSlide" Target="../notesSlides/notesSlide22.xml"/><Relationship Id="rId1" Type="http://schemas.openxmlformats.org/officeDocument/2006/relationships/slideLayout" Target="../slideLayouts/slideLayout16.xml"/><Relationship Id="rId4" Type="http://schemas.openxmlformats.org/officeDocument/2006/relationships/comments" Target="../comments/comment5.xml"/></Relationships>
</file>

<file path=ppt/slides/_rels/slide23.xml.rels><?xml version="1.0" encoding="UTF-8" standalone="yes"?>
<Relationships xmlns="http://schemas.openxmlformats.org/package/2006/relationships"><Relationship Id="rId3" Type="http://schemas.openxmlformats.org/officeDocument/2006/relationships/hyperlink" Target="mailto:vyzvy@ia.gov.sk" TargetMode="External"/><Relationship Id="rId2" Type="http://schemas.openxmlformats.org/officeDocument/2006/relationships/notesSlide" Target="../notesSlides/notesSlide23.xml"/><Relationship Id="rId1" Type="http://schemas.openxmlformats.org/officeDocument/2006/relationships/slideLayout" Target="../slideLayouts/slideLayout16.xml"/><Relationship Id="rId4" Type="http://schemas.openxmlformats.org/officeDocument/2006/relationships/hyperlink" Target="http://www.ia.gov.sk/"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hyperlink" Target="Priloha%201_metodicky%20vyklad%20RO%20k%20vypracovaniu%20ZoNFP_NP%20a%20DOP_v2.1.docx" TargetMode="External"/><Relationship Id="rId2" Type="http://schemas.openxmlformats.org/officeDocument/2006/relationships/notesSlide" Target="../notesSlides/notesSlide3.xml"/><Relationship Id="rId1" Type="http://schemas.openxmlformats.org/officeDocument/2006/relationships/slideLayout" Target="../slideLayouts/slideLayout16.xml"/><Relationship Id="rId4" Type="http://schemas.openxmlformats.org/officeDocument/2006/relationships/hyperlink" Target="Priloha_1a_Rozpocet_projektu_s_podrobnym_komentarom_v2.1.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Priloha_5_Vseobecne_pravidla_opavnenosti_vydavkov_pre_OP_LZ_v2.1.docx" TargetMode="External"/><Relationship Id="rId7" Type="http://schemas.openxmlformats.org/officeDocument/2006/relationships/hyperlink" Target="Priloha_6_Prieskum_trhovych_cien_v2.1.docx" TargetMode="External"/><Relationship Id="rId2" Type="http://schemas.openxmlformats.org/officeDocument/2006/relationships/notesSlide" Target="../notesSlides/notesSlide4.xml"/><Relationship Id="rId1" Type="http://schemas.openxmlformats.org/officeDocument/2006/relationships/slideLayout" Target="../slideLayouts/slideLayout16.xml"/><Relationship Id="rId6" Type="http://schemas.openxmlformats.org/officeDocument/2006/relationships/hyperlink" Target="Priloha_3_Zivotopis_(odporucany_formular)_v2.1.docx" TargetMode="External"/><Relationship Id="rId5" Type="http://schemas.openxmlformats.org/officeDocument/2006/relationships/hyperlink" Target="Priloha_4_Prirucka_pre_elektronicke_podanie_ZoNFP_prostrednictvom_elektronickej_schranky_na_slovensko.sk.pdf" TargetMode="External"/><Relationship Id="rId4" Type="http://schemas.openxmlformats.org/officeDocument/2006/relationships/hyperlink" Target="Priloha_2_Cestne_vyhlasenie_ziadatela_o_NFP_o_nepredlozeni_priloh(y)_v2.1.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Priloha_c._1-1_Plnomocenstvo.docx" TargetMode="External"/><Relationship Id="rId2" Type="http://schemas.openxmlformats.org/officeDocument/2006/relationships/notesSlide" Target="../notesSlides/notesSlide5.xml"/><Relationship Id="rId1" Type="http://schemas.openxmlformats.org/officeDocument/2006/relationships/slideLayout" Target="../slideLayouts/slideLayout16.xml"/><Relationship Id="rId5" Type="http://schemas.openxmlformats.org/officeDocument/2006/relationships/hyperlink" Target="Priloha_c._1_Formular_ziadosti_o_NFP.docx" TargetMode="External"/><Relationship Id="rId4" Type="http://schemas.openxmlformats.org/officeDocument/2006/relationships/hyperlink" Target="Priloha_c._1-2_Popis_k_formularu_ZoNFP.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Usmernenie%20CKO%20&#269;.%202/Usmernenie%20CKO%20&#269;.%202,%20verzia%203.docx" TargetMode="External"/><Relationship Id="rId2" Type="http://schemas.openxmlformats.org/officeDocument/2006/relationships/notesSlide" Target="../notesSlides/notesSlide6.xml"/><Relationship Id="rId1" Type="http://schemas.openxmlformats.org/officeDocument/2006/relationships/slideLayout" Target="../slideLayouts/slideLayout16.xml"/><Relationship Id="rId6" Type="http://schemas.openxmlformats.org/officeDocument/2006/relationships/hyperlink" Target="Usmernenie%20CKO%20&#269;.%201/Usmernenie%20k%20postupu%20administr&#225;cie%20&#382;iadosti%20o%20nen&#225;vratn&#253;%20finan&#269;n&#253;%20pr&#237;spevok%20cez%20ITMS2014+(&#269;.1).docx" TargetMode="External"/><Relationship Id="rId5" Type="http://schemas.openxmlformats.org/officeDocument/2006/relationships/hyperlink" Target="https://www.itms2014.sk/zoak?0" TargetMode="External"/><Relationship Id="rId4" Type="http://schemas.openxmlformats.org/officeDocument/2006/relationships/hyperlink" Target="https://www.itms2014.sk/"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4149080"/>
            <a:ext cx="7772400" cy="1470025"/>
          </a:xfrm>
        </p:spPr>
        <p:txBody>
          <a:bodyPr>
            <a:normAutofit/>
          </a:bodyPr>
          <a:lstStyle/>
          <a:p>
            <a:pPr algn="l"/>
            <a:r>
              <a:rPr lang="sk-SK" b="1" dirty="0" smtClean="0">
                <a:solidFill>
                  <a:schemeClr val="accent6">
                    <a:lumMod val="75000"/>
                  </a:schemeClr>
                </a:solidFill>
              </a:rPr>
              <a:t>     Príručka pre žiadateľa o NFP   </a:t>
            </a:r>
            <a:r>
              <a:rPr lang="sk-SK" sz="2000" b="1" dirty="0" smtClean="0">
                <a:solidFill>
                  <a:schemeClr val="accent6">
                    <a:lumMod val="75000"/>
                  </a:schemeClr>
                </a:solidFill>
              </a:rPr>
              <a:t>  </a:t>
            </a:r>
            <a:br>
              <a:rPr lang="sk-SK" sz="2000" b="1" dirty="0" smtClean="0">
                <a:solidFill>
                  <a:schemeClr val="accent6">
                    <a:lumMod val="75000"/>
                  </a:schemeClr>
                </a:solidFill>
              </a:rPr>
            </a:br>
            <a:r>
              <a:rPr lang="sk-SK" sz="2000" b="1" dirty="0" smtClean="0">
                <a:solidFill>
                  <a:schemeClr val="accent6">
                    <a:lumMod val="75000"/>
                  </a:schemeClr>
                </a:solidFill>
              </a:rPr>
              <a:t>           Programové obdobie 2014 -2020                 prioritné osi 2, 3 a 4 </a:t>
            </a:r>
            <a:endParaRPr lang="sk-SK" sz="2000" b="1" dirty="0">
              <a:solidFill>
                <a:schemeClr val="accent6">
                  <a:lumMod val="75000"/>
                </a:schemeClr>
              </a:solidFill>
            </a:endParaRPr>
          </a:p>
        </p:txBody>
      </p:sp>
    </p:spTree>
    <p:extLst>
      <p:ext uri="{BB962C8B-B14F-4D97-AF65-F5344CB8AC3E}">
        <p14:creationId xmlns:p14="http://schemas.microsoft.com/office/powerpoint/2010/main" val="39775962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608512"/>
          </a:xfrm>
        </p:spPr>
        <p:txBody>
          <a:bodyPr>
            <a:noAutofit/>
          </a:bodyPr>
          <a:lstStyle/>
          <a:p>
            <a:pPr marL="355600" indent="-355600" algn="just" defTabSz="1258888">
              <a:lnSpc>
                <a:spcPct val="90000"/>
              </a:lnSpc>
              <a:spcBef>
                <a:spcPts val="1200"/>
              </a:spcBef>
              <a:buNone/>
            </a:pPr>
            <a:r>
              <a:rPr lang="sk-SK" sz="2100" dirty="0" err="1" smtClean="0"/>
              <a:t>ŽoNFP</a:t>
            </a:r>
            <a:r>
              <a:rPr lang="sk-SK" sz="2100" dirty="0" smtClean="0"/>
              <a:t> </a:t>
            </a:r>
            <a:r>
              <a:rPr lang="sk-SK" sz="2100" dirty="0"/>
              <a:t>je považovaná za predloženú </a:t>
            </a:r>
            <a:r>
              <a:rPr lang="sk-SK" sz="2100" b="1" dirty="0"/>
              <a:t>včas</a:t>
            </a:r>
            <a:r>
              <a:rPr lang="sk-SK" sz="2100" dirty="0"/>
              <a:t>, ak do termínu uzavretia </a:t>
            </a:r>
            <a:r>
              <a:rPr lang="sk-SK" sz="2100" dirty="0" smtClean="0"/>
              <a:t>výzvy resp. kola výzvy </a:t>
            </a:r>
            <a:r>
              <a:rPr lang="sk-SK" sz="2100" dirty="0"/>
              <a:t>je: </a:t>
            </a:r>
            <a:endParaRPr lang="sk-SK" sz="2100" dirty="0" smtClean="0"/>
          </a:p>
          <a:p>
            <a:pPr algn="just" defTabSz="1258888">
              <a:lnSpc>
                <a:spcPct val="90000"/>
              </a:lnSpc>
              <a:spcBef>
                <a:spcPts val="1200"/>
              </a:spcBef>
              <a:buFontTx/>
              <a:buChar char="-"/>
            </a:pPr>
            <a:r>
              <a:rPr lang="sk-SK" sz="2100" dirty="0" smtClean="0"/>
              <a:t>fyzicky </a:t>
            </a:r>
            <a:r>
              <a:rPr lang="sk-SK" sz="2100" dirty="0"/>
              <a:t>odovzdaná a doručená na doručovaciu adresu Poskytovateľa v prípade osobného doručenia </a:t>
            </a:r>
            <a:endParaRPr lang="sk-SK" sz="2100" dirty="0" smtClean="0"/>
          </a:p>
          <a:p>
            <a:pPr marL="0" indent="0" algn="just" defTabSz="1258888">
              <a:lnSpc>
                <a:spcPct val="90000"/>
              </a:lnSpc>
              <a:spcBef>
                <a:spcPts val="1200"/>
              </a:spcBef>
              <a:buNone/>
            </a:pPr>
            <a:r>
              <a:rPr lang="sk-SK" sz="2100" b="1" dirty="0" smtClean="0"/>
              <a:t>alebo</a:t>
            </a:r>
            <a:r>
              <a:rPr lang="sk-SK" sz="2100" dirty="0" smtClean="0"/>
              <a:t>  </a:t>
            </a:r>
          </a:p>
          <a:p>
            <a:pPr algn="just" defTabSz="1258888">
              <a:lnSpc>
                <a:spcPct val="90000"/>
              </a:lnSpc>
              <a:spcBef>
                <a:spcPts val="1200"/>
              </a:spcBef>
              <a:buFontTx/>
              <a:buChar char="-"/>
            </a:pPr>
            <a:r>
              <a:rPr lang="sk-SK" sz="2100" dirty="0" smtClean="0"/>
              <a:t>podaná </a:t>
            </a:r>
            <a:r>
              <a:rPr lang="sk-SK" sz="2100" dirty="0"/>
              <a:t>na prepravu v prípade doručovania poštou alebo kuriérskou službou. </a:t>
            </a:r>
            <a:endParaRPr lang="sk-SK" sz="2100" dirty="0" smtClean="0"/>
          </a:p>
          <a:p>
            <a:pPr marL="0" indent="0" algn="just" defTabSz="1258888">
              <a:lnSpc>
                <a:spcPct val="90000"/>
              </a:lnSpc>
              <a:spcBef>
                <a:spcPts val="1200"/>
              </a:spcBef>
              <a:buNone/>
            </a:pPr>
            <a:r>
              <a:rPr lang="sk-SK" sz="2100" dirty="0" smtClean="0"/>
              <a:t>Uvedené </a:t>
            </a:r>
            <a:r>
              <a:rPr lang="sk-SK" sz="2100" dirty="0"/>
              <a:t>platí </a:t>
            </a:r>
            <a:r>
              <a:rPr lang="sk-SK" sz="2100" dirty="0" smtClean="0"/>
              <a:t>aj </a:t>
            </a:r>
            <a:r>
              <a:rPr lang="sk-SK" sz="2100" dirty="0"/>
              <a:t>v prípade, že niektoré prílohy žiadateľ predloží v </a:t>
            </a:r>
            <a:r>
              <a:rPr lang="sk-SK" sz="2100" dirty="0" smtClean="0"/>
              <a:t>písomnej forme neskôr </a:t>
            </a:r>
            <a:r>
              <a:rPr lang="sk-SK" sz="2100" dirty="0"/>
              <a:t>ako </a:t>
            </a:r>
            <a:r>
              <a:rPr lang="sk-SK" sz="2100" dirty="0" err="1"/>
              <a:t>ŽoNFP</a:t>
            </a:r>
            <a:r>
              <a:rPr lang="sk-SK" sz="2100" dirty="0"/>
              <a:t>. </a:t>
            </a:r>
          </a:p>
          <a:p>
            <a:pPr marL="0" indent="0" algn="just" defTabSz="1258888">
              <a:lnSpc>
                <a:spcPct val="90000"/>
              </a:lnSpc>
              <a:spcBef>
                <a:spcPts val="1200"/>
              </a:spcBef>
              <a:buNone/>
            </a:pPr>
            <a:r>
              <a:rPr lang="sk-SK" sz="2100" dirty="0" smtClean="0"/>
              <a:t>V prípade, ak </a:t>
            </a:r>
            <a:r>
              <a:rPr lang="sk-SK" sz="2100" dirty="0" err="1" smtClean="0"/>
              <a:t>ŽoNFP</a:t>
            </a:r>
            <a:r>
              <a:rPr lang="sk-SK" sz="2100" dirty="0" smtClean="0"/>
              <a:t> bude osobne doručená do podateľne alebo podaná na prepravu po uplynutí termínu uzavretia kola výzvy (platí v prípade, ak kolo nie je posledné), Poskytovateľ postúpi </a:t>
            </a:r>
            <a:r>
              <a:rPr lang="sk-SK" sz="2100" dirty="0" err="1" smtClean="0"/>
              <a:t>ŽoNFP</a:t>
            </a:r>
            <a:r>
              <a:rPr lang="sk-SK" sz="2100" dirty="0" smtClean="0"/>
              <a:t> do nasledujúceho kola. </a:t>
            </a:r>
          </a:p>
          <a:p>
            <a:pPr marL="355600" indent="-355600" algn="just" defTabSz="1258888">
              <a:lnSpc>
                <a:spcPct val="90000"/>
              </a:lnSpc>
              <a:spcBef>
                <a:spcPts val="1200"/>
              </a:spcBef>
              <a:buNone/>
            </a:pPr>
            <a:endParaRPr lang="sk-SK" sz="20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p:txBody>
      </p:sp>
      <p:sp>
        <p:nvSpPr>
          <p:cNvPr id="3" name="Obdĺžnik 2"/>
          <p:cNvSpPr/>
          <p:nvPr/>
        </p:nvSpPr>
        <p:spPr>
          <a:xfrm>
            <a:off x="467544" y="404664"/>
            <a:ext cx="8280920" cy="1261884"/>
          </a:xfrm>
          <a:prstGeom prst="rect">
            <a:avLst/>
          </a:prstGeom>
        </p:spPr>
        <p:txBody>
          <a:bodyPr wrap="square">
            <a:spAutoFit/>
          </a:bodyPr>
          <a:lstStyle/>
          <a:p>
            <a:pPr algn="ctr"/>
            <a:r>
              <a:rPr lang="sk-SK" sz="2900" b="1" dirty="0" smtClean="0">
                <a:solidFill>
                  <a:schemeClr val="accent6">
                    <a:lumMod val="75000"/>
                  </a:schemeClr>
                </a:solidFill>
              </a:rPr>
              <a:t>Vypracovanie a predkladanie </a:t>
            </a:r>
            <a:r>
              <a:rPr lang="sk-SK" sz="2900" b="1" dirty="0" err="1" smtClean="0">
                <a:solidFill>
                  <a:schemeClr val="accent6">
                    <a:lumMod val="75000"/>
                  </a:schemeClr>
                </a:solidFill>
              </a:rPr>
              <a:t>ŽoNFP</a:t>
            </a:r>
            <a:r>
              <a:rPr lang="sk-SK" sz="2900" b="1" dirty="0" smtClean="0">
                <a:solidFill>
                  <a:schemeClr val="accent6">
                    <a:lumMod val="75000"/>
                  </a:schemeClr>
                </a:solidFill>
              </a:rPr>
              <a:t> – A.)</a:t>
            </a:r>
          </a:p>
          <a:p>
            <a:pPr algn="ctr"/>
            <a:endParaRPr lang="sk-SK" sz="2900" dirty="0" smtClean="0"/>
          </a:p>
          <a:p>
            <a:endParaRPr lang="sk-SK" dirty="0"/>
          </a:p>
        </p:txBody>
      </p:sp>
    </p:spTree>
    <p:extLst>
      <p:ext uri="{BB962C8B-B14F-4D97-AF65-F5344CB8AC3E}">
        <p14:creationId xmlns:p14="http://schemas.microsoft.com/office/powerpoint/2010/main" val="1193877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943273"/>
            <a:ext cx="8280920" cy="5222031"/>
          </a:xfrm>
        </p:spPr>
        <p:txBody>
          <a:bodyPr>
            <a:noAutofit/>
          </a:bodyPr>
          <a:lstStyle/>
          <a:p>
            <a:pPr marL="0" indent="0" algn="just">
              <a:spcBef>
                <a:spcPts val="0"/>
              </a:spcBef>
              <a:buNone/>
            </a:pPr>
            <a:endParaRPr lang="sk-SK" sz="2100" dirty="0" smtClean="0"/>
          </a:p>
          <a:p>
            <a:pPr marL="0" indent="0" algn="just">
              <a:lnSpc>
                <a:spcPct val="90000"/>
              </a:lnSpc>
              <a:spcBef>
                <a:spcPts val="0"/>
              </a:spcBef>
              <a:buNone/>
            </a:pPr>
            <a:r>
              <a:rPr lang="sk-SK" sz="2100" dirty="0" err="1" smtClean="0"/>
              <a:t>ŽoNFP</a:t>
            </a:r>
            <a:r>
              <a:rPr lang="sk-SK" sz="2100" dirty="0" smtClean="0"/>
              <a:t> je považovaná za predloženú vo </a:t>
            </a:r>
            <a:r>
              <a:rPr lang="sk-SK" sz="2100" b="1" dirty="0" smtClean="0"/>
              <a:t>forme</a:t>
            </a:r>
            <a:r>
              <a:rPr lang="sk-SK" sz="2100" dirty="0" smtClean="0"/>
              <a:t> určenej poskytovateľom, ak je vyplnená </a:t>
            </a:r>
            <a:r>
              <a:rPr lang="sk-SK" sz="2100" dirty="0" err="1" smtClean="0"/>
              <a:t>ŽoNFP</a:t>
            </a:r>
            <a:r>
              <a:rPr lang="sk-SK" sz="2100" dirty="0" smtClean="0"/>
              <a:t> doručená prostredníctvom verejnej časti ITMS2014+ a zároveň je doručená poskytovateľovi príspevku v listinnej forme. V praxi to znamená, že doručená listinná verzia musí byť vytlačená a podpísaná  verzia </a:t>
            </a:r>
            <a:r>
              <a:rPr lang="sk-SK" sz="2100" dirty="0" err="1" smtClean="0"/>
              <a:t>ŽoNFP</a:t>
            </a:r>
            <a:r>
              <a:rPr lang="sk-SK" sz="2100" dirty="0" smtClean="0"/>
              <a:t> z ITMS2014+. </a:t>
            </a:r>
          </a:p>
          <a:p>
            <a:pPr marL="0" indent="0" algn="just">
              <a:lnSpc>
                <a:spcPct val="90000"/>
              </a:lnSpc>
              <a:spcBef>
                <a:spcPts val="0"/>
              </a:spcBef>
              <a:buNone/>
            </a:pPr>
            <a:r>
              <a:rPr lang="sk-SK" sz="2100" b="1" strike="sngStrike" dirty="0" smtClean="0"/>
              <a:t>----------------------------------------------------------------------------------------------------</a:t>
            </a:r>
          </a:p>
          <a:p>
            <a:pPr marL="450850" indent="-450850" algn="just">
              <a:lnSpc>
                <a:spcPct val="90000"/>
              </a:lnSpc>
              <a:spcBef>
                <a:spcPts val="0"/>
              </a:spcBef>
              <a:buNone/>
            </a:pPr>
            <a:r>
              <a:rPr lang="sk-SK" sz="2100" b="1" dirty="0" smtClean="0"/>
              <a:t>B.) </a:t>
            </a:r>
            <a:r>
              <a:rPr lang="sk-SK" sz="2100" dirty="0" err="1" smtClean="0"/>
              <a:t>ŽoNFP</a:t>
            </a:r>
            <a:r>
              <a:rPr lang="sk-SK" sz="2100" dirty="0" smtClean="0"/>
              <a:t> je považovaná za predloženú </a:t>
            </a:r>
            <a:r>
              <a:rPr lang="sk-SK" sz="2100" b="1" dirty="0" smtClean="0"/>
              <a:t>riadne</a:t>
            </a:r>
            <a:r>
              <a:rPr lang="sk-SK" sz="2100" dirty="0" smtClean="0"/>
              <a:t>, ak je vygenerovaná z ITMS2014+ až po odoslaní cez aplikáciu ITMS2014+, autorizovaná kvalifikovaným elektronickým podpisom, kvalifikovaným elektronickým podpisom s mandátnym certifikátom alebo kvalifikovanou elektronickou pečaťou a následne </a:t>
            </a:r>
            <a:r>
              <a:rPr lang="sk-SK" sz="2100" b="1" dirty="0" smtClean="0"/>
              <a:t>zaslaná už bez príloh do elektronickej schránky Poskytovateľa.</a:t>
            </a:r>
            <a:r>
              <a:rPr lang="sk-SK" sz="2100" dirty="0" smtClean="0"/>
              <a:t> </a:t>
            </a:r>
          </a:p>
          <a:p>
            <a:pPr marL="0" indent="0" algn="just">
              <a:lnSpc>
                <a:spcPct val="90000"/>
              </a:lnSpc>
              <a:spcBef>
                <a:spcPts val="0"/>
              </a:spcBef>
              <a:buNone/>
            </a:pPr>
            <a:endParaRPr lang="sk-SK" sz="2100" dirty="0" smtClean="0"/>
          </a:p>
          <a:p>
            <a:pPr marL="450850" indent="0" algn="just">
              <a:lnSpc>
                <a:spcPct val="90000"/>
              </a:lnSpc>
              <a:spcBef>
                <a:spcPts val="0"/>
              </a:spcBef>
              <a:buNone/>
            </a:pPr>
            <a:r>
              <a:rPr lang="sk-SK" sz="2100" b="1" dirty="0" smtClean="0"/>
              <a:t>!!!</a:t>
            </a:r>
            <a:r>
              <a:rPr lang="sk-SK" sz="2100" dirty="0" smtClean="0"/>
              <a:t> Žiadateľ je povinný prílohy k </a:t>
            </a:r>
            <a:r>
              <a:rPr lang="sk-SK" sz="2100" dirty="0" err="1" smtClean="0"/>
              <a:t>ŽoNFP</a:t>
            </a:r>
            <a:r>
              <a:rPr lang="sk-SK" sz="2100" dirty="0" smtClean="0"/>
              <a:t> nahrať do ITMS2014+. V prípade objektívnej nemožnosti ich konverzie do elektronickej formy a nahratia do ITMS2014+ žiadateľ predloží prílohy </a:t>
            </a:r>
            <a:r>
              <a:rPr lang="sk-SK" sz="2100" dirty="0" err="1" smtClean="0"/>
              <a:t>ŽoNFP</a:t>
            </a:r>
            <a:r>
              <a:rPr lang="sk-SK" sz="2100" dirty="0" smtClean="0"/>
              <a:t> v písomnej forme. </a:t>
            </a:r>
            <a:r>
              <a:rPr lang="sk-SK" sz="2100" b="1" dirty="0" smtClean="0"/>
              <a:t>!!!</a:t>
            </a:r>
            <a:r>
              <a:rPr lang="sk-SK" sz="2100" dirty="0" smtClean="0"/>
              <a:t> </a:t>
            </a:r>
            <a:endParaRPr lang="sk-SK" sz="2100" b="1" dirty="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Vypracovanie a predkladanie </a:t>
            </a:r>
            <a:r>
              <a:rPr lang="sk-SK" sz="2900" b="1" dirty="0" err="1" smtClean="0">
                <a:solidFill>
                  <a:schemeClr val="accent6">
                    <a:lumMod val="75000"/>
                  </a:schemeClr>
                </a:solidFill>
              </a:rPr>
              <a:t>ŽoNFP</a:t>
            </a:r>
            <a:r>
              <a:rPr lang="sk-SK" sz="2900" b="1" dirty="0" smtClean="0">
                <a:solidFill>
                  <a:schemeClr val="accent6">
                    <a:lumMod val="75000"/>
                  </a:schemeClr>
                </a:solidFill>
              </a:rPr>
              <a:t> – B.)</a:t>
            </a:r>
            <a:endParaRPr lang="sk-SK" sz="2900" dirty="0" smtClean="0"/>
          </a:p>
        </p:txBody>
      </p:sp>
    </p:spTree>
    <p:extLst>
      <p:ext uri="{BB962C8B-B14F-4D97-AF65-F5344CB8AC3E}">
        <p14:creationId xmlns:p14="http://schemas.microsoft.com/office/powerpoint/2010/main" val="10358770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268760"/>
            <a:ext cx="8186766" cy="4608512"/>
          </a:xfrm>
        </p:spPr>
        <p:txBody>
          <a:bodyPr>
            <a:normAutofit/>
          </a:bodyPr>
          <a:lstStyle/>
          <a:p>
            <a:pPr marL="712788" indent="-712788" algn="just">
              <a:spcBef>
                <a:spcPts val="0"/>
              </a:spcBef>
              <a:buNone/>
            </a:pPr>
            <a:r>
              <a:rPr lang="sk-SK" sz="2100" u="sng" dirty="0" err="1" smtClean="0"/>
              <a:t>ŽoNFP</a:t>
            </a:r>
            <a:r>
              <a:rPr lang="sk-SK" sz="2100" dirty="0" smtClean="0"/>
              <a:t> - musí byť vyplnená v </a:t>
            </a:r>
            <a:r>
              <a:rPr lang="sk-SK" sz="2100" b="1" dirty="0" smtClean="0"/>
              <a:t>slovenskom jazyku </a:t>
            </a:r>
            <a:r>
              <a:rPr lang="sk-SK" sz="2100" dirty="0" smtClean="0"/>
              <a:t>a </a:t>
            </a:r>
            <a:r>
              <a:rPr lang="sk-SK" sz="2100" b="1" dirty="0" smtClean="0"/>
              <a:t>písmom</a:t>
            </a:r>
            <a:r>
              <a:rPr lang="sk-SK" sz="2100" dirty="0" smtClean="0"/>
              <a:t> umožňujúcim rozpoznanie obsahu textu. </a:t>
            </a:r>
          </a:p>
          <a:p>
            <a:pPr marL="712788" indent="0" algn="just">
              <a:spcBef>
                <a:spcPts val="0"/>
              </a:spcBef>
              <a:buFontTx/>
              <a:buChar char="-"/>
            </a:pPr>
            <a:r>
              <a:rPr lang="sk-SK" sz="2100" dirty="0" smtClean="0"/>
              <a:t>musí byť podaná </a:t>
            </a:r>
            <a:r>
              <a:rPr lang="sk-SK" sz="2100" u="sng" dirty="0" smtClean="0"/>
              <a:t>elektronicky</a:t>
            </a:r>
            <a:r>
              <a:rPr lang="sk-SK" sz="2100" dirty="0" smtClean="0"/>
              <a:t> (prostredníctvom elektronickej schránky) do elektronickej schránky Poskytovateľa: </a:t>
            </a:r>
          </a:p>
          <a:p>
            <a:pPr marL="712788" indent="0">
              <a:spcBef>
                <a:spcPts val="0"/>
              </a:spcBef>
              <a:buNone/>
            </a:pPr>
            <a:r>
              <a:rPr lang="sk-SK" sz="2100" b="1" dirty="0" smtClean="0"/>
              <a:t>Implementačná agentúra Ministerstva práce, sociálnych vecí a rodiny Slovenskej republiky</a:t>
            </a:r>
            <a:r>
              <a:rPr lang="sk-SK" sz="2100" dirty="0" smtClean="0"/>
              <a:t> (</a:t>
            </a:r>
            <a:r>
              <a:rPr lang="sk-SK" sz="2100" b="1" dirty="0" smtClean="0"/>
              <a:t>E0005584706</a:t>
            </a:r>
            <a:r>
              <a:rPr lang="sk-SK" sz="2100" dirty="0" smtClean="0"/>
              <a:t>; </a:t>
            </a:r>
            <a:r>
              <a:rPr lang="sk-SK" sz="2100" u="sng" dirty="0" smtClean="0">
                <a:solidFill>
                  <a:srgbClr val="0070C0"/>
                </a:solidFill>
              </a:rPr>
              <a:t>https://schranka1.slovensko.sk/FormConstructor/Default.as px?IdService=3182</a:t>
            </a:r>
            <a:r>
              <a:rPr lang="sk-SK" sz="2100" dirty="0" smtClean="0"/>
              <a:t>). </a:t>
            </a:r>
          </a:p>
          <a:p>
            <a:pPr marL="712788" indent="0">
              <a:spcBef>
                <a:spcPts val="0"/>
              </a:spcBef>
              <a:buNone/>
            </a:pPr>
            <a:endParaRPr lang="sk-SK" sz="2100" dirty="0" smtClean="0"/>
          </a:p>
          <a:p>
            <a:pPr marL="0" indent="0" algn="just">
              <a:spcBef>
                <a:spcPts val="0"/>
              </a:spcBef>
              <a:buNone/>
            </a:pPr>
            <a:r>
              <a:rPr lang="sk-SK" sz="2100" dirty="0" smtClean="0"/>
              <a:t>V prípade, ak žiadateľ predloží </a:t>
            </a:r>
            <a:r>
              <a:rPr lang="sk-SK" sz="2100" dirty="0" err="1" smtClean="0"/>
              <a:t>ŽoNFP</a:t>
            </a:r>
            <a:r>
              <a:rPr lang="sk-SK" sz="2100" dirty="0" smtClean="0"/>
              <a:t> elektronickým spôsobom a má aktivovanú elektronickú schránku, Poskytovateľ bude doručovať všetky rozhodnutia vydané v konaní o </a:t>
            </a:r>
            <a:r>
              <a:rPr lang="sk-SK" sz="2100" dirty="0" err="1" smtClean="0"/>
              <a:t>ŽoNFP</a:t>
            </a:r>
            <a:r>
              <a:rPr lang="sk-SK" sz="2100" dirty="0" smtClean="0"/>
              <a:t> elektronicky, v súlade so zákonom o </a:t>
            </a:r>
            <a:r>
              <a:rPr lang="sk-SK" sz="2100" dirty="0" err="1" smtClean="0"/>
              <a:t>eGovernmente</a:t>
            </a:r>
            <a:r>
              <a:rPr lang="sk-SK" sz="2100" dirty="0" smtClean="0"/>
              <a:t>.</a:t>
            </a:r>
          </a:p>
        </p:txBody>
      </p:sp>
      <p:sp>
        <p:nvSpPr>
          <p:cNvPr id="3" name="Obdĺžnik 2"/>
          <p:cNvSpPr/>
          <p:nvPr/>
        </p:nvSpPr>
        <p:spPr>
          <a:xfrm>
            <a:off x="467544" y="404664"/>
            <a:ext cx="8280920" cy="984885"/>
          </a:xfrm>
          <a:prstGeom prst="rect">
            <a:avLst/>
          </a:prstGeom>
        </p:spPr>
        <p:txBody>
          <a:bodyPr wrap="square">
            <a:spAutoFit/>
          </a:bodyPr>
          <a:lstStyle/>
          <a:p>
            <a:pPr algn="ctr"/>
            <a:r>
              <a:rPr lang="sk-SK" sz="2900" b="1" dirty="0" smtClean="0">
                <a:solidFill>
                  <a:schemeClr val="accent6">
                    <a:lumMod val="75000"/>
                  </a:schemeClr>
                </a:solidFill>
              </a:rPr>
              <a:t>Vypracovanie a predkladanie </a:t>
            </a:r>
            <a:r>
              <a:rPr lang="sk-SK" sz="2900" b="1" dirty="0" err="1" smtClean="0">
                <a:solidFill>
                  <a:schemeClr val="accent6">
                    <a:lumMod val="75000"/>
                  </a:schemeClr>
                </a:solidFill>
              </a:rPr>
              <a:t>ŽoNFP</a:t>
            </a:r>
            <a:r>
              <a:rPr lang="sk-SK" sz="2900" b="1" dirty="0" smtClean="0">
                <a:solidFill>
                  <a:schemeClr val="accent6">
                    <a:lumMod val="75000"/>
                  </a:schemeClr>
                </a:solidFill>
              </a:rPr>
              <a:t> – B.)</a:t>
            </a:r>
          </a:p>
          <a:p>
            <a:pPr algn="ctr"/>
            <a:endParaRPr lang="sk-SK" sz="2900" dirty="0" smtClean="0"/>
          </a:p>
        </p:txBody>
      </p:sp>
    </p:spTree>
    <p:extLst>
      <p:ext uri="{BB962C8B-B14F-4D97-AF65-F5344CB8AC3E}">
        <p14:creationId xmlns:p14="http://schemas.microsoft.com/office/powerpoint/2010/main" val="16285078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268760"/>
            <a:ext cx="8186766" cy="4608512"/>
          </a:xfrm>
        </p:spPr>
        <p:txBody>
          <a:bodyPr>
            <a:normAutofit lnSpcReduction="10000"/>
          </a:bodyPr>
          <a:lstStyle/>
          <a:p>
            <a:pPr marL="712788" indent="-712788" algn="just">
              <a:spcBef>
                <a:spcPts val="0"/>
              </a:spcBef>
              <a:buNone/>
            </a:pPr>
            <a:r>
              <a:rPr lang="sk-SK" sz="2100" u="sng" dirty="0" err="1" smtClean="0"/>
              <a:t>ŽoNFP</a:t>
            </a:r>
            <a:r>
              <a:rPr lang="sk-SK" sz="2100" dirty="0" smtClean="0"/>
              <a:t> je považovaná za predloženú </a:t>
            </a:r>
            <a:r>
              <a:rPr lang="sk-SK" sz="2100" b="1" dirty="0" smtClean="0"/>
              <a:t>včas</a:t>
            </a:r>
            <a:r>
              <a:rPr lang="sk-SK" sz="2100" dirty="0" smtClean="0"/>
              <a:t>, ak do termínu uzavretia jednotlivých kôl resp. výzvy je doručená do elektronickej schránky Poskytovateľa :</a:t>
            </a:r>
          </a:p>
          <a:p>
            <a:pPr marL="712788" indent="-712788" algn="just">
              <a:spcBef>
                <a:spcPts val="0"/>
              </a:spcBef>
              <a:buNone/>
            </a:pPr>
            <a:r>
              <a:rPr lang="sk-SK" sz="2100" dirty="0" smtClean="0"/>
              <a:t>	</a:t>
            </a:r>
            <a:r>
              <a:rPr lang="sk-SK" sz="2100" b="1" dirty="0" smtClean="0"/>
              <a:t>Implementačná agentúra Ministerstva práce, sociálnych vecí a rodiny Slovenskej republiky. </a:t>
            </a:r>
          </a:p>
          <a:p>
            <a:pPr marL="0" indent="0" algn="just">
              <a:spcBef>
                <a:spcPts val="0"/>
              </a:spcBef>
              <a:buNone/>
            </a:pPr>
            <a:r>
              <a:rPr lang="sk-SK" sz="2100" dirty="0" smtClean="0"/>
              <a:t>Za rozhodujúci dátum doručenia sa považuje dátum podania do elektronickej schránky Poskytovateľa. Uvedené platí aj v prípade, že niektoré prílohy žiadateľ predloží v písomnej forme neskôr ako </a:t>
            </a:r>
            <a:r>
              <a:rPr lang="sk-SK" sz="2100" dirty="0" err="1" smtClean="0"/>
              <a:t>ŽoNFP</a:t>
            </a:r>
            <a:r>
              <a:rPr lang="sk-SK" sz="2100" dirty="0" smtClean="0"/>
              <a:t>.</a:t>
            </a:r>
          </a:p>
          <a:p>
            <a:pPr marL="0" indent="0" algn="just">
              <a:spcBef>
                <a:spcPts val="0"/>
              </a:spcBef>
              <a:buNone/>
            </a:pPr>
            <a:endParaRPr lang="sk-SK" sz="2100" dirty="0" smtClean="0"/>
          </a:p>
          <a:p>
            <a:pPr marL="0" indent="0" algn="just">
              <a:spcBef>
                <a:spcPts val="0"/>
              </a:spcBef>
              <a:buNone/>
            </a:pPr>
            <a:r>
              <a:rPr lang="sk-SK" sz="2100" dirty="0" err="1" smtClean="0"/>
              <a:t>ŽoNFP</a:t>
            </a:r>
            <a:r>
              <a:rPr lang="sk-SK" sz="2100" dirty="0" smtClean="0"/>
              <a:t> je považovaná za predloženú vo </a:t>
            </a:r>
            <a:r>
              <a:rPr lang="sk-SK" sz="2100" b="1" dirty="0" smtClean="0"/>
              <a:t>forme</a:t>
            </a:r>
            <a:r>
              <a:rPr lang="sk-SK" sz="2100" dirty="0" smtClean="0"/>
              <a:t> určenej Poskytovateľom, ak je vyplnená </a:t>
            </a:r>
            <a:r>
              <a:rPr lang="sk-SK" sz="2100" dirty="0" err="1" smtClean="0"/>
              <a:t>ŽoNFP</a:t>
            </a:r>
            <a:r>
              <a:rPr lang="sk-SK" sz="2100" dirty="0" smtClean="0"/>
              <a:t> doručená prostredníctvom verejnej časti ITMS2014+ a zároveň podaná elektronicky do elektronickej schránky v zmysle zákona č. 305/2013 Z. z. o elektronickej podobe výkonu pôsobnosti orgánov verejnej moci a o zmene a doplnení niektorých zákonov (ďalej len „</a:t>
            </a:r>
            <a:r>
              <a:rPr lang="sk-SK" sz="2100" b="1" dirty="0" smtClean="0"/>
              <a:t>zákon o </a:t>
            </a:r>
            <a:r>
              <a:rPr lang="sk-SK" sz="2100" b="1" dirty="0" err="1" smtClean="0"/>
              <a:t>e-Governmente</a:t>
            </a:r>
            <a:r>
              <a:rPr lang="sk-SK" sz="2100" dirty="0" smtClean="0"/>
              <a:t>“).</a:t>
            </a:r>
          </a:p>
        </p:txBody>
      </p:sp>
      <p:sp>
        <p:nvSpPr>
          <p:cNvPr id="3" name="Obdĺžnik 2"/>
          <p:cNvSpPr/>
          <p:nvPr/>
        </p:nvSpPr>
        <p:spPr>
          <a:xfrm>
            <a:off x="467544" y="404664"/>
            <a:ext cx="8280920" cy="984885"/>
          </a:xfrm>
          <a:prstGeom prst="rect">
            <a:avLst/>
          </a:prstGeom>
        </p:spPr>
        <p:txBody>
          <a:bodyPr wrap="square">
            <a:spAutoFit/>
          </a:bodyPr>
          <a:lstStyle/>
          <a:p>
            <a:pPr algn="ctr"/>
            <a:r>
              <a:rPr lang="sk-SK" sz="2900" b="1" dirty="0" smtClean="0">
                <a:solidFill>
                  <a:schemeClr val="accent6">
                    <a:lumMod val="75000"/>
                  </a:schemeClr>
                </a:solidFill>
              </a:rPr>
              <a:t>Vypracovanie a predkladanie </a:t>
            </a:r>
            <a:r>
              <a:rPr lang="sk-SK" sz="2900" b="1" dirty="0" err="1" smtClean="0">
                <a:solidFill>
                  <a:schemeClr val="accent6">
                    <a:lumMod val="75000"/>
                  </a:schemeClr>
                </a:solidFill>
              </a:rPr>
              <a:t>ŽoNFP</a:t>
            </a:r>
            <a:r>
              <a:rPr lang="sk-SK" sz="2900" b="1" dirty="0" smtClean="0">
                <a:solidFill>
                  <a:schemeClr val="accent6">
                    <a:lumMod val="75000"/>
                  </a:schemeClr>
                </a:solidFill>
              </a:rPr>
              <a:t> – B.)</a:t>
            </a:r>
          </a:p>
          <a:p>
            <a:pPr algn="ctr"/>
            <a:endParaRPr lang="sk-SK" sz="2900" dirty="0" smtClean="0"/>
          </a:p>
        </p:txBody>
      </p:sp>
    </p:spTree>
    <p:extLst>
      <p:ext uri="{BB962C8B-B14F-4D97-AF65-F5344CB8AC3E}">
        <p14:creationId xmlns:p14="http://schemas.microsoft.com/office/powerpoint/2010/main" val="16285078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536504"/>
          </a:xfrm>
        </p:spPr>
        <p:txBody>
          <a:bodyPr>
            <a:noAutofit/>
          </a:bodyPr>
          <a:lstStyle/>
          <a:p>
            <a:pPr marL="0" lvl="2" indent="0" algn="just">
              <a:lnSpc>
                <a:spcPts val="2200"/>
              </a:lnSpc>
              <a:spcBef>
                <a:spcPts val="1200"/>
              </a:spcBef>
              <a:buNone/>
            </a:pPr>
            <a:r>
              <a:rPr lang="sk-SK" sz="2000" dirty="0" smtClean="0"/>
              <a:t>NFP</a:t>
            </a:r>
            <a:r>
              <a:rPr lang="sk-SK" sz="2000" b="1" dirty="0" smtClean="0"/>
              <a:t> </a:t>
            </a:r>
            <a:r>
              <a:rPr lang="sk-SK" sz="2000" dirty="0" smtClean="0"/>
              <a:t>je poskytovaný na preukázateľne oprávnené výdavky bezprostredne súvisiace s plánovanými aktivitami uvedenými v ŽoNFP. </a:t>
            </a:r>
            <a:endParaRPr lang="sk-SK" sz="2000" b="1" dirty="0" smtClean="0"/>
          </a:p>
          <a:p>
            <a:pPr marL="0" lvl="2" indent="0" algn="just">
              <a:spcBef>
                <a:spcPts val="0"/>
              </a:spcBef>
              <a:buNone/>
            </a:pPr>
            <a:endParaRPr lang="sk-SK" sz="800" dirty="0" smtClean="0"/>
          </a:p>
          <a:p>
            <a:pPr marL="342900" lvl="2" indent="-342900" algn="just">
              <a:lnSpc>
                <a:spcPts val="2200"/>
              </a:lnSpc>
              <a:spcBef>
                <a:spcPts val="0"/>
              </a:spcBef>
            </a:pPr>
            <a:r>
              <a:rPr lang="sk-SK" sz="2000" dirty="0" smtClean="0"/>
              <a:t>Podmienky poskytnutia príspevku (</a:t>
            </a:r>
            <a:r>
              <a:rPr lang="sk-SK" sz="2000" b="1" dirty="0" smtClean="0"/>
              <a:t>kritériá oprávnenosti</a:t>
            </a:r>
            <a:r>
              <a:rPr lang="sk-SK" sz="2000" dirty="0" smtClean="0"/>
              <a:t>): </a:t>
            </a:r>
          </a:p>
          <a:p>
            <a:pPr marL="0" lvl="2" indent="0" algn="just">
              <a:lnSpc>
                <a:spcPts val="2200"/>
              </a:lnSpc>
              <a:spcBef>
                <a:spcPts val="0"/>
              </a:spcBef>
              <a:buFontTx/>
              <a:buChar char="-"/>
            </a:pPr>
            <a:r>
              <a:rPr lang="sk-SK" sz="2000" b="1" i="1" dirty="0" smtClean="0"/>
              <a:t>Oprávnenosť žiadateľa </a:t>
            </a:r>
            <a:r>
              <a:rPr lang="sk-SK" sz="2000" i="1" dirty="0" smtClean="0"/>
              <a:t>(v prípade konania inej osoby – plno mocenstvo)</a:t>
            </a:r>
          </a:p>
          <a:p>
            <a:pPr marL="0" lvl="2" indent="0" algn="just">
              <a:lnSpc>
                <a:spcPts val="2200"/>
              </a:lnSpc>
              <a:spcBef>
                <a:spcPts val="0"/>
              </a:spcBef>
              <a:buFontTx/>
              <a:buChar char="-"/>
            </a:pPr>
            <a:r>
              <a:rPr lang="sk-SK" sz="2000" b="1" i="1" dirty="0" smtClean="0"/>
              <a:t>Oprávnenosť </a:t>
            </a:r>
            <a:r>
              <a:rPr lang="sk-SK" sz="2000" b="1" i="1" dirty="0"/>
              <a:t>partnera </a:t>
            </a:r>
            <a:r>
              <a:rPr lang="sk-SK" sz="2000" b="1" i="1" dirty="0" smtClean="0"/>
              <a:t>žiadateľa </a:t>
            </a:r>
            <a:r>
              <a:rPr lang="sk-SK" sz="2000" i="1" dirty="0" smtClean="0"/>
              <a:t>(zmluva napr. podľa §269 ods. 2 OZ)</a:t>
            </a:r>
          </a:p>
          <a:p>
            <a:pPr marL="0" lvl="2" indent="0" algn="just">
              <a:spcBef>
                <a:spcPts val="0"/>
              </a:spcBef>
              <a:buFontTx/>
              <a:buChar char="-"/>
            </a:pPr>
            <a:endParaRPr lang="sk-SK" sz="800" i="1" dirty="0" smtClean="0"/>
          </a:p>
          <a:p>
            <a:pPr marL="0" lvl="2" indent="0" algn="just">
              <a:lnSpc>
                <a:spcPts val="2200"/>
              </a:lnSpc>
              <a:spcBef>
                <a:spcPts val="0"/>
              </a:spcBef>
              <a:buNone/>
            </a:pPr>
            <a:r>
              <a:rPr lang="sk-SK" sz="2000" i="1" dirty="0" smtClean="0"/>
              <a:t>V súvislosti so zápisom žiadateľa/partnera do registra partnerov verejného sektora postupuje žiadateľ/partner v súlade so zákonom č. 315/2016 Z. z. v platnom znení a tiež podľa metodického výkladu CKO č. 2. </a:t>
            </a:r>
          </a:p>
          <a:p>
            <a:pPr marL="0" lvl="2" indent="0" algn="just">
              <a:spcBef>
                <a:spcPts val="0"/>
              </a:spcBef>
              <a:buNone/>
            </a:pPr>
            <a:endParaRPr lang="sk-SK" sz="800" i="1" dirty="0" smtClean="0"/>
          </a:p>
          <a:p>
            <a:pPr marL="0" lvl="2" indent="0" algn="just">
              <a:lnSpc>
                <a:spcPts val="2200"/>
              </a:lnSpc>
              <a:spcBef>
                <a:spcPts val="0"/>
              </a:spcBef>
              <a:buFontTx/>
              <a:buChar char="-"/>
            </a:pPr>
            <a:r>
              <a:rPr lang="sk-SK" sz="2000" b="1" i="1" dirty="0" smtClean="0"/>
              <a:t>Oprávnenosť cieľovej skupiny </a:t>
            </a:r>
            <a:r>
              <a:rPr lang="sk-SK" sz="2000" i="1" dirty="0" smtClean="0"/>
              <a:t>(priamo zapojená do realizácie projektu)</a:t>
            </a:r>
          </a:p>
          <a:p>
            <a:pPr marL="0" lvl="2" indent="0" algn="just">
              <a:lnSpc>
                <a:spcPts val="2200"/>
              </a:lnSpc>
              <a:spcBef>
                <a:spcPts val="0"/>
              </a:spcBef>
              <a:buFontTx/>
              <a:buChar char="-"/>
            </a:pPr>
            <a:r>
              <a:rPr lang="sk-SK" sz="2000" b="1" i="1" dirty="0" smtClean="0"/>
              <a:t>Oprávnenosť aktivít projektu </a:t>
            </a:r>
            <a:r>
              <a:rPr lang="sk-SK" sz="2000" i="1" dirty="0" smtClean="0"/>
              <a:t>(hlavná aktivita → jeden z typov oprávnených aktivít podľa výzvy)</a:t>
            </a:r>
          </a:p>
          <a:p>
            <a:pPr marL="0" lvl="2" indent="0" algn="just">
              <a:lnSpc>
                <a:spcPts val="2200"/>
              </a:lnSpc>
              <a:spcBef>
                <a:spcPts val="0"/>
              </a:spcBef>
              <a:buFontTx/>
              <a:buChar char="-"/>
            </a:pPr>
            <a:r>
              <a:rPr lang="sk-SK" sz="2000" b="1" i="1" dirty="0" smtClean="0"/>
              <a:t>Oprávnenosť miesta realizácie – územná oprávnenosť </a:t>
            </a:r>
            <a:r>
              <a:rPr lang="sk-SK" sz="2000" i="1" dirty="0" smtClean="0"/>
              <a:t>(rozhodujúce je, na ktorom území bude mať</a:t>
            </a:r>
            <a:r>
              <a:rPr lang="en-US" sz="2000" i="1" dirty="0" smtClean="0"/>
              <a:t> </a:t>
            </a:r>
            <a:r>
              <a:rPr lang="sk-SK" sz="2000" i="1" dirty="0" smtClean="0"/>
              <a:t>CS osoh z očakávaného výsledku resp. dopadu projektu</a:t>
            </a:r>
            <a:r>
              <a:rPr lang="en-US" sz="2000" i="1" dirty="0" smtClean="0"/>
              <a:t>; </a:t>
            </a:r>
            <a:r>
              <a:rPr lang="sk-SK" sz="2000" i="1" dirty="0" smtClean="0"/>
              <a:t>pomoc pre </a:t>
            </a:r>
            <a:r>
              <a:rPr lang="en-US" sz="2000" i="1" dirty="0" err="1" smtClean="0"/>
              <a:t>cie</a:t>
            </a:r>
            <a:r>
              <a:rPr lang="sk-SK" sz="2000" i="1" dirty="0" smtClean="0"/>
              <a:t>ľové územie </a:t>
            </a:r>
            <a:r>
              <a:rPr lang="en-US" sz="2000" i="1" dirty="0" smtClean="0"/>
              <a:t>NUTS II</a:t>
            </a:r>
            <a:r>
              <a:rPr lang="sk-SK" sz="2000" i="1" dirty="0" smtClean="0"/>
              <a:t> – BA, Západné Slovensko a pod. ) </a:t>
            </a:r>
          </a:p>
          <a:p>
            <a:pPr marL="0" lvl="2" indent="0" algn="just">
              <a:lnSpc>
                <a:spcPts val="2200"/>
              </a:lnSpc>
              <a:spcBef>
                <a:spcPts val="0"/>
              </a:spcBef>
              <a:buFontTx/>
              <a:buChar char="-"/>
            </a:pPr>
            <a:r>
              <a:rPr lang="sk-SK" sz="2000" b="1" i="1" dirty="0" smtClean="0"/>
              <a:t>Časová oprávnenosť realizácie projektu </a:t>
            </a:r>
            <a:r>
              <a:rPr lang="sk-SK" sz="2000" i="1" dirty="0" smtClean="0"/>
              <a:t>(ohraničená konkrétnym dátumom resp. max. dĺžkou realizácie projektu</a:t>
            </a:r>
            <a:r>
              <a:rPr lang="en-US" sz="2000" i="1" dirty="0" smtClean="0"/>
              <a:t>; </a:t>
            </a:r>
            <a:r>
              <a:rPr lang="sk-SK" sz="2000" i="1" dirty="0" smtClean="0"/>
              <a:t> oprávnenosť výdavkov </a:t>
            </a:r>
            <a:r>
              <a:rPr lang="sk-SK" sz="2000" b="1" i="1" dirty="0" smtClean="0"/>
              <a:t>do 31.12.2023</a:t>
            </a:r>
            <a:r>
              <a:rPr lang="sk-SK" sz="2000" i="1" dirty="0" smtClean="0"/>
              <a:t>) </a:t>
            </a:r>
          </a:p>
          <a:p>
            <a:pPr marL="0" lvl="2" indent="0" algn="just">
              <a:lnSpc>
                <a:spcPts val="2200"/>
              </a:lnSpc>
              <a:spcBef>
                <a:spcPts val="0"/>
              </a:spcBef>
              <a:buFontTx/>
              <a:buChar char="-"/>
            </a:pPr>
            <a:endParaRPr lang="sk-SK" sz="2000" i="1" dirty="0" smtClean="0"/>
          </a:p>
          <a:p>
            <a:pPr marL="0" lvl="2" indent="0" algn="just">
              <a:lnSpc>
                <a:spcPts val="2200"/>
              </a:lnSpc>
              <a:spcBef>
                <a:spcPts val="1200"/>
              </a:spcBef>
              <a:buFontTx/>
              <a:buChar char="-"/>
            </a:pPr>
            <a:endParaRPr lang="sk-SK" sz="800" i="1" dirty="0"/>
          </a:p>
          <a:p>
            <a:pPr marL="0" lvl="2" indent="0" algn="just">
              <a:spcBef>
                <a:spcPts val="0"/>
              </a:spcBef>
              <a:buNone/>
            </a:pPr>
            <a:endParaRPr lang="sk-SK" sz="800" b="1" dirty="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val="18279960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824536"/>
          </a:xfrm>
        </p:spPr>
        <p:txBody>
          <a:bodyPr>
            <a:normAutofit lnSpcReduction="10000"/>
          </a:bodyPr>
          <a:lstStyle/>
          <a:p>
            <a:pPr marL="0" lvl="2" indent="0" algn="just">
              <a:lnSpc>
                <a:spcPts val="2200"/>
              </a:lnSpc>
              <a:spcBef>
                <a:spcPts val="0"/>
              </a:spcBef>
              <a:buNone/>
            </a:pPr>
            <a:r>
              <a:rPr lang="sk-SK" sz="2200" b="1" i="1" dirty="0" smtClean="0"/>
              <a:t>- Oprávnenosť </a:t>
            </a:r>
            <a:r>
              <a:rPr lang="sk-SK" sz="2200" b="1" i="1" dirty="0"/>
              <a:t>výdavk</a:t>
            </a:r>
            <a:r>
              <a:rPr lang="sk-SK" sz="2200" b="1" dirty="0"/>
              <a:t>o</a:t>
            </a:r>
            <a:r>
              <a:rPr lang="sk-SK" sz="2200" b="1" i="1" dirty="0"/>
              <a:t>v </a:t>
            </a:r>
            <a:r>
              <a:rPr lang="sk-SK" sz="2200" b="1" i="1" dirty="0" smtClean="0"/>
              <a:t>projektu. </a:t>
            </a:r>
            <a:r>
              <a:rPr lang="sk-SK" sz="2200" i="1" dirty="0" smtClean="0"/>
              <a:t>V </a:t>
            </a:r>
            <a:r>
              <a:rPr lang="sk-SK" sz="2200" i="1" dirty="0"/>
              <a:t>PO 2014-2020 rozdeľujeme </a:t>
            </a:r>
            <a:r>
              <a:rPr lang="sk-SK" sz="2200" i="1" dirty="0" smtClean="0"/>
              <a:t>výdavky z </a:t>
            </a:r>
            <a:r>
              <a:rPr lang="sk-SK" sz="2200" i="1" dirty="0"/>
              <a:t>hľadiska </a:t>
            </a:r>
            <a:r>
              <a:rPr lang="sk-SK" sz="2200" i="1" dirty="0" smtClean="0"/>
              <a:t>ich vykazovania :</a:t>
            </a:r>
            <a:endParaRPr lang="sk-SK" sz="2200" i="1" dirty="0"/>
          </a:p>
          <a:p>
            <a:pPr marL="0" lvl="2" indent="0" algn="just">
              <a:lnSpc>
                <a:spcPts val="2200"/>
              </a:lnSpc>
              <a:spcBef>
                <a:spcPts val="0"/>
              </a:spcBef>
            </a:pPr>
            <a:r>
              <a:rPr lang="sk-SK" sz="2200" i="1" dirty="0"/>
              <a:t>  výdavky vykazované metódou skutočne vynaložených/zaplatených </a:t>
            </a:r>
            <a:r>
              <a:rPr lang="sk-SK" sz="2200" i="1" dirty="0" smtClean="0"/>
              <a:t>výdavkov</a:t>
            </a:r>
          </a:p>
          <a:p>
            <a:pPr marL="0" lvl="2" indent="0" algn="just">
              <a:lnSpc>
                <a:spcPts val="2200"/>
              </a:lnSpc>
              <a:spcBef>
                <a:spcPts val="0"/>
              </a:spcBef>
              <a:buNone/>
            </a:pPr>
            <a:r>
              <a:rPr lang="sk-SK" sz="2200" i="1" dirty="0"/>
              <a:t> </a:t>
            </a:r>
            <a:r>
              <a:rPr lang="sk-SK" sz="2200" i="1" dirty="0" smtClean="0"/>
              <a:t>   (formou  účtovných, daňových  alebo iných relevantných dokladov)</a:t>
            </a:r>
            <a:endParaRPr lang="sk-SK" sz="2200" i="1" dirty="0"/>
          </a:p>
          <a:p>
            <a:pPr marL="0" lvl="2" indent="0" algn="just">
              <a:lnSpc>
                <a:spcPts val="2200"/>
              </a:lnSpc>
              <a:spcBef>
                <a:spcPts val="0"/>
              </a:spcBef>
            </a:pPr>
            <a:r>
              <a:rPr lang="sk-SK" sz="2200" i="1" dirty="0"/>
              <a:t>  zjednodušené vykazovanie výdavkov</a:t>
            </a:r>
          </a:p>
          <a:p>
            <a:pPr marL="0" indent="0" algn="just">
              <a:spcBef>
                <a:spcPts val="0"/>
              </a:spcBef>
              <a:buNone/>
            </a:pPr>
            <a:endParaRPr lang="sk-SK" sz="2200" dirty="0" smtClean="0"/>
          </a:p>
          <a:p>
            <a:pPr marL="0" indent="0" algn="just">
              <a:spcBef>
                <a:spcPts val="0"/>
              </a:spcBef>
              <a:buNone/>
            </a:pPr>
            <a:r>
              <a:rPr lang="sk-SK" sz="2200" dirty="0" smtClean="0"/>
              <a:t>V rámci </a:t>
            </a:r>
            <a:r>
              <a:rPr lang="sk-SK" sz="2200" b="1" dirty="0" smtClean="0"/>
              <a:t>zjednodušeného vykazovania výdavkov </a:t>
            </a:r>
            <a:r>
              <a:rPr lang="sk-SK" sz="2200" dirty="0" smtClean="0"/>
              <a:t>v novom OP ĽZ rozlišujeme metódy:</a:t>
            </a:r>
          </a:p>
          <a:p>
            <a:pPr algn="just">
              <a:spcBef>
                <a:spcPts val="0"/>
              </a:spcBef>
              <a:buNone/>
            </a:pPr>
            <a:endParaRPr lang="sk-SK" sz="2200" dirty="0" smtClean="0"/>
          </a:p>
          <a:p>
            <a:pPr algn="just">
              <a:spcBef>
                <a:spcPts val="0"/>
              </a:spcBef>
            </a:pPr>
            <a:r>
              <a:rPr lang="sk-SK" sz="2200" b="1" dirty="0" smtClean="0"/>
              <a:t>Štandardné stupnice jednotkových nákladov </a:t>
            </a:r>
            <a:r>
              <a:rPr lang="sk-SK" sz="2200" dirty="0" smtClean="0"/>
              <a:t>(pre každú výzvu samostatne)</a:t>
            </a:r>
          </a:p>
          <a:p>
            <a:pPr algn="just">
              <a:spcBef>
                <a:spcPts val="0"/>
              </a:spcBef>
            </a:pPr>
            <a:r>
              <a:rPr lang="sk-SK" sz="2200" dirty="0" smtClean="0"/>
              <a:t>Paušálne sumy  ≤ 100.000 € vo forme verejného príspevku</a:t>
            </a:r>
          </a:p>
          <a:p>
            <a:pPr algn="just">
              <a:spcBef>
                <a:spcPts val="0"/>
              </a:spcBef>
            </a:pPr>
            <a:r>
              <a:rPr lang="sk-SK" sz="2200" b="1" dirty="0" smtClean="0"/>
              <a:t>Paušálne financovanie, pri ktorom sa stanoví percentuálny  podiel na jednu alebo viaceré určené kategórie výdavkov zo stanovenej základne.</a:t>
            </a:r>
          </a:p>
          <a:p>
            <a:pPr algn="just">
              <a:spcBef>
                <a:spcPts val="0"/>
              </a:spcBef>
            </a:pPr>
            <a:endParaRPr lang="sk-SK" sz="2200" b="1" dirty="0"/>
          </a:p>
          <a:p>
            <a:pPr algn="just">
              <a:spcBef>
                <a:spcPts val="0"/>
              </a:spcBef>
            </a:pPr>
            <a:endParaRPr lang="sk-SK" sz="2200" b="1" dirty="0" smtClean="0"/>
          </a:p>
          <a:p>
            <a:pPr algn="just">
              <a:spcBef>
                <a:spcPts val="0"/>
              </a:spcBef>
            </a:pPr>
            <a:endParaRPr lang="sk-SK" sz="2200" b="1" dirty="0"/>
          </a:p>
          <a:p>
            <a:pPr algn="just">
              <a:spcBef>
                <a:spcPts val="0"/>
              </a:spcBef>
            </a:pPr>
            <a:endParaRPr lang="sk-SK" sz="2200" b="1" dirty="0" smtClean="0"/>
          </a:p>
          <a:p>
            <a:pPr algn="just">
              <a:spcBef>
                <a:spcPts val="0"/>
              </a:spcBef>
            </a:pPr>
            <a:endParaRPr lang="sk-SK" sz="2200" dirty="0" smtClean="0"/>
          </a:p>
          <a:p>
            <a:pPr marL="0" indent="0" algn="just">
              <a:spcBef>
                <a:spcPts val="0"/>
              </a:spcBef>
              <a:buNone/>
            </a:pPr>
            <a:endParaRPr lang="sk-SK" sz="2100" dirty="0" smtClean="0"/>
          </a:p>
          <a:p>
            <a:pPr marL="0" indent="0" algn="just">
              <a:spcBef>
                <a:spcPts val="0"/>
              </a:spcBef>
              <a:buNone/>
            </a:pPr>
            <a:endParaRPr lang="sk-SK" sz="2100" dirty="0" smtClean="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val="1745145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78617" y="1124744"/>
            <a:ext cx="8186766" cy="4608512"/>
          </a:xfrm>
        </p:spPr>
        <p:txBody>
          <a:bodyPr>
            <a:normAutofit/>
          </a:bodyPr>
          <a:lstStyle/>
          <a:p>
            <a:pPr marL="0" indent="0" algn="just">
              <a:spcBef>
                <a:spcPts val="0"/>
              </a:spcBef>
              <a:buNone/>
            </a:pPr>
            <a:r>
              <a:rPr lang="sk-SK" sz="2100" dirty="0"/>
              <a:t>Pravidlá zjednodušeného vykazovania výdavkov sa vzťahujú na projekty, ktorým to umožňujú podmienky výzvy a v ktorých sa stanovená paušálna sadzba vypočíta zo skutočne vynaložených a zaplatených výdavkov. </a:t>
            </a:r>
          </a:p>
          <a:p>
            <a:pPr marL="0" indent="0" algn="just">
              <a:spcBef>
                <a:spcPts val="0"/>
              </a:spcBef>
              <a:buNone/>
            </a:pPr>
            <a:r>
              <a:rPr lang="sk-SK" sz="2100" b="1" i="1" dirty="0" smtClean="0"/>
              <a:t> </a:t>
            </a:r>
          </a:p>
          <a:p>
            <a:pPr marL="0" indent="0" algn="just">
              <a:spcBef>
                <a:spcPts val="0"/>
              </a:spcBef>
              <a:buNone/>
            </a:pPr>
            <a:r>
              <a:rPr lang="sk-SK" sz="2100" dirty="0" smtClean="0"/>
              <a:t>Výdavky typu </a:t>
            </a:r>
            <a:r>
              <a:rPr lang="sk-SK" sz="2100" b="1" dirty="0" smtClean="0"/>
              <a:t>paušálna sadzba/jednotkový náklad/</a:t>
            </a:r>
            <a:r>
              <a:rPr lang="sk-SK" sz="2100" b="1" dirty="0" err="1" smtClean="0"/>
              <a:t>jednorázové</a:t>
            </a:r>
            <a:r>
              <a:rPr lang="sk-SK" sz="2100" b="1" dirty="0" smtClean="0"/>
              <a:t> platby </a:t>
            </a:r>
            <a:r>
              <a:rPr lang="sk-SK" sz="2100" dirty="0" smtClean="0"/>
              <a:t>sú výdavkami vypočítanými podľa uplatniteľného základu → oprávnené výdavky bez dokladovania uhradených faktúr resp. účtovných dokladov.</a:t>
            </a:r>
            <a:endParaRPr lang="sk-SK" sz="2100" b="1" dirty="0"/>
          </a:p>
          <a:p>
            <a:pPr marL="0" indent="0" algn="just">
              <a:spcBef>
                <a:spcPts val="0"/>
              </a:spcBef>
              <a:buNone/>
            </a:pPr>
            <a:endParaRPr lang="sk-SK" sz="2100" b="1" i="1" dirty="0" smtClean="0"/>
          </a:p>
          <a:p>
            <a:pPr marL="0" indent="0" algn="just">
              <a:spcBef>
                <a:spcPts val="0"/>
              </a:spcBef>
              <a:buNone/>
            </a:pPr>
            <a:r>
              <a:rPr lang="sk-SK" sz="2100" b="1" dirty="0" smtClean="0"/>
              <a:t>Oprávnenosť </a:t>
            </a:r>
            <a:r>
              <a:rPr lang="sk-SK" sz="2100" b="1" dirty="0"/>
              <a:t>výdavkov </a:t>
            </a:r>
            <a:r>
              <a:rPr lang="sk-SK" sz="2100" dirty="0"/>
              <a:t>je podmienená preukázaním skutočnej realizácie aktivít v súlade so schválenou </a:t>
            </a:r>
            <a:r>
              <a:rPr lang="sk-SK" sz="2100" dirty="0" err="1"/>
              <a:t>ŽoNFP</a:t>
            </a:r>
            <a:r>
              <a:rPr lang="sk-SK" sz="2100" dirty="0"/>
              <a:t> a tiež vynaložením schválených výdavkov v súlade s podmienkami uzatvorenej Zmluvy o NFP. </a:t>
            </a:r>
          </a:p>
          <a:p>
            <a:pPr marL="0" indent="0" algn="just">
              <a:spcBef>
                <a:spcPts val="0"/>
              </a:spcBef>
              <a:buNone/>
            </a:pPr>
            <a:endParaRPr lang="sk-SK" sz="2100" dirty="0"/>
          </a:p>
          <a:p>
            <a:pPr marL="0" lvl="3" indent="0" algn="just">
              <a:spcBef>
                <a:spcPts val="0"/>
              </a:spcBef>
              <a:buNone/>
            </a:pPr>
            <a:r>
              <a:rPr lang="sk-SK" sz="2100" b="1" i="1" dirty="0">
                <a:hlinkClick r:id="rId3" action="ppaction://hlinkfile"/>
              </a:rPr>
              <a:t>Neoprávnené výdavky </a:t>
            </a:r>
            <a:r>
              <a:rPr lang="sk-SK" sz="2100" dirty="0"/>
              <a:t>vo všeobecnosti sú uvedené v Systéme riadenia EŠIF, zverejnenom na webovom sídle  „Partnerská dohoda“.</a:t>
            </a:r>
          </a:p>
          <a:p>
            <a:pPr marL="0" lvl="2" indent="0" algn="just">
              <a:lnSpc>
                <a:spcPts val="2200"/>
              </a:lnSpc>
              <a:spcBef>
                <a:spcPts val="0"/>
              </a:spcBef>
              <a:buNone/>
            </a:pPr>
            <a:endParaRPr lang="sk-SK" sz="2100" dirty="0" smtClean="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val="1694362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24744"/>
            <a:ext cx="8186766" cy="4536504"/>
          </a:xfrm>
        </p:spPr>
        <p:txBody>
          <a:bodyPr>
            <a:normAutofit fontScale="92500" lnSpcReduction="20000"/>
          </a:bodyPr>
          <a:lstStyle/>
          <a:p>
            <a:pPr marL="0" lvl="3" indent="0">
              <a:spcBef>
                <a:spcPts val="0"/>
              </a:spcBef>
              <a:buNone/>
            </a:pPr>
            <a:endParaRPr lang="sk-SK" sz="2200" b="1" dirty="0" smtClean="0"/>
          </a:p>
          <a:p>
            <a:pPr marL="0" lvl="3" indent="0">
              <a:spcBef>
                <a:spcPts val="0"/>
              </a:spcBef>
              <a:buNone/>
            </a:pPr>
            <a:r>
              <a:rPr lang="sk-SK" sz="2400" b="1" dirty="0" smtClean="0"/>
              <a:t>Základné </a:t>
            </a:r>
            <a:r>
              <a:rPr lang="sk-SK" sz="2400" b="1" dirty="0"/>
              <a:t>princípy </a:t>
            </a:r>
            <a:r>
              <a:rPr lang="sk-SK" sz="2400" b="1" dirty="0" smtClean="0"/>
              <a:t>oprávnenosti výdavkov</a:t>
            </a:r>
            <a:r>
              <a:rPr lang="sk-SK" sz="2400" dirty="0" smtClean="0"/>
              <a:t>:</a:t>
            </a:r>
            <a:endParaRPr lang="sk-SK" sz="2400" dirty="0"/>
          </a:p>
          <a:p>
            <a:pPr lvl="0" algn="just"/>
            <a:r>
              <a:rPr lang="sk-SK" sz="2400" dirty="0" smtClean="0"/>
              <a:t>výdavky </a:t>
            </a:r>
            <a:r>
              <a:rPr lang="sk-SK" sz="2400" dirty="0"/>
              <a:t>musia byť v súlade </a:t>
            </a:r>
            <a:r>
              <a:rPr lang="sk-SK" sz="2400" dirty="0" smtClean="0"/>
              <a:t>s výzvou a následne s </a:t>
            </a:r>
            <a:r>
              <a:rPr lang="sk-SK" sz="2400" dirty="0"/>
              <a:t>európskou a národnou legislatívou a s OP ĽZ vrátane nadväzujúcich dokumentov, </a:t>
            </a:r>
          </a:p>
          <a:p>
            <a:pPr lvl="0" algn="just"/>
            <a:r>
              <a:rPr lang="sk-SK" sz="2400" dirty="0" smtClean="0"/>
              <a:t>výdavky </a:t>
            </a:r>
            <a:r>
              <a:rPr lang="sk-SK" sz="2400" dirty="0"/>
              <a:t>musia byť primerané (musia zodpovedať obvyklým cenám v danom mieste a čase), nevyhnutné a ich využitie musí byť v súlade s princípmi:</a:t>
            </a:r>
          </a:p>
          <a:p>
            <a:pPr marL="539750" indent="0" algn="just">
              <a:buNone/>
            </a:pPr>
            <a:r>
              <a:rPr lang="sk-SK" sz="2400" dirty="0"/>
              <a:t>a) </a:t>
            </a:r>
            <a:r>
              <a:rPr lang="sk-SK" sz="2400" u="sng" dirty="0"/>
              <a:t>hospodárnosti</a:t>
            </a:r>
            <a:r>
              <a:rPr lang="sk-SK" sz="2400" dirty="0"/>
              <a:t> (minimalizácia výdavkov pri rešpektovaní cieľov projektu)</a:t>
            </a:r>
          </a:p>
          <a:p>
            <a:pPr marL="539750" indent="0" algn="just">
              <a:buNone/>
            </a:pPr>
            <a:r>
              <a:rPr lang="sk-SK" sz="2400" dirty="0"/>
              <a:t>b) </a:t>
            </a:r>
            <a:r>
              <a:rPr lang="sk-SK" sz="2400" u="sng" dirty="0"/>
              <a:t>účelnosti </a:t>
            </a:r>
            <a:r>
              <a:rPr lang="sk-SK" sz="2400" dirty="0"/>
              <a:t>(priama väzba na projekt / aktivitu a nevyhnutnosť pre realizáciu projektu)</a:t>
            </a:r>
          </a:p>
          <a:p>
            <a:pPr marL="539750" indent="0" algn="just">
              <a:buNone/>
            </a:pPr>
            <a:r>
              <a:rPr lang="sk-SK" sz="2400" dirty="0"/>
              <a:t>c) </a:t>
            </a:r>
            <a:r>
              <a:rPr lang="sk-SK" sz="2400" u="sng" dirty="0"/>
              <a:t>efektívnosti</a:t>
            </a:r>
            <a:r>
              <a:rPr lang="sk-SK" sz="2400" dirty="0"/>
              <a:t> (maximalizácia pomerov medzi výstupmi a vstupmi projektu)</a:t>
            </a:r>
          </a:p>
          <a:p>
            <a:pPr marL="539750" indent="0" algn="just">
              <a:buNone/>
            </a:pPr>
            <a:r>
              <a:rPr lang="sk-SK" sz="2400" dirty="0"/>
              <a:t>d) </a:t>
            </a:r>
            <a:r>
              <a:rPr lang="sk-SK" sz="2400" u="sng" dirty="0"/>
              <a:t>účinnosti </a:t>
            </a:r>
            <a:r>
              <a:rPr lang="sk-SK" sz="2400" dirty="0"/>
              <a:t>(dosahovanie plánovaných výsledkov vzhľadom na použité verejné financie).</a:t>
            </a:r>
          </a:p>
          <a:p>
            <a:pPr marL="0" lvl="3" indent="0">
              <a:spcBef>
                <a:spcPts val="0"/>
              </a:spcBef>
              <a:buNone/>
            </a:pPr>
            <a:endParaRPr lang="sk-SK" sz="2400" dirty="0" smtClean="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val="17451455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608512"/>
          </a:xfrm>
        </p:spPr>
        <p:txBody>
          <a:bodyPr>
            <a:noAutofit/>
          </a:bodyPr>
          <a:lstStyle/>
          <a:p>
            <a:pPr algn="just"/>
            <a:r>
              <a:rPr lang="sk-SK" sz="2200" b="1" u="sng" dirty="0" smtClean="0"/>
              <a:t>Spôsob </a:t>
            </a:r>
            <a:r>
              <a:rPr lang="sk-SK" sz="2200" b="1" u="sng" dirty="0"/>
              <a:t>financovania projektu prijímateľa</a:t>
            </a:r>
            <a:r>
              <a:rPr lang="sk-SK" sz="2200" b="1" dirty="0"/>
              <a:t> </a:t>
            </a:r>
            <a:r>
              <a:rPr lang="sk-SK" sz="2200" dirty="0"/>
              <a:t>sa uskutočňuje v zmysle platného Systému finančného riadenia, zverejnenom na webovom sídle </a:t>
            </a:r>
            <a:r>
              <a:rPr lang="sk-SK" sz="2200" dirty="0" smtClean="0"/>
              <a:t> „Partnerská dohoda“  </a:t>
            </a:r>
            <a:r>
              <a:rPr lang="sk-SK" sz="2200" dirty="0"/>
              <a:t>a </a:t>
            </a:r>
            <a:r>
              <a:rPr lang="sk-SK" sz="2200" dirty="0" smtClean="0"/>
              <a:t>to:</a:t>
            </a:r>
          </a:p>
          <a:p>
            <a:pPr marL="989013" lvl="1" indent="-358775" algn="just"/>
            <a:r>
              <a:rPr lang="sk-SK" sz="2200" b="1" dirty="0" smtClean="0"/>
              <a:t>systémom refundácie, </a:t>
            </a:r>
          </a:p>
          <a:p>
            <a:pPr marL="989013" lvl="1" indent="-358775" algn="just"/>
            <a:r>
              <a:rPr lang="sk-SK" sz="2200" b="1" dirty="0" smtClean="0"/>
              <a:t>systémom </a:t>
            </a:r>
            <a:r>
              <a:rPr lang="sk-SK" sz="2200" b="1" dirty="0"/>
              <a:t>zálohových </a:t>
            </a:r>
            <a:r>
              <a:rPr lang="sk-SK" sz="2200" b="1" dirty="0" smtClean="0"/>
              <a:t>platieb,</a:t>
            </a:r>
          </a:p>
          <a:p>
            <a:pPr marL="989013" lvl="1" indent="-358775" algn="just">
              <a:spcBef>
                <a:spcPts val="0"/>
              </a:spcBef>
            </a:pPr>
            <a:r>
              <a:rPr lang="sk-SK" sz="2200" b="1" dirty="0" smtClean="0"/>
              <a:t>alebo kombináciou </a:t>
            </a:r>
            <a:r>
              <a:rPr lang="sk-SK" sz="2200" b="1" dirty="0"/>
              <a:t>systému zálohových platieb a </a:t>
            </a:r>
            <a:r>
              <a:rPr lang="sk-SK" sz="2200" b="1" dirty="0" smtClean="0"/>
              <a:t>refundácie, </a:t>
            </a:r>
          </a:p>
          <a:p>
            <a:pPr marL="630238" lvl="1" indent="0" algn="just">
              <a:spcBef>
                <a:spcPts val="0"/>
              </a:spcBef>
              <a:buNone/>
            </a:pPr>
            <a:endParaRPr lang="sk-SK" sz="1000" b="1" dirty="0" smtClean="0"/>
          </a:p>
          <a:p>
            <a:pPr marL="0" indent="0" algn="just">
              <a:spcBef>
                <a:spcPts val="0"/>
              </a:spcBef>
              <a:buNone/>
            </a:pPr>
            <a:r>
              <a:rPr lang="sk-SK" sz="2200" dirty="0" smtClean="0"/>
              <a:t>podľa toho, </a:t>
            </a:r>
            <a:r>
              <a:rPr lang="sk-SK" sz="2200" dirty="0"/>
              <a:t>aký spôsob financovania umožní </a:t>
            </a:r>
            <a:r>
              <a:rPr lang="sk-SK" sz="2200" dirty="0" smtClean="0"/>
              <a:t>výzva </a:t>
            </a:r>
            <a:r>
              <a:rPr lang="sk-SK" sz="2200" dirty="0"/>
              <a:t>(na základe určenia </a:t>
            </a:r>
            <a:r>
              <a:rPr lang="sk-SK" sz="2200" dirty="0" smtClean="0"/>
              <a:t>poskytovateľa </a:t>
            </a:r>
            <a:r>
              <a:rPr lang="sk-SK" sz="2200" dirty="0"/>
              <a:t>v spolupráci s prijímateľom, pričom podmienky kombinovania uvedených systémov sú stanovené vo </a:t>
            </a:r>
            <a:r>
              <a:rPr lang="sk-SK" sz="2200" dirty="0" smtClean="0"/>
              <a:t>výzve </a:t>
            </a:r>
            <a:r>
              <a:rPr lang="sk-SK" sz="2200" dirty="0"/>
              <a:t>a v zmluve o </a:t>
            </a:r>
            <a:r>
              <a:rPr lang="sk-SK" sz="2200" dirty="0" smtClean="0"/>
              <a:t>NFP).</a:t>
            </a:r>
          </a:p>
          <a:p>
            <a:pPr marL="0" indent="0" algn="just">
              <a:spcBef>
                <a:spcPts val="0"/>
              </a:spcBef>
              <a:buNone/>
            </a:pPr>
            <a:endParaRPr lang="sk-SK" sz="1000" dirty="0" smtClean="0"/>
          </a:p>
          <a:p>
            <a:pPr marL="0" indent="0" algn="just">
              <a:spcBef>
                <a:spcPts val="0"/>
              </a:spcBef>
              <a:buNone/>
            </a:pPr>
            <a:r>
              <a:rPr lang="sk-SK" sz="2200" b="1" dirty="0" smtClean="0"/>
              <a:t>Schválením výdavkov v rozpočte projektu </a:t>
            </a:r>
            <a:r>
              <a:rPr lang="sk-SK" sz="2200" b="1" dirty="0" err="1" smtClean="0"/>
              <a:t>ŽoNFP</a:t>
            </a:r>
            <a:r>
              <a:rPr lang="sk-SK" sz="2200" b="1" dirty="0" smtClean="0"/>
              <a:t> nevzniká budúcemu prijímateľovi automaticky nárok na uhradenie výdavkov !!!</a:t>
            </a:r>
          </a:p>
          <a:p>
            <a:pPr marL="0" indent="0" algn="just">
              <a:spcBef>
                <a:spcPts val="0"/>
              </a:spcBef>
              <a:buNone/>
            </a:pPr>
            <a:endParaRPr lang="sk-SK" sz="2200" dirty="0" smtClean="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val="17451455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608512"/>
          </a:xfrm>
        </p:spPr>
        <p:txBody>
          <a:bodyPr>
            <a:noAutofit/>
          </a:bodyPr>
          <a:lstStyle/>
          <a:p>
            <a:pPr marL="0" indent="0" algn="just">
              <a:buNone/>
            </a:pPr>
            <a:endParaRPr lang="sk-SK" sz="2200" b="1" dirty="0" smtClean="0"/>
          </a:p>
          <a:p>
            <a:pPr marL="0" indent="0" algn="just"/>
            <a:r>
              <a:rPr lang="sk-SK" sz="2200" b="1" dirty="0" smtClean="0"/>
              <a:t>     Merateľné ukazovatele projektu </a:t>
            </a:r>
            <a:r>
              <a:rPr lang="sk-SK" sz="2200" dirty="0" smtClean="0"/>
              <a:t>(ďalej aj „MU“)</a:t>
            </a:r>
            <a:r>
              <a:rPr lang="sk-SK" sz="2200" b="1" dirty="0" smtClean="0"/>
              <a:t> </a:t>
            </a:r>
            <a:r>
              <a:rPr lang="sk-SK" sz="2200" dirty="0" smtClean="0"/>
              <a:t>– záväzné pre žiadateľa/prijímateľa s možnými účinkami finančnej korekcie. </a:t>
            </a:r>
          </a:p>
          <a:p>
            <a:pPr marL="0" indent="0" algn="just">
              <a:buNone/>
            </a:pPr>
            <a:endParaRPr lang="sk-SK" sz="1000" dirty="0"/>
          </a:p>
          <a:p>
            <a:pPr marL="0" indent="0" algn="just">
              <a:buNone/>
            </a:pPr>
            <a:r>
              <a:rPr lang="sk-SK" sz="2200" dirty="0" smtClean="0"/>
              <a:t>Z pohľadu dosiahnutia plánovanej hodnoty MU :</a:t>
            </a:r>
          </a:p>
          <a:p>
            <a:pPr marL="0" indent="0" algn="just">
              <a:buFontTx/>
              <a:buChar char="-"/>
            </a:pPr>
            <a:r>
              <a:rPr lang="sk-SK" sz="2200" b="1" dirty="0" smtClean="0"/>
              <a:t>  MU </a:t>
            </a:r>
            <a:r>
              <a:rPr lang="sk-SK" sz="2200" b="1" dirty="0"/>
              <a:t>projektu bez príznaku </a:t>
            </a:r>
            <a:r>
              <a:rPr lang="sk-SK" sz="2200" dirty="0"/>
              <a:t>( požadovaná hodnota ≥ 80% hodnota uvedená v </a:t>
            </a:r>
            <a:r>
              <a:rPr lang="sk-SK" sz="2200" dirty="0" smtClean="0"/>
              <a:t>schválenej </a:t>
            </a:r>
            <a:r>
              <a:rPr lang="sk-SK" sz="2200" dirty="0" err="1" smtClean="0"/>
              <a:t>ŽoNFP</a:t>
            </a:r>
            <a:r>
              <a:rPr lang="sk-SK" sz="2200" dirty="0"/>
              <a:t>;  v prípade nedosiahnutia hodnoty → podstatná zmena projektu → podstatné porušenie zmluvy o NFP → </a:t>
            </a:r>
            <a:r>
              <a:rPr lang="sk-SK" sz="2200" dirty="0" smtClean="0"/>
              <a:t>vrátenie  NFP alebo jeho časti)</a:t>
            </a:r>
            <a:endParaRPr lang="sk-SK" sz="2200" b="1" dirty="0"/>
          </a:p>
          <a:p>
            <a:pPr marL="0" indent="0" algn="just">
              <a:buFontTx/>
              <a:buChar char="-"/>
            </a:pPr>
            <a:endParaRPr lang="sk-SK" sz="1000" b="1" dirty="0" smtClean="0"/>
          </a:p>
          <a:p>
            <a:pPr marL="0" indent="0" algn="just">
              <a:buNone/>
            </a:pPr>
            <a:r>
              <a:rPr lang="sk-SK" sz="2200" b="1" dirty="0" smtClean="0"/>
              <a:t>- MU projektu s príznakom </a:t>
            </a:r>
            <a:r>
              <a:rPr lang="sk-SK" sz="2200" dirty="0" smtClean="0"/>
              <a:t>(identifikácia objektívnych externých faktorov v analýze rizík </a:t>
            </a:r>
            <a:r>
              <a:rPr lang="sk-SK" sz="2200" dirty="0" err="1" smtClean="0"/>
              <a:t>ŽoNFP</a:t>
            </a:r>
            <a:r>
              <a:rPr lang="sk-SK" sz="2200" dirty="0" smtClean="0"/>
              <a:t> bez zapríčinenia prijímateľa s možným negatívnym vplyvom na dosiahnutie plánovanej hodnoty MU;  požadovaná hodnota ≥ 50 % hodnota uvedená v schválenej </a:t>
            </a:r>
            <a:r>
              <a:rPr lang="sk-SK" sz="2200" dirty="0" err="1" smtClean="0"/>
              <a:t>ŽoNFP</a:t>
            </a:r>
            <a:r>
              <a:rPr lang="sk-SK" sz="2200" dirty="0" smtClean="0"/>
              <a:t>)</a:t>
            </a:r>
            <a:endParaRPr lang="sk-SK" sz="2200" b="1" dirty="0" smtClean="0"/>
          </a:p>
          <a:p>
            <a:pPr marL="0" indent="0" algn="just">
              <a:buNone/>
            </a:pPr>
            <a:r>
              <a:rPr lang="sk-SK" sz="2200" dirty="0" smtClean="0"/>
              <a:t> </a:t>
            </a:r>
            <a:endParaRPr lang="sk-SK" sz="2200" b="1" dirty="0" smtClean="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val="1268198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24744"/>
            <a:ext cx="8186766" cy="5040560"/>
          </a:xfrm>
        </p:spPr>
        <p:txBody>
          <a:bodyPr>
            <a:noAutofit/>
          </a:bodyPr>
          <a:lstStyle/>
          <a:p>
            <a:pPr marL="0" indent="0" algn="just">
              <a:spcBef>
                <a:spcPts val="1200"/>
              </a:spcBef>
              <a:buNone/>
            </a:pPr>
            <a:r>
              <a:rPr lang="sk-SK" sz="2100" dirty="0" smtClean="0"/>
              <a:t>Cieľom </a:t>
            </a:r>
            <a:r>
              <a:rPr lang="sk-SK" sz="2100" dirty="0"/>
              <a:t>Príručky </a:t>
            </a:r>
            <a:r>
              <a:rPr lang="sk-SK" sz="2100" dirty="0" smtClean="0"/>
              <a:t>pre žiadateľa o NFP </a:t>
            </a:r>
            <a:r>
              <a:rPr lang="sk-SK" sz="2100" dirty="0"/>
              <a:t>(ďalej aj „Príručka“)</a:t>
            </a:r>
            <a:r>
              <a:rPr lang="sk-SK" sz="2100" dirty="0" smtClean="0"/>
              <a:t> je </a:t>
            </a:r>
            <a:r>
              <a:rPr lang="sk-SK" sz="2100" dirty="0"/>
              <a:t>poskytnúť </a:t>
            </a:r>
            <a:r>
              <a:rPr lang="sk-SK" sz="2100" dirty="0" smtClean="0"/>
              <a:t>žiadateľom všeobecný </a:t>
            </a:r>
            <a:r>
              <a:rPr lang="sk-SK" sz="2100" b="1" dirty="0"/>
              <a:t>komplexný metodický návod </a:t>
            </a:r>
            <a:r>
              <a:rPr lang="sk-SK" sz="2100" dirty="0"/>
              <a:t>a nevyhnutné informácie a pokyny na to, aby mohli </a:t>
            </a:r>
            <a:r>
              <a:rPr lang="sk-SK" sz="2100" b="1" dirty="0"/>
              <a:t>správne vyplniť formulár žiadosti o NFP</a:t>
            </a:r>
            <a:r>
              <a:rPr lang="sk-SK" sz="2100" dirty="0"/>
              <a:t>.</a:t>
            </a:r>
          </a:p>
          <a:p>
            <a:pPr marL="0" indent="0" algn="just">
              <a:spcBef>
                <a:spcPts val="1200"/>
              </a:spcBef>
              <a:buNone/>
            </a:pPr>
            <a:r>
              <a:rPr lang="sk-SK" sz="2100" dirty="0" smtClean="0"/>
              <a:t>Príručka </a:t>
            </a:r>
            <a:r>
              <a:rPr lang="sk-SK" sz="2100" dirty="0"/>
              <a:t>je platná a použiteľná len v kontexte ďalších záväzných dokumentov</a:t>
            </a:r>
            <a:r>
              <a:rPr lang="sk-SK" sz="2100" dirty="0" smtClean="0"/>
              <a:t>. </a:t>
            </a:r>
            <a:r>
              <a:rPr lang="sk-SK" sz="2100" dirty="0"/>
              <a:t>Je preto nevyhnutné, aby </a:t>
            </a:r>
            <a:r>
              <a:rPr lang="sk-SK" sz="2100" dirty="0" smtClean="0"/>
              <a:t>sa </a:t>
            </a:r>
            <a:r>
              <a:rPr lang="sk-SK" sz="2100" dirty="0"/>
              <a:t>žiadatelia s obsahom týchto dokumentov podrobne </a:t>
            </a:r>
            <a:r>
              <a:rPr lang="sk-SK" sz="2100" dirty="0" smtClean="0"/>
              <a:t>oboznámili </a:t>
            </a:r>
            <a:r>
              <a:rPr lang="sk-SK" sz="2100" dirty="0"/>
              <a:t>a aktívne ich spolu s touto príručkou využívali pri vypracovávaní </a:t>
            </a:r>
            <a:r>
              <a:rPr lang="sk-SK" sz="2100" dirty="0" smtClean="0"/>
              <a:t>žiadostí </a:t>
            </a:r>
            <a:r>
              <a:rPr lang="sk-SK" sz="2100" dirty="0"/>
              <a:t>o NFP</a:t>
            </a:r>
            <a:r>
              <a:rPr lang="sk-SK" sz="2100" dirty="0" smtClean="0"/>
              <a:t>. Taktiež odporúčame žiadateľom oboznámiť sa so základným programovým dokumentom  </a:t>
            </a:r>
            <a:r>
              <a:rPr lang="sk-SK" sz="2100" b="1" dirty="0" smtClean="0"/>
              <a:t>Partnerská dohoda SR 2014-2020. </a:t>
            </a:r>
            <a:endParaRPr lang="sk-SK" sz="2100" b="1" dirty="0"/>
          </a:p>
          <a:p>
            <a:pPr marL="0" indent="0" algn="just">
              <a:lnSpc>
                <a:spcPct val="90000"/>
              </a:lnSpc>
              <a:spcBef>
                <a:spcPts val="1200"/>
              </a:spcBef>
              <a:buNone/>
            </a:pPr>
            <a:r>
              <a:rPr lang="sk-SK" sz="2100" dirty="0" smtClean="0"/>
              <a:t>Znenie Príručky je zverejnené jednak ako príloha každej vyhlásenej výzvy a jednak aj v rámci metodických dokumentov  na webovom sídle </a:t>
            </a:r>
            <a:r>
              <a:rPr lang="sk-SK" sz="2100" u="sng" dirty="0" err="1" smtClean="0">
                <a:hlinkClick r:id="rId3"/>
              </a:rPr>
              <a:t>www.ia.gov.sk</a:t>
            </a:r>
            <a:r>
              <a:rPr lang="sk-SK" sz="2100" u="sng" dirty="0" smtClean="0"/>
              <a:t>.</a:t>
            </a:r>
          </a:p>
          <a:p>
            <a:pPr marL="0" indent="0" algn="just">
              <a:lnSpc>
                <a:spcPct val="90000"/>
              </a:lnSpc>
              <a:spcBef>
                <a:spcPts val="1200"/>
              </a:spcBef>
              <a:buNone/>
            </a:pPr>
            <a:r>
              <a:rPr lang="sk-SK" sz="2100" dirty="0" smtClean="0"/>
              <a:t>Poskytovateľ zverejňuje </a:t>
            </a:r>
            <a:r>
              <a:rPr lang="sk-SK" sz="2100" u="sng" dirty="0" smtClean="0"/>
              <a:t>aktuálne,</a:t>
            </a:r>
            <a:r>
              <a:rPr lang="sk-SK" sz="2100" dirty="0" smtClean="0"/>
              <a:t> ale aj </a:t>
            </a:r>
            <a:r>
              <a:rPr lang="sk-SK" sz="2100" u="sng" dirty="0" smtClean="0"/>
              <a:t>pôvodné znenia</a:t>
            </a:r>
            <a:r>
              <a:rPr lang="sk-SK" sz="2100" dirty="0" smtClean="0"/>
              <a:t> Príručky na svojom webovom sídle.  (verzia 2.1, účinnosť od 01.02.2018)</a:t>
            </a:r>
            <a:endParaRPr lang="sk-SK" sz="2100" b="1" cap="all" dirty="0" smtClean="0"/>
          </a:p>
        </p:txBody>
      </p:sp>
      <p:sp>
        <p:nvSpPr>
          <p:cNvPr id="3" name="Obdĺžnik 2"/>
          <p:cNvSpPr/>
          <p:nvPr/>
        </p:nvSpPr>
        <p:spPr>
          <a:xfrm>
            <a:off x="467544" y="404664"/>
            <a:ext cx="7992888" cy="584775"/>
          </a:xfrm>
          <a:prstGeom prst="rect">
            <a:avLst/>
          </a:prstGeom>
        </p:spPr>
        <p:txBody>
          <a:bodyPr wrap="square">
            <a:spAutoFit/>
          </a:bodyPr>
          <a:lstStyle/>
          <a:p>
            <a:pPr algn="ctr"/>
            <a:r>
              <a:rPr lang="sk-SK" sz="3200" b="1" dirty="0" smtClean="0">
                <a:solidFill>
                  <a:schemeClr val="accent6">
                    <a:lumMod val="75000"/>
                  </a:schemeClr>
                </a:solidFill>
              </a:rPr>
              <a:t>Všeobecné informácie</a:t>
            </a:r>
            <a:endParaRPr lang="sk-SK" sz="3200" dirty="0"/>
          </a:p>
        </p:txBody>
      </p:sp>
    </p:spTree>
    <p:extLst>
      <p:ext uri="{BB962C8B-B14F-4D97-AF65-F5344CB8AC3E}">
        <p14:creationId xmlns:p14="http://schemas.microsoft.com/office/powerpoint/2010/main" val="2014082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179512" y="1124744"/>
            <a:ext cx="8568952" cy="4680520"/>
          </a:xfrm>
        </p:spPr>
        <p:txBody>
          <a:bodyPr>
            <a:noAutofit/>
          </a:bodyPr>
          <a:lstStyle/>
          <a:p>
            <a:pPr marL="0" indent="0" algn="just">
              <a:lnSpc>
                <a:spcPct val="90000"/>
              </a:lnSpc>
              <a:spcBef>
                <a:spcPts val="1200"/>
              </a:spcBef>
              <a:tabLst>
                <a:tab pos="0" algn="l"/>
              </a:tabLst>
            </a:pPr>
            <a:r>
              <a:rPr lang="sk-SK" sz="2200" b="1" dirty="0" smtClean="0"/>
              <a:t>     </a:t>
            </a:r>
            <a:r>
              <a:rPr lang="sk-SK" sz="2200" dirty="0" smtClean="0"/>
              <a:t>V </a:t>
            </a:r>
            <a:r>
              <a:rPr lang="sk-SK" sz="2200" dirty="0"/>
              <a:t>rámci </a:t>
            </a:r>
            <a:r>
              <a:rPr lang="sk-SK" sz="2200" b="1" dirty="0"/>
              <a:t>publicity projektu </a:t>
            </a:r>
            <a:r>
              <a:rPr lang="sk-SK" sz="2200" dirty="0" smtClean="0"/>
              <a:t>sú všetky </a:t>
            </a:r>
            <a:r>
              <a:rPr lang="sk-SK" sz="2200" dirty="0"/>
              <a:t>subjekty implementujúce projekty </a:t>
            </a:r>
            <a:r>
              <a:rPr lang="sk-SK" sz="2200" dirty="0" smtClean="0"/>
              <a:t>spolufinancované </a:t>
            </a:r>
            <a:r>
              <a:rPr lang="sk-SK" sz="2200" dirty="0"/>
              <a:t>z fondov EÚ </a:t>
            </a:r>
            <a:r>
              <a:rPr lang="sk-SK" sz="2200" dirty="0" smtClean="0"/>
              <a:t> povinné:</a:t>
            </a:r>
          </a:p>
          <a:p>
            <a:pPr marL="0" indent="0" algn="just">
              <a:lnSpc>
                <a:spcPct val="90000"/>
              </a:lnSpc>
              <a:spcBef>
                <a:spcPts val="1200"/>
              </a:spcBef>
              <a:buNone/>
            </a:pPr>
            <a:r>
              <a:rPr lang="sk-SK" sz="2200" dirty="0" smtClean="0"/>
              <a:t>- oznamovať  verejnosti odkaz </a:t>
            </a:r>
            <a:r>
              <a:rPr lang="sk-SK" sz="2200" dirty="0"/>
              <a:t>na </a:t>
            </a:r>
            <a:r>
              <a:rPr lang="sk-SK" sz="2200" dirty="0" smtClean="0"/>
              <a:t>fond, z ktorého sú podporované (ESF);  </a:t>
            </a:r>
          </a:p>
          <a:p>
            <a:pPr marL="0" indent="0" algn="just">
              <a:lnSpc>
                <a:spcPct val="90000"/>
              </a:lnSpc>
              <a:spcBef>
                <a:spcPts val="1200"/>
              </a:spcBef>
              <a:buNone/>
            </a:pPr>
            <a:r>
              <a:rPr lang="sk-SK" sz="2200" dirty="0" smtClean="0"/>
              <a:t>- v </a:t>
            </a:r>
            <a:r>
              <a:rPr lang="sk-SK" sz="2200" dirty="0"/>
              <a:t>priebehu celej doby realizácie </a:t>
            </a:r>
            <a:r>
              <a:rPr lang="sk-SK" sz="2200" dirty="0" smtClean="0"/>
              <a:t>projektu zdôrazňovať  finančnú </a:t>
            </a:r>
            <a:r>
              <a:rPr lang="sk-SK" sz="2200" dirty="0"/>
              <a:t>spoluúčasť </a:t>
            </a:r>
            <a:r>
              <a:rPr lang="sk-SK" sz="2200" dirty="0" smtClean="0"/>
              <a:t>EÚ</a:t>
            </a:r>
            <a:r>
              <a:rPr lang="en-US" sz="2200" dirty="0" smtClean="0"/>
              <a:t>;</a:t>
            </a:r>
            <a:endParaRPr lang="sk-SK" sz="2200" dirty="0" smtClean="0"/>
          </a:p>
          <a:p>
            <a:pPr marL="0" indent="0" algn="just">
              <a:lnSpc>
                <a:spcPct val="90000"/>
              </a:lnSpc>
              <a:spcBef>
                <a:spcPts val="1200"/>
              </a:spcBef>
              <a:buNone/>
            </a:pPr>
            <a:r>
              <a:rPr lang="sk-SK" sz="2200" dirty="0" smtClean="0"/>
              <a:t>- voliť vhodné prostriedky pre zabezpečenie publicity </a:t>
            </a:r>
            <a:r>
              <a:rPr lang="sk-SK" sz="2200" dirty="0"/>
              <a:t>projektu </a:t>
            </a:r>
            <a:r>
              <a:rPr lang="sk-SK" sz="2200" dirty="0" smtClean="0"/>
              <a:t>po vecnej a organizačnej stránke</a:t>
            </a:r>
            <a:r>
              <a:rPr lang="en-US" sz="2200" dirty="0" smtClean="0"/>
              <a:t>;</a:t>
            </a:r>
            <a:endParaRPr lang="sk-SK" sz="2200" dirty="0" smtClean="0"/>
          </a:p>
          <a:p>
            <a:pPr marL="0" indent="0" algn="just">
              <a:lnSpc>
                <a:spcPct val="90000"/>
              </a:lnSpc>
              <a:spcBef>
                <a:spcPts val="1200"/>
              </a:spcBef>
              <a:buNone/>
            </a:pPr>
            <a:r>
              <a:rPr lang="sk-SK" sz="2200" dirty="0" smtClean="0"/>
              <a:t>- umiestniť logá ESF a EÚ na všetkých informačných, školiacich a propagačných materiáloch v súlade s </a:t>
            </a:r>
            <a:r>
              <a:rPr lang="sk-SK" sz="2200" b="1" dirty="0" smtClean="0"/>
              <a:t>Manuálom pre informovanie a komunikáciu pre prijímateľov OP ĽZ v rámci EŠIF. </a:t>
            </a:r>
          </a:p>
          <a:p>
            <a:pPr marL="0" indent="0" algn="just">
              <a:lnSpc>
                <a:spcPct val="90000"/>
              </a:lnSpc>
              <a:spcBef>
                <a:spcPts val="1200"/>
              </a:spcBef>
              <a:buNone/>
            </a:pPr>
            <a:r>
              <a:rPr lang="sk-SK" sz="2200" dirty="0" smtClean="0"/>
              <a:t>Výdavky na publicitu a informovanosť sú súčasťou nepriamych aktivít a vykazujú sa v rámci paušálneho financovania resp. </a:t>
            </a:r>
            <a:r>
              <a:rPr lang="sk-SK" sz="2200" dirty="0"/>
              <a:t>n</a:t>
            </a:r>
            <a:r>
              <a:rPr lang="sk-SK" sz="2200" dirty="0" smtClean="0"/>
              <a:t>epriamych výdavkov.</a:t>
            </a:r>
          </a:p>
        </p:txBody>
      </p:sp>
      <p:sp>
        <p:nvSpPr>
          <p:cNvPr id="5" name="Obdĺžnik 4"/>
          <p:cNvSpPr/>
          <p:nvPr/>
        </p:nvSpPr>
        <p:spPr>
          <a:xfrm>
            <a:off x="467544" y="404664"/>
            <a:ext cx="8280920" cy="538609"/>
          </a:xfrm>
          <a:prstGeom prst="rect">
            <a:avLst/>
          </a:prstGeom>
        </p:spPr>
        <p:txBody>
          <a:bodyPr wrap="square">
            <a:spAutoFit/>
          </a:bodyPr>
          <a:lstStyle/>
          <a:p>
            <a:pPr algn="ctr"/>
            <a:r>
              <a:rPr lang="sk-SK" sz="2900" b="1" dirty="0">
                <a:solidFill>
                  <a:schemeClr val="accent6">
                    <a:lumMod val="75000"/>
                  </a:schemeClr>
                </a:solidFill>
              </a:rPr>
              <a:t>Podmienky poskytnutia príspevku</a:t>
            </a:r>
            <a:endParaRPr lang="sk-SK" sz="2900" dirty="0"/>
          </a:p>
        </p:txBody>
      </p:sp>
    </p:spTree>
    <p:extLst>
      <p:ext uri="{BB962C8B-B14F-4D97-AF65-F5344CB8AC3E}">
        <p14:creationId xmlns:p14="http://schemas.microsoft.com/office/powerpoint/2010/main" val="3976941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043608"/>
            <a:ext cx="8186766" cy="4617640"/>
          </a:xfrm>
        </p:spPr>
        <p:txBody>
          <a:bodyPr>
            <a:noAutofit/>
          </a:bodyPr>
          <a:lstStyle/>
          <a:p>
            <a:pPr marL="0" indent="0" algn="just">
              <a:spcBef>
                <a:spcPts val="1000"/>
              </a:spcBef>
              <a:buNone/>
            </a:pPr>
            <a:r>
              <a:rPr lang="en-US" sz="2000" dirty="0" smtClean="0"/>
              <a:t>Proces k</a:t>
            </a:r>
            <a:r>
              <a:rPr lang="sk-SK" sz="2000" dirty="0" smtClean="0"/>
              <a:t>onani</a:t>
            </a:r>
            <a:r>
              <a:rPr lang="en-US" sz="2000" dirty="0" smtClean="0"/>
              <a:t>a</a:t>
            </a:r>
            <a:r>
              <a:rPr lang="sk-SK" sz="2000" dirty="0" smtClean="0"/>
              <a:t> o ŽoNFP sa začína jej doručením poskytovateľovi</a:t>
            </a:r>
            <a:r>
              <a:rPr lang="sk-SK" sz="2000" dirty="0"/>
              <a:t>. </a:t>
            </a:r>
            <a:endParaRPr lang="sk-SK" sz="2000" dirty="0" smtClean="0"/>
          </a:p>
          <a:p>
            <a:pPr marL="0" lvl="0" indent="0" algn="just">
              <a:buNone/>
            </a:pPr>
            <a:r>
              <a:rPr lang="sk-SK" sz="2000" b="1" dirty="0"/>
              <a:t>Schvaľovanie žiadostí o NFP:</a:t>
            </a:r>
          </a:p>
          <a:p>
            <a:pPr marL="808038" lvl="2" indent="-452438" algn="just">
              <a:spcBef>
                <a:spcPts val="1200"/>
              </a:spcBef>
            </a:pPr>
            <a:r>
              <a:rPr lang="sk-SK" sz="2000" dirty="0" smtClean="0"/>
              <a:t>Administratívne </a:t>
            </a:r>
            <a:r>
              <a:rPr lang="sk-SK" sz="2000" dirty="0"/>
              <a:t>overenie </a:t>
            </a:r>
            <a:r>
              <a:rPr lang="sk-SK" sz="2000" dirty="0" err="1" smtClean="0"/>
              <a:t>ŽoNFP</a:t>
            </a:r>
            <a:r>
              <a:rPr lang="sk-SK" sz="2000" dirty="0" smtClean="0"/>
              <a:t> (kontrola formálnej správnosti </a:t>
            </a:r>
            <a:r>
              <a:rPr lang="sk-SK" sz="2000" dirty="0" err="1" smtClean="0"/>
              <a:t>ŽoNFP</a:t>
            </a:r>
            <a:r>
              <a:rPr lang="sk-SK" sz="2000" dirty="0" smtClean="0"/>
              <a:t> a overenie </a:t>
            </a:r>
            <a:r>
              <a:rPr lang="sk-SK" sz="2000" dirty="0" smtClean="0"/>
              <a:t>splnenia </a:t>
            </a:r>
            <a:r>
              <a:rPr lang="sk-SK" sz="2000" dirty="0" smtClean="0"/>
              <a:t>podmienok poskytnutia príspevku)</a:t>
            </a:r>
            <a:endParaRPr lang="sk-SK" sz="2000" dirty="0"/>
          </a:p>
          <a:p>
            <a:pPr marL="808038" lvl="2" indent="-452438" algn="just">
              <a:spcBef>
                <a:spcPts val="1200"/>
              </a:spcBef>
            </a:pPr>
            <a:r>
              <a:rPr lang="sk-SK" sz="2000" dirty="0"/>
              <a:t>Odborné hodnotenie </a:t>
            </a:r>
            <a:r>
              <a:rPr lang="sk-SK" sz="2000" dirty="0" smtClean="0"/>
              <a:t>ŽoNFP</a:t>
            </a:r>
            <a:endParaRPr lang="sk-SK" sz="2000" dirty="0"/>
          </a:p>
          <a:p>
            <a:pPr marL="808038" lvl="2" indent="-452438" algn="just">
              <a:spcBef>
                <a:spcPts val="1200"/>
              </a:spcBef>
            </a:pPr>
            <a:r>
              <a:rPr lang="sk-SK" sz="2000" dirty="0" smtClean="0"/>
              <a:t>Vydanie rozhodnutia o schválení/neschválení/zastavení konania ŽoNFP a opravné prostriedky voči rozhodnutiu (odvolanie)</a:t>
            </a:r>
          </a:p>
          <a:p>
            <a:pPr marL="0" indent="0" algn="just">
              <a:spcBef>
                <a:spcPts val="1000"/>
              </a:spcBef>
              <a:buNone/>
            </a:pPr>
            <a:r>
              <a:rPr lang="sk-SK" sz="2000" dirty="0" smtClean="0"/>
              <a:t>Poskytovateľ </a:t>
            </a:r>
            <a:r>
              <a:rPr lang="sk-SK" sz="2000" dirty="0"/>
              <a:t>je povinný vydať predmetné rozhodnutie o ŽoNFP v termíne </a:t>
            </a:r>
            <a:r>
              <a:rPr lang="sk-SK" sz="2000" b="1" dirty="0"/>
              <a:t>do 35 pracovných dní od uzavretia príslušného kola, resp. výzvy</a:t>
            </a:r>
            <a:r>
              <a:rPr lang="sk-SK" sz="2000" dirty="0"/>
              <a:t>. </a:t>
            </a:r>
            <a:endParaRPr lang="sk-SK" sz="2000" dirty="0" smtClean="0"/>
          </a:p>
          <a:p>
            <a:pPr marL="0" indent="0" algn="just">
              <a:spcBef>
                <a:spcPts val="1000"/>
              </a:spcBef>
              <a:buNone/>
            </a:pPr>
            <a:r>
              <a:rPr lang="sk-SK" sz="2000" dirty="0" smtClean="0"/>
              <a:t>Žiadateľ môže kedykoľvek počas konania o ŽoNFP vziať svoju ŽoNFP späť na základe písomného podania adresovaného poskytovateľovi ako prejav svojej vôli vziať </a:t>
            </a:r>
            <a:r>
              <a:rPr lang="sk-SK" sz="2000" dirty="0" err="1" smtClean="0"/>
              <a:t>ŽoNFP</a:t>
            </a:r>
            <a:r>
              <a:rPr lang="sk-SK" sz="2000" dirty="0" smtClean="0"/>
              <a:t> späť. </a:t>
            </a:r>
            <a:r>
              <a:rPr lang="sk-SK" sz="2000" dirty="0" err="1" smtClean="0"/>
              <a:t>Späťvzatie</a:t>
            </a:r>
            <a:r>
              <a:rPr lang="sk-SK" sz="2000" dirty="0" smtClean="0"/>
              <a:t> ŽoNFP ma za účinok zastavenie konania o žiadosti. </a:t>
            </a:r>
          </a:p>
        </p:txBody>
      </p:sp>
      <p:sp>
        <p:nvSpPr>
          <p:cNvPr id="3" name="Nadpis 3"/>
          <p:cNvSpPr txBox="1">
            <a:spLocks/>
          </p:cNvSpPr>
          <p:nvPr/>
        </p:nvSpPr>
        <p:spPr>
          <a:xfrm>
            <a:off x="467544" y="188640"/>
            <a:ext cx="8229600" cy="85496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k-SK" sz="2900" b="1" dirty="0" smtClean="0">
                <a:solidFill>
                  <a:schemeClr val="accent6">
                    <a:lumMod val="75000"/>
                  </a:schemeClr>
                </a:solidFill>
              </a:rPr>
              <a:t>Postupy konania o Žiadosti o NFP</a:t>
            </a:r>
            <a:endParaRPr lang="sk-SK" sz="2900" dirty="0"/>
          </a:p>
        </p:txBody>
      </p:sp>
    </p:spTree>
    <p:extLst>
      <p:ext uri="{BB962C8B-B14F-4D97-AF65-F5344CB8AC3E}">
        <p14:creationId xmlns:p14="http://schemas.microsoft.com/office/powerpoint/2010/main" val="25649439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24744"/>
            <a:ext cx="8280920" cy="4752528"/>
          </a:xfrm>
        </p:spPr>
        <p:txBody>
          <a:bodyPr>
            <a:noAutofit/>
          </a:bodyPr>
          <a:lstStyle/>
          <a:p>
            <a:pPr marL="0" indent="0" algn="just">
              <a:spcBef>
                <a:spcPts val="0"/>
              </a:spcBef>
              <a:buNone/>
            </a:pPr>
            <a:r>
              <a:rPr lang="sk-SK" sz="2200" dirty="0" smtClean="0"/>
              <a:t>Poskytovateľ </a:t>
            </a:r>
            <a:r>
              <a:rPr lang="sk-SK" sz="2200" b="1" dirty="0"/>
              <a:t>zverejní</a:t>
            </a:r>
            <a:r>
              <a:rPr lang="sk-SK" sz="2200" dirty="0"/>
              <a:t> na svojom webovom sídle </a:t>
            </a:r>
            <a:r>
              <a:rPr lang="sk-SK" sz="2200" dirty="0" smtClean="0">
                <a:hlinkClick r:id="rId3"/>
              </a:rPr>
              <a:t>www.ia.gov.sk</a:t>
            </a:r>
            <a:r>
              <a:rPr lang="sk-SK" sz="2200" dirty="0" smtClean="0"/>
              <a:t>  </a:t>
            </a:r>
            <a:r>
              <a:rPr lang="sk-SK" sz="2200" dirty="0"/>
              <a:t>do 60 pracovných dní od skončenia rozhodovania o </a:t>
            </a:r>
            <a:r>
              <a:rPr lang="sk-SK" sz="2200" dirty="0" smtClean="0"/>
              <a:t>ŽoNFP </a:t>
            </a:r>
            <a:r>
              <a:rPr lang="sk-SK" sz="2200" dirty="0"/>
              <a:t>pre </a:t>
            </a:r>
            <a:r>
              <a:rPr lang="sk-SK" sz="2200" u="sng" dirty="0"/>
              <a:t>každú </a:t>
            </a:r>
            <a:r>
              <a:rPr lang="sk-SK" sz="2200" u="sng" dirty="0" smtClean="0"/>
              <a:t>výzvu</a:t>
            </a:r>
            <a:r>
              <a:rPr lang="sk-SK" sz="2200" dirty="0" smtClean="0"/>
              <a:t>:</a:t>
            </a:r>
          </a:p>
          <a:p>
            <a:pPr marL="0" indent="0" algn="just">
              <a:spcBef>
                <a:spcPts val="0"/>
              </a:spcBef>
              <a:buNone/>
            </a:pPr>
            <a:endParaRPr lang="sk-SK" sz="1000" dirty="0" smtClean="0"/>
          </a:p>
          <a:p>
            <a:pPr marL="355600" indent="-177800" algn="just">
              <a:spcBef>
                <a:spcPts val="0"/>
              </a:spcBef>
            </a:pPr>
            <a:r>
              <a:rPr lang="sk-SK" sz="2200" dirty="0" smtClean="0"/>
              <a:t>zoznam  schválených  ŽoNFP</a:t>
            </a:r>
          </a:p>
          <a:p>
            <a:pPr marL="355600" indent="-177800" algn="just">
              <a:spcBef>
                <a:spcPts val="0"/>
              </a:spcBef>
            </a:pPr>
            <a:r>
              <a:rPr lang="sk-SK" sz="2200" dirty="0" smtClean="0"/>
              <a:t>zoznam  neschválených  ŽoNFP </a:t>
            </a:r>
          </a:p>
          <a:p>
            <a:pPr marL="355600" indent="-177800" algn="just">
              <a:spcBef>
                <a:spcPts val="0"/>
              </a:spcBef>
            </a:pPr>
            <a:r>
              <a:rPr lang="sk-SK" sz="2200" dirty="0" smtClean="0"/>
              <a:t>v rámci neschválených aj zoznam  zastavených  ŽoNFP</a:t>
            </a:r>
          </a:p>
          <a:p>
            <a:pPr marL="355600" indent="-177800" algn="just">
              <a:lnSpc>
                <a:spcPct val="80000"/>
              </a:lnSpc>
              <a:spcBef>
                <a:spcPts val="0"/>
              </a:spcBef>
              <a:buNone/>
            </a:pPr>
            <a:endParaRPr lang="sk-SK" sz="2200" dirty="0" smtClean="0"/>
          </a:p>
          <a:p>
            <a:pPr marL="355600" indent="-177800" algn="ctr">
              <a:lnSpc>
                <a:spcPct val="80000"/>
              </a:lnSpc>
              <a:spcBef>
                <a:spcPts val="0"/>
              </a:spcBef>
              <a:buNone/>
            </a:pPr>
            <a:r>
              <a:rPr lang="sk-SK" sz="2800" b="1" dirty="0" smtClean="0">
                <a:solidFill>
                  <a:schemeClr val="accent6">
                    <a:lumMod val="75000"/>
                  </a:schemeClr>
                </a:solidFill>
              </a:rPr>
              <a:t>Uzatvorenie Zmluvy o NFP</a:t>
            </a:r>
            <a:endParaRPr lang="sk-SK" sz="2800" dirty="0" smtClean="0"/>
          </a:p>
          <a:p>
            <a:pPr marL="355600" indent="-177800" algn="just">
              <a:lnSpc>
                <a:spcPct val="80000"/>
              </a:lnSpc>
              <a:spcBef>
                <a:spcPts val="0"/>
              </a:spcBef>
              <a:buNone/>
            </a:pPr>
            <a:endParaRPr lang="sk-SK" sz="2200" b="1" dirty="0" smtClean="0"/>
          </a:p>
          <a:p>
            <a:pPr marL="355600" indent="-177800" algn="just">
              <a:lnSpc>
                <a:spcPct val="80000"/>
              </a:lnSpc>
              <a:spcBef>
                <a:spcPts val="300"/>
              </a:spcBef>
              <a:spcAft>
                <a:spcPts val="300"/>
              </a:spcAft>
            </a:pPr>
            <a:r>
              <a:rPr lang="sk-SK" sz="2200" dirty="0" smtClean="0"/>
              <a:t>Zmluva o poskytnutí NFP (ďalej aj „Zmluva o NFP“) upravuje práva a povinnosti poskytovateľa a prijímateľa pri realizácii projektu.</a:t>
            </a:r>
          </a:p>
          <a:p>
            <a:pPr marL="355600" indent="-177800" algn="just">
              <a:lnSpc>
                <a:spcPct val="80000"/>
              </a:lnSpc>
              <a:spcBef>
                <a:spcPts val="300"/>
              </a:spcBef>
              <a:spcAft>
                <a:spcPts val="300"/>
              </a:spcAft>
            </a:pPr>
            <a:r>
              <a:rPr lang="sk-SK" sz="2200" dirty="0" smtClean="0"/>
              <a:t>Procesu </a:t>
            </a:r>
            <a:r>
              <a:rPr lang="sk-SK" sz="2200" u="sng" dirty="0" smtClean="0"/>
              <a:t>uzavretia zmluvy</a:t>
            </a:r>
            <a:r>
              <a:rPr lang="sk-SK" sz="2200" dirty="0" smtClean="0"/>
              <a:t> o NFP predchádza zaslanie písomného rozhodnutia o schválení žiadosti o NFP. </a:t>
            </a:r>
          </a:p>
          <a:p>
            <a:pPr marL="355600" indent="-177800" algn="just">
              <a:lnSpc>
                <a:spcPct val="80000"/>
              </a:lnSpc>
              <a:spcBef>
                <a:spcPts val="300"/>
              </a:spcBef>
              <a:spcAft>
                <a:spcPts val="300"/>
              </a:spcAft>
            </a:pPr>
            <a:r>
              <a:rPr lang="sk-SK" sz="2200" dirty="0" smtClean="0"/>
              <a:t>Právny nárok vzniká nadobudnutím účinnosti zmluvy o NFP, t.j. dňom nasledujúcim po dni jej zverejnenia  poskytovateľom v CRZ. </a:t>
            </a:r>
          </a:p>
          <a:p>
            <a:pPr marL="177800" indent="0" algn="just">
              <a:lnSpc>
                <a:spcPct val="80000"/>
              </a:lnSpc>
              <a:spcBef>
                <a:spcPts val="0"/>
              </a:spcBef>
              <a:buNone/>
            </a:pPr>
            <a:endParaRPr lang="sk-SK" sz="2200" dirty="0" smtClean="0"/>
          </a:p>
          <a:p>
            <a:pPr marL="355600" indent="-177800" algn="just">
              <a:lnSpc>
                <a:spcPct val="80000"/>
              </a:lnSpc>
              <a:spcBef>
                <a:spcPts val="0"/>
              </a:spcBef>
              <a:buNone/>
            </a:pPr>
            <a:endParaRPr lang="sk-SK" sz="2200" b="1" dirty="0" smtClean="0"/>
          </a:p>
          <a:p>
            <a:pPr marL="719138" indent="-358775" algn="just">
              <a:lnSpc>
                <a:spcPct val="80000"/>
              </a:lnSpc>
              <a:spcBef>
                <a:spcPts val="0"/>
              </a:spcBef>
              <a:buNone/>
            </a:pPr>
            <a:endParaRPr lang="sk-SK" sz="2200" dirty="0" smtClean="0"/>
          </a:p>
          <a:p>
            <a:pPr marL="360363" indent="0" algn="just">
              <a:lnSpc>
                <a:spcPct val="80000"/>
              </a:lnSpc>
              <a:spcBef>
                <a:spcPts val="0"/>
              </a:spcBef>
              <a:buNone/>
            </a:pPr>
            <a:endParaRPr lang="sk-SK" sz="2200" dirty="0" smtClean="0"/>
          </a:p>
          <a:p>
            <a:pPr marL="719138" indent="-358775" algn="just">
              <a:spcBef>
                <a:spcPts val="0"/>
              </a:spcBef>
              <a:buNone/>
            </a:pPr>
            <a:endParaRPr lang="sk-SK" sz="2000" dirty="0"/>
          </a:p>
        </p:txBody>
      </p:sp>
      <p:sp>
        <p:nvSpPr>
          <p:cNvPr id="5" name="Obdĺžnik 4"/>
          <p:cNvSpPr/>
          <p:nvPr/>
        </p:nvSpPr>
        <p:spPr>
          <a:xfrm>
            <a:off x="467544" y="404664"/>
            <a:ext cx="8280920" cy="538609"/>
          </a:xfrm>
          <a:prstGeom prst="rect">
            <a:avLst/>
          </a:prstGeom>
        </p:spPr>
        <p:txBody>
          <a:bodyPr wrap="square">
            <a:spAutoFit/>
          </a:bodyPr>
          <a:lstStyle/>
          <a:p>
            <a:pPr algn="ctr"/>
            <a:r>
              <a:rPr lang="sk-SK" sz="2800" b="1" dirty="0">
                <a:solidFill>
                  <a:schemeClr val="accent6">
                    <a:lumMod val="75000"/>
                  </a:schemeClr>
                </a:solidFill>
              </a:rPr>
              <a:t>Postupy konania o Žiadosti o NFP</a:t>
            </a:r>
            <a:endParaRPr lang="sk-SK" sz="2700" dirty="0"/>
          </a:p>
        </p:txBody>
      </p:sp>
    </p:spTree>
    <p:extLst>
      <p:ext uri="{BB962C8B-B14F-4D97-AF65-F5344CB8AC3E}">
        <p14:creationId xmlns:p14="http://schemas.microsoft.com/office/powerpoint/2010/main" val="4175296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323528" y="836712"/>
            <a:ext cx="8330782" cy="4896544"/>
          </a:xfrm>
        </p:spPr>
        <p:txBody>
          <a:bodyPr>
            <a:noAutofit/>
          </a:bodyPr>
          <a:lstStyle/>
          <a:p>
            <a:pPr algn="just">
              <a:spcBef>
                <a:spcPts val="0"/>
              </a:spcBef>
            </a:pPr>
            <a:endParaRPr lang="sk-SK" sz="2400" dirty="0" smtClean="0"/>
          </a:p>
          <a:p>
            <a:pPr algn="just">
              <a:spcBef>
                <a:spcPts val="0"/>
              </a:spcBef>
            </a:pPr>
            <a:r>
              <a:rPr lang="sk-SK" sz="2400" dirty="0" smtClean="0"/>
              <a:t>elektronická adresa poskytovateľa:   </a:t>
            </a:r>
            <a:r>
              <a:rPr lang="sk-SK" sz="2400" b="1" u="sng" dirty="0">
                <a:hlinkClick r:id="rId3"/>
              </a:rPr>
              <a:t>vyzvy@ia.gov.sk</a:t>
            </a:r>
            <a:endParaRPr lang="sk-SK" sz="2400" b="1" dirty="0" smtClean="0"/>
          </a:p>
          <a:p>
            <a:pPr algn="just">
              <a:spcBef>
                <a:spcPts val="1200"/>
              </a:spcBef>
              <a:spcAft>
                <a:spcPts val="600"/>
              </a:spcAft>
            </a:pPr>
            <a:r>
              <a:rPr lang="sk-SK" sz="2300" dirty="0" smtClean="0"/>
              <a:t>všetky aktuálne informácie o vyhlásených výzvach, znenie výziev vrátane relevantných dokumentov k výzvam a prípadné zmeny k výzvam sú uvedené resp. zverejnené na </a:t>
            </a:r>
            <a:r>
              <a:rPr lang="sk-SK" sz="2300" dirty="0"/>
              <a:t>webovom sídle </a:t>
            </a:r>
            <a:r>
              <a:rPr lang="sk-SK" sz="2300" dirty="0" smtClean="0"/>
              <a:t>poskytovateľa:  </a:t>
            </a:r>
            <a:r>
              <a:rPr lang="sk-SK" sz="2300" b="1" dirty="0" smtClean="0">
                <a:hlinkClick r:id="rId4"/>
              </a:rPr>
              <a:t>www.ia.gov.sk</a:t>
            </a:r>
            <a:r>
              <a:rPr lang="sk-SK" sz="2300" dirty="0" smtClean="0"/>
              <a:t>;</a:t>
            </a:r>
          </a:p>
          <a:p>
            <a:pPr algn="just">
              <a:spcBef>
                <a:spcPts val="1200"/>
              </a:spcBef>
              <a:spcAft>
                <a:spcPts val="600"/>
              </a:spcAft>
            </a:pPr>
            <a:r>
              <a:rPr lang="sk-SK" sz="2300" dirty="0"/>
              <a:t>na webovom sídle </a:t>
            </a:r>
            <a:r>
              <a:rPr lang="sk-SK" sz="2300" dirty="0" smtClean="0"/>
              <a:t>poskytovateľa sú v rámci každej výzvy zverejňované </a:t>
            </a:r>
            <a:r>
              <a:rPr lang="sk-SK" sz="2300" b="1" dirty="0" smtClean="0"/>
              <a:t>odpovede k</a:t>
            </a:r>
            <a:r>
              <a:rPr lang="sk-SK" sz="2300" dirty="0" smtClean="0"/>
              <a:t> </a:t>
            </a:r>
            <a:r>
              <a:rPr lang="sk-SK" sz="2300" b="1" dirty="0" smtClean="0"/>
              <a:t>najčastejším otázkam </a:t>
            </a:r>
            <a:r>
              <a:rPr lang="sk-SK" sz="2300" dirty="0" smtClean="0"/>
              <a:t>od žiadateľov;</a:t>
            </a:r>
          </a:p>
          <a:p>
            <a:pPr algn="just">
              <a:spcBef>
                <a:spcPts val="1200"/>
              </a:spcBef>
              <a:spcAft>
                <a:spcPts val="600"/>
              </a:spcAft>
            </a:pPr>
            <a:r>
              <a:rPr lang="sk-SK" sz="2300" dirty="0" smtClean="0"/>
              <a:t>Záväzný charakter majú informácie zverejnené na vyššie uvedenom webovom sídle, ako aj informácie poskytnuté elektronickou resp. písomnou formou. Informácie poskytnuté telefonicky alebo ústne nie sú záväzné, nedá sa na ne odvolávať.  </a:t>
            </a:r>
            <a:endParaRPr lang="sk-SK" sz="2300" dirty="0"/>
          </a:p>
        </p:txBody>
      </p:sp>
      <p:sp>
        <p:nvSpPr>
          <p:cNvPr id="5" name="Obdĺžnik 4"/>
          <p:cNvSpPr/>
          <p:nvPr/>
        </p:nvSpPr>
        <p:spPr>
          <a:xfrm>
            <a:off x="467544" y="144238"/>
            <a:ext cx="8280920" cy="538609"/>
          </a:xfrm>
          <a:prstGeom prst="rect">
            <a:avLst/>
          </a:prstGeom>
        </p:spPr>
        <p:txBody>
          <a:bodyPr wrap="square">
            <a:spAutoFit/>
          </a:bodyPr>
          <a:lstStyle/>
          <a:p>
            <a:pPr algn="r"/>
            <a:r>
              <a:rPr lang="sk-SK" sz="2900" b="1" dirty="0" smtClean="0">
                <a:solidFill>
                  <a:schemeClr val="accent6">
                    <a:lumMod val="75000"/>
                  </a:schemeClr>
                </a:solidFill>
              </a:rPr>
              <a:t>Komunikácia počas trvania výzvy a konania o ŽoNFP</a:t>
            </a:r>
            <a:endParaRPr lang="sk-SK" sz="2900" dirty="0"/>
          </a:p>
        </p:txBody>
      </p:sp>
    </p:spTree>
    <p:extLst>
      <p:ext uri="{BB962C8B-B14F-4D97-AF65-F5344CB8AC3E}">
        <p14:creationId xmlns:p14="http://schemas.microsoft.com/office/powerpoint/2010/main" val="27949714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2348880"/>
            <a:ext cx="8186766" cy="1080120"/>
          </a:xfrm>
        </p:spPr>
        <p:txBody>
          <a:bodyPr>
            <a:noAutofit/>
          </a:bodyPr>
          <a:lstStyle/>
          <a:p>
            <a:pPr marL="0" indent="0" algn="ctr">
              <a:buNone/>
            </a:pPr>
            <a:r>
              <a:rPr lang="sk-SK" b="1" dirty="0" smtClean="0">
                <a:solidFill>
                  <a:schemeClr val="accent6">
                    <a:lumMod val="75000"/>
                  </a:schemeClr>
                </a:solidFill>
              </a:rPr>
              <a:t>Ďakujeme za pozornosť a za prejavenú vôľu podať v rámci prezentovaných výziev Žiadosť o NFP.</a:t>
            </a:r>
          </a:p>
          <a:p>
            <a:pPr marL="0" indent="0" algn="ctr">
              <a:buNone/>
            </a:pPr>
            <a:endParaRPr lang="sk-SK" b="1" dirty="0">
              <a:solidFill>
                <a:schemeClr val="accent6">
                  <a:lumMod val="75000"/>
                </a:schemeClr>
              </a:solidFill>
            </a:endParaRPr>
          </a:p>
        </p:txBody>
      </p:sp>
    </p:spTree>
    <p:extLst>
      <p:ext uri="{BB962C8B-B14F-4D97-AF65-F5344CB8AC3E}">
        <p14:creationId xmlns:p14="http://schemas.microsoft.com/office/powerpoint/2010/main" val="1638312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1"/>
          <p:cNvSpPr txBox="1">
            <a:spLocks/>
          </p:cNvSpPr>
          <p:nvPr/>
        </p:nvSpPr>
        <p:spPr>
          <a:xfrm>
            <a:off x="467544" y="1124744"/>
            <a:ext cx="8186766" cy="51125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4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1800"/>
              </a:spcBef>
              <a:spcAft>
                <a:spcPts val="600"/>
              </a:spcAft>
              <a:buNone/>
            </a:pPr>
            <a:r>
              <a:rPr lang="sk-SK" sz="2400" dirty="0" smtClean="0"/>
              <a:t>Inštrukcie k vypracovaniu Žiadosti o NFP (ďalej aj „</a:t>
            </a:r>
            <a:r>
              <a:rPr lang="sk-SK" sz="2400" dirty="0" err="1" smtClean="0"/>
              <a:t>ŽoNFP</a:t>
            </a:r>
            <a:r>
              <a:rPr lang="sk-SK" sz="2400" dirty="0" smtClean="0"/>
              <a:t>“) sú okrem formulára ŽoNFP uvedené aj v prílohe </a:t>
            </a:r>
            <a:r>
              <a:rPr lang="sk-SK" sz="2400" dirty="0"/>
              <a:t>č. 1 </a:t>
            </a:r>
            <a:r>
              <a:rPr lang="sk-SK" sz="2400" dirty="0" smtClean="0"/>
              <a:t> Príručky - </a:t>
            </a:r>
            <a:r>
              <a:rPr lang="sk-SK" sz="2400" b="1" dirty="0">
                <a:hlinkClick r:id="rId3" action="ppaction://hlinkfile"/>
              </a:rPr>
              <a:t>Metodický výklad RO k vypracovaniu </a:t>
            </a:r>
            <a:r>
              <a:rPr lang="sk-SK" sz="2400" b="1" dirty="0" smtClean="0">
                <a:hlinkClick r:id="rId3" action="ppaction://hlinkfile"/>
              </a:rPr>
              <a:t>ŽoNFP.</a:t>
            </a:r>
            <a:endParaRPr lang="sk-SK" sz="2400" b="1" dirty="0" smtClean="0"/>
          </a:p>
          <a:p>
            <a:pPr algn="just">
              <a:spcBef>
                <a:spcPts val="0"/>
              </a:spcBef>
              <a:defRPr/>
            </a:pPr>
            <a:r>
              <a:rPr lang="sk-SK" sz="2400" dirty="0" smtClean="0"/>
              <a:t>poskytuje informácie </a:t>
            </a:r>
            <a:r>
              <a:rPr lang="sk-SK" sz="2400" dirty="0"/>
              <a:t>pre </a:t>
            </a:r>
            <a:r>
              <a:rPr lang="sk-SK" sz="2400" dirty="0" smtClean="0"/>
              <a:t>posúdenie splnenia všetkých podmienok poskytnutia príspevku, uvedených vo výzve </a:t>
            </a:r>
            <a:endParaRPr lang="sk-SK" sz="2400" dirty="0"/>
          </a:p>
          <a:p>
            <a:pPr algn="just">
              <a:spcBef>
                <a:spcPts val="0"/>
              </a:spcBef>
              <a:defRPr/>
            </a:pPr>
            <a:r>
              <a:rPr lang="sk-SK" sz="2400" dirty="0"/>
              <a:t>popisuje postupy a východiská k vypracovaniu jednotlivých častí v žiadosti o NFP v nadväznosti na špecifiká OP ĽZ</a:t>
            </a:r>
          </a:p>
          <a:p>
            <a:pPr marL="0" indent="0" algn="just">
              <a:spcBef>
                <a:spcPts val="1800"/>
              </a:spcBef>
              <a:spcAft>
                <a:spcPts val="600"/>
              </a:spcAft>
              <a:buNone/>
            </a:pPr>
            <a:r>
              <a:rPr lang="sk-SK" sz="2400" dirty="0" smtClean="0"/>
              <a:t>Inštrukcie k nastaveniu rozpočtu sú uvedené v prílohe č. 1a Príručky – </a:t>
            </a:r>
            <a:r>
              <a:rPr lang="sk-SK" sz="2400" b="1" dirty="0" smtClean="0">
                <a:hlinkClick r:id="rId4" action="ppaction://hlinkfile"/>
              </a:rPr>
              <a:t>Rozpočet projektu s podrobným komentárom</a:t>
            </a:r>
            <a:r>
              <a:rPr lang="sk-SK" sz="2400" b="1" dirty="0" smtClean="0"/>
              <a:t>.</a:t>
            </a:r>
          </a:p>
          <a:p>
            <a:pPr algn="just">
              <a:spcBef>
                <a:spcPts val="0"/>
              </a:spcBef>
            </a:pPr>
            <a:r>
              <a:rPr lang="sk-SK" sz="2400" b="1" dirty="0" smtClean="0"/>
              <a:t> </a:t>
            </a:r>
            <a:r>
              <a:rPr lang="sk-SK" sz="2400" dirty="0"/>
              <a:t>vo formáte </a:t>
            </a:r>
            <a:r>
              <a:rPr lang="sk-SK" sz="2400" dirty="0" smtClean="0"/>
              <a:t>Excel</a:t>
            </a:r>
            <a:r>
              <a:rPr lang="sk-SK" sz="2400" dirty="0"/>
              <a:t>, pokyny k vypĺňaniu – 4. záložka </a:t>
            </a:r>
            <a:endParaRPr lang="sk-SK" sz="2400" dirty="0" smtClean="0"/>
          </a:p>
          <a:p>
            <a:pPr algn="just">
              <a:spcBef>
                <a:spcPts val="0"/>
              </a:spcBef>
            </a:pPr>
            <a:r>
              <a:rPr lang="sk-SK" sz="2400" dirty="0" smtClean="0"/>
              <a:t>ponuka vzorových rozpočtov pre projekty podľa druhu a skupiny výdavkov </a:t>
            </a:r>
            <a:endParaRPr lang="sk-SK" sz="2400" dirty="0"/>
          </a:p>
          <a:p>
            <a:pPr marL="0" indent="0" algn="just">
              <a:spcBef>
                <a:spcPts val="1800"/>
              </a:spcBef>
              <a:spcAft>
                <a:spcPts val="600"/>
              </a:spcAft>
              <a:buNone/>
            </a:pPr>
            <a:endParaRPr lang="sk-SK" sz="2400" b="1" dirty="0" smtClean="0"/>
          </a:p>
          <a:p>
            <a:pPr marL="0" indent="0" algn="just">
              <a:spcBef>
                <a:spcPts val="1800"/>
              </a:spcBef>
              <a:spcAft>
                <a:spcPts val="600"/>
              </a:spcAft>
              <a:buNone/>
            </a:pPr>
            <a:endParaRPr lang="sk-SK" sz="2400" dirty="0"/>
          </a:p>
        </p:txBody>
      </p:sp>
      <p:sp>
        <p:nvSpPr>
          <p:cNvPr id="5" name="Obdĺžnik 4"/>
          <p:cNvSpPr/>
          <p:nvPr/>
        </p:nvSpPr>
        <p:spPr>
          <a:xfrm>
            <a:off x="467544" y="404664"/>
            <a:ext cx="7992888" cy="584775"/>
          </a:xfrm>
          <a:prstGeom prst="rect">
            <a:avLst/>
          </a:prstGeom>
        </p:spPr>
        <p:txBody>
          <a:bodyPr wrap="square">
            <a:spAutoFit/>
          </a:bodyPr>
          <a:lstStyle/>
          <a:p>
            <a:pPr algn="ctr"/>
            <a:r>
              <a:rPr lang="sk-SK" sz="3200" b="1" dirty="0">
                <a:solidFill>
                  <a:schemeClr val="accent6">
                    <a:lumMod val="75000"/>
                  </a:schemeClr>
                </a:solidFill>
              </a:rPr>
              <a:t>Všeobecné informácie</a:t>
            </a:r>
            <a:endParaRPr lang="sk-SK" sz="3200" dirty="0"/>
          </a:p>
        </p:txBody>
      </p:sp>
    </p:spTree>
    <p:extLst>
      <p:ext uri="{BB962C8B-B14F-4D97-AF65-F5344CB8AC3E}">
        <p14:creationId xmlns:p14="http://schemas.microsoft.com/office/powerpoint/2010/main" val="3594755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1"/>
          <p:cNvSpPr txBox="1">
            <a:spLocks/>
          </p:cNvSpPr>
          <p:nvPr/>
        </p:nvSpPr>
        <p:spPr>
          <a:xfrm>
            <a:off x="467544" y="1268760"/>
            <a:ext cx="8186766"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4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Aft>
                <a:spcPts val="600"/>
              </a:spcAft>
              <a:buNone/>
            </a:pPr>
            <a:r>
              <a:rPr lang="sk-SK" sz="2200" dirty="0" smtClean="0"/>
              <a:t>Všeobecné pravidlá pre oprávnenosť výdavkov v rámci implementácie projektov OP ĽZ pre PO 2,3,4 obsahuje príloha č. 5 - </a:t>
            </a:r>
            <a:r>
              <a:rPr lang="sk-SK" sz="2200" b="1" dirty="0" smtClean="0">
                <a:hlinkClick r:id="rId3" action="ppaction://hlinkfile"/>
              </a:rPr>
              <a:t>Všeobecné pravidlá oprávnenosti výdavkov pre OP ĽZ</a:t>
            </a:r>
            <a:r>
              <a:rPr lang="sk-SK" sz="2200" dirty="0" smtClean="0">
                <a:hlinkClick r:id="rId3" action="ppaction://hlinkfile"/>
              </a:rPr>
              <a:t>  </a:t>
            </a:r>
            <a:r>
              <a:rPr lang="sk-SK" sz="2200" b="1" dirty="0" smtClean="0">
                <a:hlinkClick r:id="rId3" action="ppaction://hlinkfile"/>
              </a:rPr>
              <a:t>v PO 2014 - 2020</a:t>
            </a:r>
            <a:r>
              <a:rPr lang="sk-SK" sz="2200" b="1" dirty="0" smtClean="0"/>
              <a:t>  </a:t>
            </a:r>
          </a:p>
          <a:p>
            <a:pPr algn="just">
              <a:spcBef>
                <a:spcPts val="1200"/>
              </a:spcBef>
            </a:pPr>
            <a:r>
              <a:rPr lang="sk-SK" sz="2200" dirty="0" smtClean="0"/>
              <a:t>poskytuje </a:t>
            </a:r>
            <a:r>
              <a:rPr lang="sk-SK" sz="2200" dirty="0"/>
              <a:t>pomoc pri vypracovaní plánovaného rozpočtu </a:t>
            </a:r>
            <a:r>
              <a:rPr lang="sk-SK" sz="2200" dirty="0" smtClean="0"/>
              <a:t>projektu</a:t>
            </a:r>
          </a:p>
          <a:p>
            <a:pPr algn="just">
              <a:spcBef>
                <a:spcPts val="1200"/>
              </a:spcBef>
            </a:pPr>
            <a:r>
              <a:rPr lang="sk-SK" sz="2200" dirty="0" smtClean="0"/>
              <a:t>pre </a:t>
            </a:r>
            <a:r>
              <a:rPr lang="sk-SK" sz="2200" dirty="0"/>
              <a:t>žiadateľa/prijímateľa sú </a:t>
            </a:r>
            <a:r>
              <a:rPr lang="sk-SK" sz="2200" dirty="0" smtClean="0"/>
              <a:t>záväzné podmienky </a:t>
            </a:r>
            <a:r>
              <a:rPr lang="sk-SK" sz="2200" dirty="0"/>
              <a:t>oprávnenosti výdavkov zadefinované v konkrétnej </a:t>
            </a:r>
            <a:r>
              <a:rPr lang="sk-SK" sz="2200" dirty="0" smtClean="0"/>
              <a:t>výzve </a:t>
            </a:r>
          </a:p>
          <a:p>
            <a:pPr algn="just">
              <a:spcBef>
                <a:spcPts val="1200"/>
              </a:spcBef>
              <a:buNone/>
            </a:pPr>
            <a:r>
              <a:rPr lang="sk-SK" sz="2200" b="1" dirty="0" smtClean="0"/>
              <a:t>Ostatné prílohy Príručky :</a:t>
            </a:r>
          </a:p>
          <a:p>
            <a:pPr algn="just">
              <a:spcBef>
                <a:spcPts val="1200"/>
              </a:spcBef>
              <a:buFontTx/>
              <a:buChar char="-"/>
            </a:pPr>
            <a:r>
              <a:rPr lang="sk-SK" sz="2200" dirty="0" smtClean="0">
                <a:hlinkClick r:id="rId4" action="ppaction://hlinkfile"/>
              </a:rPr>
              <a:t>Čestné vyhlásenie žiadateľa o nepredložení príloh(y) ŽoNFP</a:t>
            </a:r>
            <a:endParaRPr lang="sk-SK" sz="2200" dirty="0" smtClean="0"/>
          </a:p>
          <a:p>
            <a:pPr algn="just">
              <a:spcBef>
                <a:spcPts val="1200"/>
              </a:spcBef>
              <a:buFontTx/>
              <a:buChar char="-"/>
            </a:pPr>
            <a:r>
              <a:rPr lang="sk-SK" sz="2200" dirty="0" smtClean="0">
                <a:hlinkClick r:id="rId5" action="ppaction://hlinkfile"/>
              </a:rPr>
              <a:t>Príručka pre elektronické podanie </a:t>
            </a:r>
            <a:r>
              <a:rPr lang="sk-SK" sz="2200" dirty="0" err="1" smtClean="0">
                <a:hlinkClick r:id="rId5" action="ppaction://hlinkfile"/>
              </a:rPr>
              <a:t>ŽoNFP</a:t>
            </a:r>
            <a:r>
              <a:rPr lang="sk-SK" sz="2200" dirty="0" smtClean="0">
                <a:hlinkClick r:id="rId5" action="ppaction://hlinkfile"/>
              </a:rPr>
              <a:t>  prostredníctvom el. schránky na </a:t>
            </a:r>
            <a:r>
              <a:rPr lang="sk-SK" sz="2200" dirty="0" err="1" smtClean="0">
                <a:hlinkClick r:id="rId5" action="ppaction://hlinkfile"/>
              </a:rPr>
              <a:t>Slovensko.sk</a:t>
            </a:r>
            <a:endParaRPr lang="sk-SK" sz="2200" dirty="0" smtClean="0"/>
          </a:p>
          <a:p>
            <a:pPr algn="just">
              <a:spcBef>
                <a:spcPts val="1200"/>
              </a:spcBef>
              <a:buFontTx/>
              <a:buChar char="-"/>
            </a:pPr>
            <a:r>
              <a:rPr lang="sk-SK" sz="2200" dirty="0">
                <a:hlinkClick r:id="rId6" action="ppaction://hlinkfile"/>
              </a:rPr>
              <a:t>Životopis  (odporúčaný  </a:t>
            </a:r>
            <a:r>
              <a:rPr lang="sk-SK" sz="2200" dirty="0" smtClean="0">
                <a:hlinkClick r:id="rId6" action="ppaction://hlinkfile"/>
              </a:rPr>
              <a:t>formulár)</a:t>
            </a:r>
            <a:r>
              <a:rPr lang="sk-SK" sz="2200" dirty="0" smtClean="0"/>
              <a:t>, </a:t>
            </a:r>
            <a:r>
              <a:rPr lang="sk-SK" sz="2200" dirty="0" smtClean="0">
                <a:hlinkClick r:id="rId7" action="ppaction://hlinkfile"/>
              </a:rPr>
              <a:t>Prieskum trhových cien </a:t>
            </a:r>
            <a:endParaRPr lang="sk-SK" sz="2200" dirty="0"/>
          </a:p>
        </p:txBody>
      </p:sp>
      <p:sp>
        <p:nvSpPr>
          <p:cNvPr id="5" name="Obdĺžnik 4"/>
          <p:cNvSpPr/>
          <p:nvPr/>
        </p:nvSpPr>
        <p:spPr>
          <a:xfrm>
            <a:off x="467544" y="404664"/>
            <a:ext cx="7992888" cy="584775"/>
          </a:xfrm>
          <a:prstGeom prst="rect">
            <a:avLst/>
          </a:prstGeom>
        </p:spPr>
        <p:txBody>
          <a:bodyPr wrap="square">
            <a:spAutoFit/>
          </a:bodyPr>
          <a:lstStyle/>
          <a:p>
            <a:pPr algn="ctr"/>
            <a:r>
              <a:rPr lang="sk-SK" sz="3200" b="1" dirty="0" smtClean="0">
                <a:solidFill>
                  <a:schemeClr val="accent6">
                    <a:lumMod val="75000"/>
                  </a:schemeClr>
                </a:solidFill>
              </a:rPr>
              <a:t>Všeobecné informácie</a:t>
            </a:r>
            <a:endParaRPr lang="sk-SK" sz="3200" dirty="0"/>
          </a:p>
        </p:txBody>
      </p:sp>
    </p:spTree>
    <p:extLst>
      <p:ext uri="{BB962C8B-B14F-4D97-AF65-F5344CB8AC3E}">
        <p14:creationId xmlns:p14="http://schemas.microsoft.com/office/powerpoint/2010/main" val="3895948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392488"/>
          </a:xfrm>
        </p:spPr>
        <p:txBody>
          <a:bodyPr>
            <a:noAutofit/>
          </a:bodyPr>
          <a:lstStyle/>
          <a:p>
            <a:pPr algn="just">
              <a:spcBef>
                <a:spcPts val="1200"/>
              </a:spcBef>
            </a:pPr>
            <a:r>
              <a:rPr lang="sk-SK" sz="2000" dirty="0" smtClean="0"/>
              <a:t>vypracováva žiadateľ na základe usmernení  a podmienok výzvy na predkladanie </a:t>
            </a:r>
            <a:r>
              <a:rPr lang="sk-SK" sz="2000" dirty="0" err="1" smtClean="0"/>
              <a:t>ŽoNFP</a:t>
            </a:r>
            <a:r>
              <a:rPr lang="sk-SK" sz="2000" dirty="0" smtClean="0"/>
              <a:t> a v súlade s Príručkou.</a:t>
            </a:r>
          </a:p>
          <a:p>
            <a:pPr algn="just">
              <a:spcBef>
                <a:spcPts val="1200"/>
              </a:spcBef>
            </a:pPr>
            <a:r>
              <a:rPr lang="sk-SK" sz="2000" dirty="0" smtClean="0"/>
              <a:t>je základný dokument, </a:t>
            </a:r>
            <a:r>
              <a:rPr lang="sk-SK" sz="2000" dirty="0"/>
              <a:t>ktorým žiadateľ na základe vyhlásenej </a:t>
            </a:r>
            <a:r>
              <a:rPr lang="sk-SK" sz="2000" dirty="0" smtClean="0"/>
              <a:t>výzvy žiada </a:t>
            </a:r>
            <a:r>
              <a:rPr lang="sk-SK" sz="2000" dirty="0"/>
              <a:t>poskytovateľa o </a:t>
            </a:r>
            <a:r>
              <a:rPr lang="sk-SK" sz="2000" dirty="0" smtClean="0"/>
              <a:t>spolufinancovanie projektu. </a:t>
            </a:r>
          </a:p>
          <a:p>
            <a:pPr algn="just">
              <a:spcBef>
                <a:spcPts val="1200"/>
              </a:spcBef>
            </a:pPr>
            <a:r>
              <a:rPr lang="sk-SK" sz="2000" dirty="0" smtClean="0"/>
              <a:t>pozostáva z formuláru žiadosti a relevantných príloh. (</a:t>
            </a:r>
            <a:r>
              <a:rPr lang="sk-SK" sz="2000" dirty="0" smtClean="0">
                <a:hlinkClick r:id="rId3" action="ppaction://hlinkfile"/>
              </a:rPr>
              <a:t>Plno mocenstvo</a:t>
            </a:r>
            <a:r>
              <a:rPr lang="sk-SK" sz="2000" dirty="0" smtClean="0"/>
              <a:t>, </a:t>
            </a:r>
            <a:r>
              <a:rPr lang="sk-SK" sz="2000" dirty="0" smtClean="0">
                <a:hlinkClick r:id="rId4" action="ppaction://hlinkfile"/>
              </a:rPr>
              <a:t>Popis k formuláru </a:t>
            </a:r>
            <a:r>
              <a:rPr lang="sk-SK" sz="2000" dirty="0" err="1" smtClean="0">
                <a:hlinkClick r:id="rId4" action="ppaction://hlinkfile"/>
              </a:rPr>
              <a:t>ŽoNFP</a:t>
            </a:r>
            <a:r>
              <a:rPr lang="sk-SK" sz="2000" dirty="0" smtClean="0"/>
              <a:t>)</a:t>
            </a:r>
          </a:p>
          <a:p>
            <a:pPr algn="just">
              <a:spcBef>
                <a:spcPts val="1200"/>
              </a:spcBef>
            </a:pPr>
            <a:r>
              <a:rPr lang="sk-SK" sz="2000" b="1" dirty="0" smtClean="0"/>
              <a:t>Súhrnné čestné vyhlásenie </a:t>
            </a:r>
            <a:r>
              <a:rPr lang="sk-SK" sz="2000" dirty="0" smtClean="0"/>
              <a:t>v pôvodnom formáte sa už nepredkladá</a:t>
            </a:r>
            <a:r>
              <a:rPr lang="sk-SK" sz="2000" b="1" dirty="0" smtClean="0"/>
              <a:t>. </a:t>
            </a:r>
            <a:r>
              <a:rPr lang="sk-SK" sz="2000" dirty="0" smtClean="0"/>
              <a:t>Novou formou náhrady niektorých dokumentov, preukazujúcich splnenie podmienok poskytnutia príspevku vo fáze predkladania </a:t>
            </a:r>
            <a:r>
              <a:rPr lang="sk-SK" sz="2000" dirty="0" err="1" smtClean="0"/>
              <a:t>ŽoNFP</a:t>
            </a:r>
            <a:r>
              <a:rPr lang="sk-SK" sz="2000" dirty="0" smtClean="0"/>
              <a:t>, ak to poskytovateľ vo výzve umožní, je čestné vyhlásenie v rámci formuláru </a:t>
            </a:r>
            <a:r>
              <a:rPr lang="sk-SK" sz="2000" dirty="0" err="1" smtClean="0"/>
              <a:t>ŽoNFP</a:t>
            </a:r>
            <a:r>
              <a:rPr lang="sk-SK" sz="2000" dirty="0" smtClean="0"/>
              <a:t>. (bod 15)</a:t>
            </a:r>
            <a:endParaRPr lang="sk-SK" sz="2000" dirty="0"/>
          </a:p>
          <a:p>
            <a:pPr algn="just">
              <a:spcBef>
                <a:spcPts val="1200"/>
              </a:spcBef>
            </a:pPr>
            <a:r>
              <a:rPr lang="sk-SK" sz="2000" dirty="0" smtClean="0">
                <a:hlinkClick r:id="rId5" action="ppaction://hlinkfile"/>
              </a:rPr>
              <a:t>Formulár ŽoNFP</a:t>
            </a:r>
            <a:r>
              <a:rPr lang="sk-SK" sz="2000" dirty="0" smtClean="0"/>
              <a:t>  je spolu s prílohami zverejnený v rámci každej vyhlásenej</a:t>
            </a:r>
            <a:r>
              <a:rPr lang="sk-SK" sz="2000" dirty="0"/>
              <a:t> </a:t>
            </a:r>
            <a:r>
              <a:rPr lang="sk-SK" sz="2000" dirty="0" smtClean="0"/>
              <a:t>výzvy na </a:t>
            </a:r>
            <a:r>
              <a:rPr lang="sk-SK" sz="2000" dirty="0"/>
              <a:t>webovom sídle </a:t>
            </a:r>
            <a:r>
              <a:rPr lang="sk-SK" sz="2000" dirty="0" smtClean="0"/>
              <a:t>poskytovateľa</a:t>
            </a:r>
            <a:r>
              <a:rPr lang="sk-SK" sz="2000" dirty="0"/>
              <a:t>. </a:t>
            </a:r>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Žiadosť o NFP</a:t>
            </a:r>
            <a:endParaRPr lang="sk-SK" sz="2900" dirty="0"/>
          </a:p>
        </p:txBody>
      </p:sp>
    </p:spTree>
    <p:extLst>
      <p:ext uri="{BB962C8B-B14F-4D97-AF65-F5344CB8AC3E}">
        <p14:creationId xmlns:p14="http://schemas.microsoft.com/office/powerpoint/2010/main" val="2014082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268760"/>
            <a:ext cx="8186766" cy="4320480"/>
          </a:xfrm>
        </p:spPr>
        <p:txBody>
          <a:bodyPr>
            <a:normAutofit fontScale="92500"/>
          </a:bodyPr>
          <a:lstStyle/>
          <a:p>
            <a:pPr algn="just">
              <a:spcBef>
                <a:spcPts val="0"/>
              </a:spcBef>
              <a:spcAft>
                <a:spcPts val="600"/>
              </a:spcAft>
              <a:buNone/>
            </a:pPr>
            <a:r>
              <a:rPr lang="sk-SK" sz="2200" dirty="0" smtClean="0"/>
              <a:t>Predpoklady pre vytvorenie </a:t>
            </a:r>
            <a:r>
              <a:rPr lang="sk-SK" sz="2200" dirty="0" err="1" smtClean="0"/>
              <a:t>ŽoNFP</a:t>
            </a:r>
            <a:endParaRPr lang="sk-SK" sz="2200" dirty="0" smtClean="0"/>
          </a:p>
          <a:p>
            <a:pPr marL="457200" indent="-457200" algn="just">
              <a:spcBef>
                <a:spcPts val="0"/>
              </a:spcBef>
              <a:buAutoNum type="arabicPeriod"/>
            </a:pPr>
            <a:r>
              <a:rPr lang="sk-SK" sz="2200" i="1" dirty="0" smtClean="0"/>
              <a:t>Platný prístup do verejnej časti ITMS2014+</a:t>
            </a:r>
            <a:r>
              <a:rPr lang="sk-SK" sz="2200" dirty="0" smtClean="0"/>
              <a:t> (zriadenie  užívateľského konta formou zaslania </a:t>
            </a:r>
            <a:r>
              <a:rPr lang="sk-SK" sz="2200" dirty="0"/>
              <a:t>žiadosti o aktiváciu konta do </a:t>
            </a:r>
            <a:r>
              <a:rPr lang="sk-SK" sz="2200" dirty="0" err="1"/>
              <a:t>DataCentra</a:t>
            </a:r>
            <a:r>
              <a:rPr lang="sk-SK" sz="2200" dirty="0"/>
              <a:t> cez </a:t>
            </a:r>
            <a:r>
              <a:rPr lang="sk-SK" sz="2200" dirty="0" smtClean="0"/>
              <a:t>verejnú časť ITMS2014+ a súčasne v listinnej forme). </a:t>
            </a:r>
          </a:p>
          <a:p>
            <a:pPr marL="450850" indent="0" algn="just">
              <a:spcBef>
                <a:spcPts val="0"/>
              </a:spcBef>
              <a:buNone/>
            </a:pPr>
            <a:r>
              <a:rPr lang="sk-SK" sz="2200" dirty="0"/>
              <a:t> </a:t>
            </a:r>
            <a:r>
              <a:rPr lang="sk-SK" sz="2200" dirty="0" smtClean="0"/>
              <a:t>(</a:t>
            </a:r>
            <a:r>
              <a:rPr lang="sk-SK" sz="2200" dirty="0" smtClean="0">
                <a:hlinkClick r:id="rId3" action="ppaction://hlinkfile"/>
              </a:rPr>
              <a:t>Usmernenie </a:t>
            </a:r>
            <a:r>
              <a:rPr lang="sk-SK" sz="2200" dirty="0">
                <a:hlinkClick r:id="rId3" action="ppaction://hlinkfile"/>
              </a:rPr>
              <a:t>CKO č. 2, verzia 3 </a:t>
            </a:r>
            <a:r>
              <a:rPr lang="sk-SK" sz="2200" dirty="0" smtClean="0"/>
              <a:t> - </a:t>
            </a:r>
            <a:r>
              <a:rPr lang="sk-SK" sz="2200" dirty="0"/>
              <a:t>aktivácia </a:t>
            </a:r>
            <a:r>
              <a:rPr lang="sk-SK" sz="2200" dirty="0" smtClean="0"/>
              <a:t>konta, Manuál ITMS 2014+)</a:t>
            </a:r>
          </a:p>
          <a:p>
            <a:pPr marL="457200" indent="-457200" algn="just">
              <a:spcBef>
                <a:spcPts val="600"/>
              </a:spcBef>
              <a:buNone/>
            </a:pPr>
            <a:r>
              <a:rPr lang="en-US" sz="2000" dirty="0" smtClean="0"/>
              <a:t>	</a:t>
            </a:r>
            <a:r>
              <a:rPr lang="sk-SK" sz="2200" dirty="0" smtClean="0"/>
              <a:t>web: </a:t>
            </a:r>
            <a:r>
              <a:rPr lang="sk-SK" sz="2200" dirty="0" smtClean="0">
                <a:hlinkClick r:id="rId4"/>
              </a:rPr>
              <a:t>https://www.itms2014.sk/</a:t>
            </a:r>
            <a:r>
              <a:rPr lang="sk-SK" sz="2200" dirty="0" smtClean="0"/>
              <a:t>; </a:t>
            </a:r>
            <a:r>
              <a:rPr lang="sk-SK" sz="2200" dirty="0" smtClean="0">
                <a:hlinkClick r:id="rId5"/>
              </a:rPr>
              <a:t>https://www.itms2014.sk/zoak?0</a:t>
            </a:r>
            <a:endParaRPr lang="sk-SK" sz="2200" dirty="0" smtClean="0"/>
          </a:p>
          <a:p>
            <a:pPr marL="457200" indent="-457200" algn="just">
              <a:spcBef>
                <a:spcPts val="0"/>
              </a:spcBef>
              <a:buNone/>
            </a:pPr>
            <a:endParaRPr lang="sk-SK" sz="2000" dirty="0"/>
          </a:p>
          <a:p>
            <a:pPr marL="457200" indent="-457200" algn="just">
              <a:spcBef>
                <a:spcPts val="0"/>
              </a:spcBef>
              <a:buNone/>
            </a:pPr>
            <a:r>
              <a:rPr lang="sk-SK" sz="2200" dirty="0" smtClean="0"/>
              <a:t>2</a:t>
            </a:r>
            <a:r>
              <a:rPr lang="sk-SK" sz="2000" dirty="0" smtClean="0"/>
              <a:t>.</a:t>
            </a:r>
            <a:r>
              <a:rPr lang="sk-SK" sz="2000" dirty="0"/>
              <a:t>	</a:t>
            </a:r>
            <a:r>
              <a:rPr lang="sk-SK" sz="2200" i="1" dirty="0" smtClean="0"/>
              <a:t>Predloženie </a:t>
            </a:r>
            <a:r>
              <a:rPr lang="sk-SK" sz="2200" i="1" dirty="0" err="1" smtClean="0"/>
              <a:t>ŽoNFP</a:t>
            </a:r>
            <a:r>
              <a:rPr lang="sk-SK" sz="2200" dirty="0" smtClean="0"/>
              <a:t>  </a:t>
            </a:r>
          </a:p>
          <a:p>
            <a:pPr marL="457200" indent="-457200" algn="just">
              <a:spcBef>
                <a:spcPts val="0"/>
              </a:spcBef>
              <a:buFontTx/>
              <a:buChar char="-"/>
            </a:pPr>
            <a:r>
              <a:rPr lang="sk-SK" sz="2200" dirty="0" smtClean="0"/>
              <a:t>elektronicky cez verejný portál ITMS2014+ </a:t>
            </a:r>
            <a:endParaRPr lang="en-US" sz="2200" dirty="0" smtClean="0"/>
          </a:p>
          <a:p>
            <a:pPr marL="457200" indent="-457200" algn="just">
              <a:spcBef>
                <a:spcPts val="0"/>
              </a:spcBef>
              <a:buNone/>
            </a:pPr>
            <a:r>
              <a:rPr lang="en-US" sz="2200" dirty="0" smtClean="0"/>
              <a:t>	</a:t>
            </a:r>
            <a:r>
              <a:rPr lang="sk-SK" sz="2200" dirty="0" smtClean="0"/>
              <a:t>(</a:t>
            </a:r>
            <a:r>
              <a:rPr lang="sk-SK" sz="2200" dirty="0" smtClean="0">
                <a:hlinkClick r:id="rId6" action="ppaction://hlinkfile"/>
              </a:rPr>
              <a:t>Usmernenie CKO č. 1, verzia 1 </a:t>
            </a:r>
            <a:r>
              <a:rPr lang="sk-SK" sz="2200" dirty="0" smtClean="0"/>
              <a:t>– administrácia </a:t>
            </a:r>
            <a:r>
              <a:rPr lang="sk-SK" sz="2200" dirty="0" err="1" smtClean="0"/>
              <a:t>ŽoNFP</a:t>
            </a:r>
            <a:r>
              <a:rPr lang="sk-SK" sz="2200" dirty="0" smtClean="0"/>
              <a:t> cez ITMS2014+)</a:t>
            </a:r>
          </a:p>
          <a:p>
            <a:pPr marL="457200" indent="-457200" algn="just">
              <a:spcBef>
                <a:spcPts val="0"/>
              </a:spcBef>
              <a:buFontTx/>
              <a:buChar char="-"/>
            </a:pPr>
            <a:r>
              <a:rPr lang="sk-SK" sz="2200" dirty="0" smtClean="0"/>
              <a:t>písomná forma  v súlade s podmienkami  vo výzve na predkladanie </a:t>
            </a:r>
            <a:r>
              <a:rPr lang="sk-SK" sz="2200" dirty="0" err="1" smtClean="0"/>
              <a:t>ŽoNFP</a:t>
            </a:r>
            <a:r>
              <a:rPr lang="sk-SK" sz="2200" dirty="0" smtClean="0"/>
              <a:t> ( tzn. listinná podoba bez príloh, alebo elektronicky bez príloh cez Ústredný portál verejnej správy v zmysle zákona o </a:t>
            </a:r>
            <a:r>
              <a:rPr lang="sk-SK" sz="2200" dirty="0" err="1" smtClean="0"/>
              <a:t>e-Governmente</a:t>
            </a:r>
            <a:r>
              <a:rPr lang="sk-SK" sz="2200" dirty="0" smtClean="0"/>
              <a:t>)</a:t>
            </a:r>
          </a:p>
          <a:p>
            <a:pPr marL="457200" indent="-457200" algn="just">
              <a:spcBef>
                <a:spcPts val="0"/>
              </a:spcBef>
              <a:spcAft>
                <a:spcPts val="600"/>
              </a:spcAft>
              <a:buFontTx/>
              <a:buChar char="-"/>
            </a:pPr>
            <a:endParaRPr lang="sk-SK" sz="2200" dirty="0" smtClean="0"/>
          </a:p>
        </p:txBody>
      </p:sp>
      <p:sp>
        <p:nvSpPr>
          <p:cNvPr id="3" name="Obdĺžnik 2"/>
          <p:cNvSpPr/>
          <p:nvPr/>
        </p:nvSpPr>
        <p:spPr>
          <a:xfrm>
            <a:off x="467544" y="404664"/>
            <a:ext cx="8280920" cy="538609"/>
          </a:xfrm>
          <a:prstGeom prst="rect">
            <a:avLst/>
          </a:prstGeom>
        </p:spPr>
        <p:txBody>
          <a:bodyPr wrap="square">
            <a:spAutoFit/>
          </a:bodyPr>
          <a:lstStyle/>
          <a:p>
            <a:pPr algn="ctr"/>
            <a:r>
              <a:rPr lang="sk-SK" sz="2900" b="1" dirty="0" smtClean="0">
                <a:solidFill>
                  <a:schemeClr val="accent6">
                    <a:lumMod val="75000"/>
                  </a:schemeClr>
                </a:solidFill>
              </a:rPr>
              <a:t>Vypracovanie a predkladanie </a:t>
            </a:r>
            <a:r>
              <a:rPr lang="sk-SK" sz="2900" b="1" dirty="0" err="1" smtClean="0">
                <a:solidFill>
                  <a:schemeClr val="accent6">
                    <a:lumMod val="75000"/>
                  </a:schemeClr>
                </a:solidFill>
              </a:rPr>
              <a:t>ŽoNFP</a:t>
            </a:r>
            <a:endParaRPr lang="sk-SK" sz="2900" b="1" dirty="0" smtClean="0">
              <a:solidFill>
                <a:schemeClr val="accent6">
                  <a:lumMod val="75000"/>
                </a:schemeClr>
              </a:solidFill>
            </a:endParaRPr>
          </a:p>
        </p:txBody>
      </p:sp>
    </p:spTree>
    <p:extLst>
      <p:ext uri="{BB962C8B-B14F-4D97-AF65-F5344CB8AC3E}">
        <p14:creationId xmlns:p14="http://schemas.microsoft.com/office/powerpoint/2010/main" val="2014082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608512"/>
          </a:xfrm>
        </p:spPr>
        <p:txBody>
          <a:bodyPr>
            <a:noAutofit/>
          </a:bodyPr>
          <a:lstStyle/>
          <a:p>
            <a:pPr algn="just">
              <a:lnSpc>
                <a:spcPct val="90000"/>
              </a:lnSpc>
              <a:spcBef>
                <a:spcPts val="1200"/>
              </a:spcBef>
            </a:pPr>
            <a:r>
              <a:rPr lang="sk-SK" sz="2100" dirty="0" smtClean="0"/>
              <a:t>ŽoNFP </a:t>
            </a:r>
            <a:r>
              <a:rPr lang="sk-SK" sz="2100" dirty="0"/>
              <a:t>musí byť predložená </a:t>
            </a:r>
            <a:r>
              <a:rPr lang="sk-SK" sz="2100" b="1" dirty="0"/>
              <a:t>riadne</a:t>
            </a:r>
            <a:r>
              <a:rPr lang="sk-SK" sz="2100" dirty="0"/>
              <a:t>, </a:t>
            </a:r>
            <a:r>
              <a:rPr lang="sk-SK" sz="2100" b="1" dirty="0"/>
              <a:t>včas</a:t>
            </a:r>
            <a:r>
              <a:rPr lang="sk-SK" sz="2100" dirty="0"/>
              <a:t> a </a:t>
            </a:r>
            <a:r>
              <a:rPr lang="sk-SK" sz="2100" b="1" dirty="0"/>
              <a:t>vo forme </a:t>
            </a:r>
            <a:r>
              <a:rPr lang="sk-SK" sz="2100" dirty="0"/>
              <a:t>určenej poskytovateľom vo </a:t>
            </a:r>
            <a:r>
              <a:rPr lang="sk-SK" sz="2100" dirty="0" smtClean="0"/>
              <a:t>výzve. V podmienkach vyhlásených výziev rozlišujeme dva spôsoby predloženia: </a:t>
            </a:r>
          </a:p>
          <a:p>
            <a:pPr marL="0" indent="0" algn="just">
              <a:lnSpc>
                <a:spcPct val="90000"/>
              </a:lnSpc>
              <a:spcBef>
                <a:spcPts val="1200"/>
              </a:spcBef>
              <a:buNone/>
            </a:pPr>
            <a:r>
              <a:rPr lang="sk-SK" sz="2100" dirty="0" smtClean="0"/>
              <a:t>	A.)   </a:t>
            </a:r>
            <a:r>
              <a:rPr lang="sk-SK" sz="2100" b="1" dirty="0" smtClean="0"/>
              <a:t>listinná forma</a:t>
            </a:r>
            <a:r>
              <a:rPr lang="sk-SK" sz="2100" dirty="0" smtClean="0"/>
              <a:t>	</a:t>
            </a:r>
          </a:p>
          <a:p>
            <a:pPr marL="903288" indent="-903288" algn="just" defTabSz="1258888">
              <a:lnSpc>
                <a:spcPct val="90000"/>
              </a:lnSpc>
              <a:spcBef>
                <a:spcPts val="1200"/>
              </a:spcBef>
              <a:buNone/>
            </a:pPr>
            <a:r>
              <a:rPr lang="sk-SK" sz="2100" dirty="0" smtClean="0"/>
              <a:t>	B.) </a:t>
            </a:r>
            <a:r>
              <a:rPr lang="sk-SK" sz="2100" b="1" dirty="0" smtClean="0"/>
              <a:t>elektronická forma </a:t>
            </a:r>
            <a:r>
              <a:rPr lang="sk-SK" sz="2100" dirty="0" smtClean="0"/>
              <a:t>(do </a:t>
            </a:r>
            <a:r>
              <a:rPr lang="sk-SK" sz="2100" dirty="0" err="1" smtClean="0"/>
              <a:t>e-schránky</a:t>
            </a:r>
            <a:r>
              <a:rPr lang="sk-SK" sz="2100" dirty="0" smtClean="0"/>
              <a:t> poskytovateľa v zmysle    Zákona o </a:t>
            </a:r>
            <a:r>
              <a:rPr lang="sk-SK" sz="2100" dirty="0" err="1" smtClean="0"/>
              <a:t>e-Governmente</a:t>
            </a:r>
            <a:r>
              <a:rPr lang="sk-SK" sz="2100" dirty="0" smtClean="0"/>
              <a:t>)</a:t>
            </a:r>
          </a:p>
          <a:p>
            <a:pPr marL="355600" indent="-355600" algn="just" defTabSz="1258888">
              <a:lnSpc>
                <a:spcPct val="90000"/>
              </a:lnSpc>
              <a:spcBef>
                <a:spcPts val="1200"/>
              </a:spcBef>
              <a:buNone/>
            </a:pPr>
            <a:r>
              <a:rPr lang="sk-SK" sz="2100" b="1" dirty="0" smtClean="0"/>
              <a:t>A.)</a:t>
            </a:r>
            <a:r>
              <a:rPr lang="sk-SK" sz="2100" b="1" dirty="0"/>
              <a:t>	</a:t>
            </a:r>
            <a:r>
              <a:rPr lang="sk-SK" sz="2100" dirty="0" err="1" smtClean="0"/>
              <a:t>ŽoNFP</a:t>
            </a:r>
            <a:r>
              <a:rPr lang="sk-SK" sz="2100" dirty="0" smtClean="0"/>
              <a:t> je </a:t>
            </a:r>
            <a:r>
              <a:rPr lang="sk-SK" sz="2100" dirty="0"/>
              <a:t>považovaná za predloženú </a:t>
            </a:r>
            <a:r>
              <a:rPr lang="sk-SK" sz="2100" b="1" dirty="0"/>
              <a:t>riadne</a:t>
            </a:r>
            <a:r>
              <a:rPr lang="sk-SK" sz="2100" dirty="0"/>
              <a:t>, ak je vygenerovaná z ITMS2014+ až po odoslaní cez aplikáciu ITMS2014+, </a:t>
            </a:r>
            <a:r>
              <a:rPr lang="sk-SK" sz="2100" b="1" dirty="0"/>
              <a:t>vlastnoručne podpísaná</a:t>
            </a:r>
            <a:r>
              <a:rPr lang="sk-SK" sz="2100" dirty="0"/>
              <a:t> štatutárnym orgánom </a:t>
            </a:r>
            <a:r>
              <a:rPr lang="sk-SK" sz="2100" dirty="0" smtClean="0"/>
              <a:t>žiadateľa, </a:t>
            </a:r>
            <a:r>
              <a:rPr lang="sk-SK" sz="2100" b="1" dirty="0" smtClean="0"/>
              <a:t>opečiatkovaná</a:t>
            </a:r>
            <a:r>
              <a:rPr lang="sk-SK" sz="2100" dirty="0" smtClean="0"/>
              <a:t> (v prípade, ak relevantné) </a:t>
            </a:r>
            <a:r>
              <a:rPr lang="sk-SK" sz="2100" dirty="0"/>
              <a:t>a </a:t>
            </a:r>
            <a:r>
              <a:rPr lang="sk-SK" sz="2100" b="1" dirty="0"/>
              <a:t>doručená bez príloh</a:t>
            </a:r>
            <a:r>
              <a:rPr lang="sk-SK" sz="2100" dirty="0"/>
              <a:t> v uzavretom a nepriehľadnom obale na adresu Poskytovateľa. </a:t>
            </a:r>
            <a:endParaRPr lang="sk-SK" sz="2100" dirty="0" smtClean="0"/>
          </a:p>
          <a:p>
            <a:pPr marL="355600" indent="-355600" algn="just" defTabSz="1258888">
              <a:lnSpc>
                <a:spcPct val="90000"/>
              </a:lnSpc>
              <a:spcBef>
                <a:spcPts val="1200"/>
              </a:spcBef>
              <a:buNone/>
            </a:pPr>
            <a:r>
              <a:rPr lang="sk-SK" sz="2100" dirty="0" smtClean="0"/>
              <a:t>	</a:t>
            </a:r>
            <a:r>
              <a:rPr lang="sk-SK" sz="2100" b="1" dirty="0" smtClean="0"/>
              <a:t>!!!</a:t>
            </a:r>
            <a:r>
              <a:rPr lang="sk-SK" sz="2100" dirty="0" smtClean="0"/>
              <a:t> Žiadateľ </a:t>
            </a:r>
            <a:r>
              <a:rPr lang="sk-SK" sz="2100" dirty="0"/>
              <a:t>je povinný prílohy k </a:t>
            </a:r>
            <a:r>
              <a:rPr lang="sk-SK" sz="2100" dirty="0" err="1"/>
              <a:t>ŽoNFP</a:t>
            </a:r>
            <a:r>
              <a:rPr lang="sk-SK" sz="2100" dirty="0"/>
              <a:t> nahrať do ITMS2014+. V prípade objektívnej nemožnosti ich konverzie do elektronickej formy a nahratia do ITMS2014+ žiadateľ predloží prílohy </a:t>
            </a:r>
            <a:r>
              <a:rPr lang="sk-SK" sz="2100" dirty="0" err="1"/>
              <a:t>ŽoNFP</a:t>
            </a:r>
            <a:r>
              <a:rPr lang="sk-SK" sz="2100" dirty="0"/>
              <a:t> v písomnej forme</a:t>
            </a:r>
            <a:r>
              <a:rPr lang="sk-SK" sz="2100" dirty="0" smtClean="0"/>
              <a:t>. </a:t>
            </a:r>
            <a:r>
              <a:rPr lang="sk-SK" sz="2100" b="1" dirty="0" smtClean="0"/>
              <a:t>!!!</a:t>
            </a:r>
          </a:p>
          <a:p>
            <a:pPr marL="355600" indent="-355600" algn="just" defTabSz="1258888">
              <a:lnSpc>
                <a:spcPct val="90000"/>
              </a:lnSpc>
              <a:spcBef>
                <a:spcPts val="1200"/>
              </a:spcBef>
              <a:buNone/>
            </a:pPr>
            <a:r>
              <a:rPr lang="sk-SK" sz="2100" b="1" dirty="0" smtClean="0"/>
              <a:t>	</a:t>
            </a: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p:txBody>
      </p:sp>
      <p:sp>
        <p:nvSpPr>
          <p:cNvPr id="3" name="Obdĺžnik 2"/>
          <p:cNvSpPr/>
          <p:nvPr/>
        </p:nvSpPr>
        <p:spPr>
          <a:xfrm>
            <a:off x="467544" y="404664"/>
            <a:ext cx="8280920" cy="815608"/>
          </a:xfrm>
          <a:prstGeom prst="rect">
            <a:avLst/>
          </a:prstGeom>
        </p:spPr>
        <p:txBody>
          <a:bodyPr wrap="square">
            <a:spAutoFit/>
          </a:bodyPr>
          <a:lstStyle/>
          <a:p>
            <a:pPr algn="ctr"/>
            <a:r>
              <a:rPr lang="sk-SK" sz="2900" b="1" dirty="0" smtClean="0">
                <a:solidFill>
                  <a:schemeClr val="accent6">
                    <a:lumMod val="75000"/>
                  </a:schemeClr>
                </a:solidFill>
              </a:rPr>
              <a:t>Vypracovanie a predkladanie </a:t>
            </a:r>
            <a:r>
              <a:rPr lang="sk-SK" sz="2900" b="1" dirty="0" err="1" smtClean="0">
                <a:solidFill>
                  <a:schemeClr val="accent6">
                    <a:lumMod val="75000"/>
                  </a:schemeClr>
                </a:solidFill>
              </a:rPr>
              <a:t>ŽoNFP</a:t>
            </a:r>
            <a:r>
              <a:rPr lang="sk-SK" sz="2900" b="1" dirty="0" smtClean="0">
                <a:solidFill>
                  <a:schemeClr val="accent6">
                    <a:lumMod val="75000"/>
                  </a:schemeClr>
                </a:solidFill>
              </a:rPr>
              <a:t> – A.)</a:t>
            </a:r>
            <a:endParaRPr lang="sk-SK" sz="2900" dirty="0" smtClean="0"/>
          </a:p>
          <a:p>
            <a:endParaRPr lang="sk-SK" dirty="0"/>
          </a:p>
        </p:txBody>
      </p:sp>
    </p:spTree>
    <p:extLst>
      <p:ext uri="{BB962C8B-B14F-4D97-AF65-F5344CB8AC3E}">
        <p14:creationId xmlns:p14="http://schemas.microsoft.com/office/powerpoint/2010/main" val="2014082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608512"/>
          </a:xfrm>
        </p:spPr>
        <p:txBody>
          <a:bodyPr>
            <a:noAutofit/>
          </a:bodyPr>
          <a:lstStyle/>
          <a:p>
            <a:pPr marL="355600" indent="-355600" algn="just" defTabSz="1258888">
              <a:lnSpc>
                <a:spcPct val="90000"/>
              </a:lnSpc>
              <a:spcBef>
                <a:spcPts val="1200"/>
              </a:spcBef>
              <a:buNone/>
            </a:pPr>
            <a:r>
              <a:rPr lang="sk-SK" sz="2100" u="sng" dirty="0" err="1" smtClean="0"/>
              <a:t>ŽoNFP</a:t>
            </a:r>
            <a:r>
              <a:rPr lang="sk-SK" sz="2100" dirty="0" smtClean="0"/>
              <a:t> – musí byť vyplnená v </a:t>
            </a:r>
            <a:r>
              <a:rPr lang="sk-SK" sz="2100" b="1" dirty="0" smtClean="0"/>
              <a:t>Slovenskom jazyku</a:t>
            </a:r>
            <a:r>
              <a:rPr lang="sk-SK" sz="2100" dirty="0" smtClean="0"/>
              <a:t> a </a:t>
            </a:r>
            <a:r>
              <a:rPr lang="sk-SK" sz="2100" b="1" dirty="0" smtClean="0"/>
              <a:t>písmom</a:t>
            </a:r>
            <a:r>
              <a:rPr lang="sk-SK" sz="2100" dirty="0" smtClean="0"/>
              <a:t> umožňujúcim rozpoznanie obsahu textu. </a:t>
            </a:r>
          </a:p>
          <a:p>
            <a:pPr marL="355600" indent="-355600" algn="just" defTabSz="1258888">
              <a:lnSpc>
                <a:spcPct val="90000"/>
              </a:lnSpc>
              <a:spcBef>
                <a:spcPts val="1200"/>
              </a:spcBef>
              <a:buNone/>
            </a:pPr>
            <a:r>
              <a:rPr lang="sk-SK" sz="2100" b="1" dirty="0"/>
              <a:t>	</a:t>
            </a:r>
            <a:r>
              <a:rPr lang="sk-SK" sz="2100" b="1" dirty="0" smtClean="0"/>
              <a:t>- </a:t>
            </a:r>
            <a:r>
              <a:rPr lang="sk-SK" sz="2100" dirty="0" smtClean="0"/>
              <a:t>musí byť doručená </a:t>
            </a:r>
            <a:r>
              <a:rPr lang="sk-SK" sz="2100" u="sng" dirty="0" smtClean="0"/>
              <a:t>doporučenou poštou </a:t>
            </a:r>
            <a:r>
              <a:rPr lang="sk-SK" sz="2100" dirty="0" smtClean="0"/>
              <a:t>na doručovaciu adresu alebo doručená </a:t>
            </a:r>
            <a:r>
              <a:rPr lang="sk-SK" sz="2100" u="sng" dirty="0"/>
              <a:t>osobne resp. </a:t>
            </a:r>
            <a:r>
              <a:rPr lang="sk-SK" sz="2100" u="sng" dirty="0" smtClean="0"/>
              <a:t>kuriérskou službou</a:t>
            </a:r>
            <a:r>
              <a:rPr lang="sk-SK" sz="2100" dirty="0" smtClean="0"/>
              <a:t> do podateľne poskytovateľa a to v obidvoch prípadoch na adresu: </a:t>
            </a:r>
            <a:endParaRPr lang="sk-SK" sz="2100" dirty="0"/>
          </a:p>
          <a:p>
            <a:pPr marL="355600" indent="-355600" defTabSz="1258888">
              <a:lnSpc>
                <a:spcPct val="90000"/>
              </a:lnSpc>
              <a:spcBef>
                <a:spcPts val="1200"/>
              </a:spcBef>
              <a:buNone/>
            </a:pPr>
            <a:r>
              <a:rPr lang="sk-SK" sz="2100" dirty="0" smtClean="0"/>
              <a:t>	</a:t>
            </a:r>
            <a:r>
              <a:rPr lang="sk-SK" sz="2100" b="1" dirty="0" smtClean="0"/>
              <a:t>Implementačná </a:t>
            </a:r>
            <a:r>
              <a:rPr lang="sk-SK" sz="2100" b="1" dirty="0"/>
              <a:t>agentúra Ministerstva práce, sociálnych vecí a rodiny Slovenskej republiky </a:t>
            </a:r>
            <a:br>
              <a:rPr lang="sk-SK" sz="2100" b="1" dirty="0"/>
            </a:br>
            <a:r>
              <a:rPr lang="sk-SK" sz="2100" b="1" dirty="0" smtClean="0"/>
              <a:t>Nevädzová  </a:t>
            </a:r>
            <a:r>
              <a:rPr lang="sk-SK" sz="2100" b="1" dirty="0"/>
              <a:t>5, 814 55 Bratislava</a:t>
            </a:r>
          </a:p>
          <a:p>
            <a:pPr marL="355600" indent="-355600" algn="just" defTabSz="1258888">
              <a:lnSpc>
                <a:spcPct val="90000"/>
              </a:lnSpc>
              <a:spcBef>
                <a:spcPts val="1200"/>
              </a:spcBef>
              <a:buNone/>
            </a:pPr>
            <a:r>
              <a:rPr lang="sk-SK" sz="2100" u="sng" dirty="0" smtClean="0"/>
              <a:t>Doručená </a:t>
            </a:r>
            <a:r>
              <a:rPr lang="sk-SK" sz="2100" u="sng" dirty="0" err="1"/>
              <a:t>ŽoNFP</a:t>
            </a:r>
            <a:r>
              <a:rPr lang="sk-SK" sz="2100" u="sng" dirty="0"/>
              <a:t> musí obsahovať: </a:t>
            </a:r>
            <a:endParaRPr lang="sk-SK" sz="2100" u="sng" dirty="0" smtClean="0"/>
          </a:p>
          <a:p>
            <a:pPr algn="just" defTabSz="1258888">
              <a:lnSpc>
                <a:spcPct val="90000"/>
              </a:lnSpc>
              <a:spcBef>
                <a:spcPts val="1200"/>
              </a:spcBef>
              <a:buFontTx/>
              <a:buChar char="-"/>
            </a:pPr>
            <a:r>
              <a:rPr lang="sk-SK" sz="2100" dirty="0" smtClean="0"/>
              <a:t>1x </a:t>
            </a:r>
            <a:r>
              <a:rPr lang="sk-SK" sz="2100" dirty="0"/>
              <a:t>podpísaný originál </a:t>
            </a:r>
            <a:r>
              <a:rPr lang="sk-SK" sz="2100" dirty="0" err="1"/>
              <a:t>ŽoNFP</a:t>
            </a:r>
            <a:r>
              <a:rPr lang="sk-SK" sz="2100" dirty="0"/>
              <a:t> </a:t>
            </a:r>
            <a:r>
              <a:rPr lang="sk-SK" sz="2100" dirty="0" smtClean="0"/>
              <a:t>zviazaný </a:t>
            </a:r>
            <a:r>
              <a:rPr lang="sk-SK" sz="2100" dirty="0"/>
              <a:t>v jednom celku v pevnej väzbe, </a:t>
            </a:r>
            <a:r>
              <a:rPr lang="sk-SK" sz="2100" dirty="0" smtClean="0"/>
              <a:t>najlepšie </a:t>
            </a:r>
            <a:r>
              <a:rPr lang="sk-SK" sz="2100" dirty="0"/>
              <a:t>hrebeňovej </a:t>
            </a:r>
            <a:endParaRPr lang="sk-SK" sz="2100" dirty="0" smtClean="0"/>
          </a:p>
          <a:p>
            <a:pPr algn="just" defTabSz="1258888">
              <a:lnSpc>
                <a:spcPct val="90000"/>
              </a:lnSpc>
              <a:spcBef>
                <a:spcPts val="1200"/>
              </a:spcBef>
              <a:buFontTx/>
              <a:buChar char="-"/>
            </a:pPr>
            <a:r>
              <a:rPr lang="sk-SK" sz="2100" dirty="0" smtClean="0"/>
              <a:t>1x </a:t>
            </a:r>
            <a:r>
              <a:rPr lang="sk-SK" sz="2100" dirty="0"/>
              <a:t>kópia </a:t>
            </a:r>
            <a:r>
              <a:rPr lang="sk-SK" sz="2100" dirty="0" err="1"/>
              <a:t>ŽoNFP</a:t>
            </a:r>
            <a:r>
              <a:rPr lang="sk-SK" sz="2100" dirty="0"/>
              <a:t> </a:t>
            </a:r>
            <a:r>
              <a:rPr lang="sk-SK" sz="2100" dirty="0" smtClean="0"/>
              <a:t>zviazaný </a:t>
            </a:r>
            <a:r>
              <a:rPr lang="sk-SK" sz="2100" dirty="0"/>
              <a:t>v jednom celku v pevnej väzbe, </a:t>
            </a:r>
            <a:r>
              <a:rPr lang="sk-SK" sz="2100" dirty="0" smtClean="0"/>
              <a:t>najlepšie </a:t>
            </a:r>
            <a:r>
              <a:rPr lang="sk-SK" sz="2100" dirty="0"/>
              <a:t>hrebeňovej </a:t>
            </a: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p:txBody>
      </p:sp>
      <p:sp>
        <p:nvSpPr>
          <p:cNvPr id="3" name="Obdĺžnik 2"/>
          <p:cNvSpPr/>
          <p:nvPr/>
        </p:nvSpPr>
        <p:spPr>
          <a:xfrm>
            <a:off x="467544" y="404664"/>
            <a:ext cx="8280920" cy="815608"/>
          </a:xfrm>
          <a:prstGeom prst="rect">
            <a:avLst/>
          </a:prstGeom>
        </p:spPr>
        <p:txBody>
          <a:bodyPr wrap="square">
            <a:spAutoFit/>
          </a:bodyPr>
          <a:lstStyle/>
          <a:p>
            <a:pPr algn="ctr"/>
            <a:r>
              <a:rPr lang="sk-SK" sz="2900" b="1" dirty="0" smtClean="0">
                <a:solidFill>
                  <a:schemeClr val="accent6">
                    <a:lumMod val="75000"/>
                  </a:schemeClr>
                </a:solidFill>
              </a:rPr>
              <a:t>Vypracovanie a predkladanie </a:t>
            </a:r>
            <a:r>
              <a:rPr lang="sk-SK" sz="2900" b="1" dirty="0" err="1" smtClean="0">
                <a:solidFill>
                  <a:schemeClr val="accent6">
                    <a:lumMod val="75000"/>
                  </a:schemeClr>
                </a:solidFill>
              </a:rPr>
              <a:t>ŽoNFP</a:t>
            </a:r>
            <a:r>
              <a:rPr lang="sk-SK" sz="2900" b="1" dirty="0" smtClean="0">
                <a:solidFill>
                  <a:schemeClr val="accent6">
                    <a:lumMod val="75000"/>
                  </a:schemeClr>
                </a:solidFill>
              </a:rPr>
              <a:t> – A.)</a:t>
            </a:r>
            <a:endParaRPr lang="sk-SK" sz="2900" dirty="0" smtClean="0"/>
          </a:p>
          <a:p>
            <a:endParaRPr lang="sk-SK" dirty="0"/>
          </a:p>
        </p:txBody>
      </p:sp>
    </p:spTree>
    <p:extLst>
      <p:ext uri="{BB962C8B-B14F-4D97-AF65-F5344CB8AC3E}">
        <p14:creationId xmlns:p14="http://schemas.microsoft.com/office/powerpoint/2010/main" val="398687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sahu 1"/>
          <p:cNvSpPr>
            <a:spLocks noGrp="1"/>
          </p:cNvSpPr>
          <p:nvPr>
            <p:ph idx="1"/>
          </p:nvPr>
        </p:nvSpPr>
        <p:spPr>
          <a:xfrm>
            <a:off x="467544" y="1196752"/>
            <a:ext cx="8186766" cy="4608512"/>
          </a:xfrm>
        </p:spPr>
        <p:txBody>
          <a:bodyPr>
            <a:noAutofit/>
          </a:bodyPr>
          <a:lstStyle/>
          <a:p>
            <a:pPr marL="355600" indent="-355600" algn="just" defTabSz="1258888">
              <a:lnSpc>
                <a:spcPct val="90000"/>
              </a:lnSpc>
              <a:spcBef>
                <a:spcPts val="1200"/>
              </a:spcBef>
              <a:buNone/>
            </a:pPr>
            <a:r>
              <a:rPr lang="sk-SK" sz="2100" dirty="0" smtClean="0"/>
              <a:t>Žiadateľ </a:t>
            </a:r>
            <a:r>
              <a:rPr lang="sk-SK" sz="2100" dirty="0"/>
              <a:t>musí uviesť </a:t>
            </a:r>
            <a:r>
              <a:rPr lang="sk-SK" sz="2100" b="1" dirty="0"/>
              <a:t>na obale žiadosti nasledovné informácie</a:t>
            </a:r>
            <a:r>
              <a:rPr lang="sk-SK" sz="2100" dirty="0"/>
              <a:t>: </a:t>
            </a:r>
            <a:endParaRPr lang="sk-SK" sz="2100" dirty="0" smtClean="0"/>
          </a:p>
          <a:p>
            <a:pPr algn="just" defTabSz="1258888">
              <a:lnSpc>
                <a:spcPct val="90000"/>
              </a:lnSpc>
              <a:spcBef>
                <a:spcPts val="600"/>
              </a:spcBef>
              <a:buFontTx/>
              <a:buChar char="-"/>
            </a:pPr>
            <a:r>
              <a:rPr lang="sk-SK" sz="2100" dirty="0" smtClean="0"/>
              <a:t>názov </a:t>
            </a:r>
            <a:r>
              <a:rPr lang="sk-SK" sz="2100" dirty="0"/>
              <a:t>a adresa žiadateľa </a:t>
            </a:r>
            <a:endParaRPr lang="sk-SK" sz="2100" dirty="0" smtClean="0"/>
          </a:p>
          <a:p>
            <a:pPr algn="just" defTabSz="1258888">
              <a:lnSpc>
                <a:spcPct val="90000"/>
              </a:lnSpc>
              <a:spcBef>
                <a:spcPts val="600"/>
              </a:spcBef>
              <a:buFontTx/>
              <a:buChar char="-"/>
            </a:pPr>
            <a:r>
              <a:rPr lang="sk-SK" sz="2100" dirty="0" smtClean="0"/>
              <a:t>názov </a:t>
            </a:r>
            <a:r>
              <a:rPr lang="sk-SK" sz="2100" dirty="0"/>
              <a:t>projektu </a:t>
            </a:r>
            <a:endParaRPr lang="sk-SK" sz="2100" dirty="0" smtClean="0"/>
          </a:p>
          <a:p>
            <a:pPr algn="just" defTabSz="1258888">
              <a:lnSpc>
                <a:spcPct val="90000"/>
              </a:lnSpc>
              <a:spcBef>
                <a:spcPts val="600"/>
              </a:spcBef>
              <a:buFontTx/>
              <a:buChar char="-"/>
            </a:pPr>
            <a:r>
              <a:rPr lang="sk-SK" sz="2100" dirty="0" smtClean="0"/>
              <a:t>názov </a:t>
            </a:r>
            <a:r>
              <a:rPr lang="sk-SK" sz="2100" dirty="0"/>
              <a:t>a doručovacia adresa Poskytovateľa: </a:t>
            </a:r>
          </a:p>
          <a:p>
            <a:pPr marL="355600" indent="-355600" algn="just" defTabSz="1258888">
              <a:lnSpc>
                <a:spcPct val="90000"/>
              </a:lnSpc>
              <a:spcBef>
                <a:spcPts val="600"/>
              </a:spcBef>
              <a:buNone/>
            </a:pPr>
            <a:r>
              <a:rPr lang="sk-SK" sz="2100" dirty="0"/>
              <a:t> </a:t>
            </a:r>
            <a:r>
              <a:rPr lang="sk-SK" sz="2100" dirty="0" smtClean="0"/>
              <a:t>     </a:t>
            </a:r>
            <a:r>
              <a:rPr lang="sk-SK" sz="2100" b="1" dirty="0" smtClean="0"/>
              <a:t>Implementačná </a:t>
            </a:r>
            <a:r>
              <a:rPr lang="sk-SK" sz="2100" b="1" dirty="0"/>
              <a:t>agentúra Ministerstva práce, sociálnych vecí a rodiny </a:t>
            </a:r>
            <a:r>
              <a:rPr lang="sk-SK" sz="2100" b="1" dirty="0" smtClean="0"/>
              <a:t>     Slovenskej </a:t>
            </a:r>
            <a:r>
              <a:rPr lang="sk-SK" sz="2100" b="1" dirty="0"/>
              <a:t>republiky </a:t>
            </a:r>
            <a:endParaRPr lang="sk-SK" sz="2100" b="1" dirty="0" smtClean="0"/>
          </a:p>
          <a:p>
            <a:pPr marL="355600" indent="-355600" algn="just" defTabSz="1258888">
              <a:lnSpc>
                <a:spcPct val="90000"/>
              </a:lnSpc>
              <a:spcBef>
                <a:spcPts val="600"/>
              </a:spcBef>
              <a:buNone/>
            </a:pPr>
            <a:r>
              <a:rPr lang="sk-SK" sz="2100" b="1" dirty="0"/>
              <a:t> </a:t>
            </a:r>
            <a:r>
              <a:rPr lang="sk-SK" sz="2100" b="1" dirty="0" smtClean="0"/>
              <a:t>     Nevädzová </a:t>
            </a:r>
            <a:r>
              <a:rPr lang="sk-SK" sz="2100" b="1" dirty="0"/>
              <a:t>5 </a:t>
            </a:r>
          </a:p>
          <a:p>
            <a:pPr marL="0" indent="0" algn="just" defTabSz="1258888">
              <a:lnSpc>
                <a:spcPct val="90000"/>
              </a:lnSpc>
              <a:spcBef>
                <a:spcPts val="0"/>
              </a:spcBef>
              <a:buNone/>
            </a:pPr>
            <a:r>
              <a:rPr lang="sk-SK" sz="2100" b="1" dirty="0" smtClean="0"/>
              <a:t>      814 </a:t>
            </a:r>
            <a:r>
              <a:rPr lang="sk-SK" sz="2100" b="1" dirty="0"/>
              <a:t>55 Bratislava </a:t>
            </a:r>
            <a:endParaRPr lang="sk-SK" sz="2100" b="1" dirty="0" smtClean="0"/>
          </a:p>
          <a:p>
            <a:pPr algn="just" defTabSz="1258888">
              <a:lnSpc>
                <a:spcPct val="90000"/>
              </a:lnSpc>
              <a:spcBef>
                <a:spcPts val="1200"/>
              </a:spcBef>
              <a:buFontTx/>
              <a:buChar char="-"/>
            </a:pPr>
            <a:r>
              <a:rPr lang="sk-SK" sz="2100" dirty="0" smtClean="0"/>
              <a:t>názov </a:t>
            </a:r>
            <a:r>
              <a:rPr lang="sk-SK" sz="2100" dirty="0"/>
              <a:t>operačného programu: </a:t>
            </a:r>
            <a:r>
              <a:rPr lang="sk-SK" sz="2100" b="1" dirty="0"/>
              <a:t>Operačný program Ľudské zdroje </a:t>
            </a:r>
            <a:endParaRPr lang="sk-SK" sz="2100" b="1" dirty="0" smtClean="0"/>
          </a:p>
          <a:p>
            <a:pPr algn="just" defTabSz="1258888">
              <a:lnSpc>
                <a:spcPct val="90000"/>
              </a:lnSpc>
              <a:spcBef>
                <a:spcPts val="1200"/>
              </a:spcBef>
              <a:buFontTx/>
              <a:buChar char="-"/>
            </a:pPr>
            <a:r>
              <a:rPr lang="sk-SK" sz="2100" dirty="0" smtClean="0"/>
              <a:t>kód </a:t>
            </a:r>
            <a:r>
              <a:rPr lang="sk-SK" sz="2100" dirty="0"/>
              <a:t>výzvy: OP ĽZ DOP </a:t>
            </a:r>
            <a:r>
              <a:rPr lang="sk-SK" sz="2100" b="1" dirty="0">
                <a:solidFill>
                  <a:srgbClr val="FF0000"/>
                </a:solidFill>
              </a:rPr>
              <a:t>20XX/X.X.X/XX</a:t>
            </a:r>
          </a:p>
          <a:p>
            <a:pPr algn="just" defTabSz="1258888">
              <a:lnSpc>
                <a:spcPct val="90000"/>
              </a:lnSpc>
              <a:spcBef>
                <a:spcPts val="1200"/>
              </a:spcBef>
              <a:buFontTx/>
              <a:buChar char="-"/>
            </a:pPr>
            <a:r>
              <a:rPr lang="sk-SK" sz="2100" dirty="0" smtClean="0"/>
              <a:t>nápis</a:t>
            </a:r>
            <a:r>
              <a:rPr lang="sk-SK" sz="2100" dirty="0"/>
              <a:t>: „Žiadosť o NFP“ a „NEOTVÁRAŤ“</a:t>
            </a:r>
            <a:endParaRPr lang="sk-SK" sz="2100" dirty="0" smtClean="0"/>
          </a:p>
          <a:p>
            <a:pPr marL="355600" indent="-355600" algn="just" defTabSz="1258888">
              <a:lnSpc>
                <a:spcPct val="90000"/>
              </a:lnSpc>
              <a:spcBef>
                <a:spcPts val="1200"/>
              </a:spcBef>
              <a:buNone/>
            </a:pPr>
            <a:endParaRPr lang="sk-SK" sz="2000" dirty="0"/>
          </a:p>
          <a:p>
            <a:pPr marL="355600" indent="-355600" algn="just" defTabSz="1258888">
              <a:lnSpc>
                <a:spcPct val="90000"/>
              </a:lnSpc>
              <a:spcBef>
                <a:spcPts val="1200"/>
              </a:spcBef>
              <a:buNone/>
            </a:pPr>
            <a:endParaRPr lang="sk-SK" sz="2000" dirty="0" smtClean="0"/>
          </a:p>
          <a:p>
            <a:pPr marL="355600" indent="-355600" algn="just" defTabSz="1258888">
              <a:lnSpc>
                <a:spcPct val="90000"/>
              </a:lnSpc>
              <a:spcBef>
                <a:spcPts val="1200"/>
              </a:spcBef>
              <a:buNone/>
            </a:pPr>
            <a:endParaRPr lang="sk-SK" sz="2000" dirty="0"/>
          </a:p>
          <a:p>
            <a:pPr marL="355600" indent="-355600" algn="just" defTabSz="1258888">
              <a:lnSpc>
                <a:spcPct val="90000"/>
              </a:lnSpc>
              <a:spcBef>
                <a:spcPts val="1200"/>
              </a:spcBef>
              <a:buNone/>
            </a:pPr>
            <a:endParaRPr lang="sk-SK" sz="20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a:p>
            <a:pPr algn="just">
              <a:lnSpc>
                <a:spcPct val="90000"/>
              </a:lnSpc>
              <a:spcBef>
                <a:spcPts val="1200"/>
              </a:spcBef>
            </a:pPr>
            <a:endParaRPr lang="sk-SK" sz="2100" dirty="0" smtClean="0"/>
          </a:p>
        </p:txBody>
      </p:sp>
      <p:sp>
        <p:nvSpPr>
          <p:cNvPr id="3" name="Obdĺžnik 2"/>
          <p:cNvSpPr/>
          <p:nvPr/>
        </p:nvSpPr>
        <p:spPr>
          <a:xfrm>
            <a:off x="467544" y="404664"/>
            <a:ext cx="8280920" cy="815608"/>
          </a:xfrm>
          <a:prstGeom prst="rect">
            <a:avLst/>
          </a:prstGeom>
        </p:spPr>
        <p:txBody>
          <a:bodyPr wrap="square">
            <a:spAutoFit/>
          </a:bodyPr>
          <a:lstStyle/>
          <a:p>
            <a:pPr algn="ctr"/>
            <a:r>
              <a:rPr lang="sk-SK" sz="2900" b="1" dirty="0" smtClean="0">
                <a:solidFill>
                  <a:schemeClr val="accent6">
                    <a:lumMod val="75000"/>
                  </a:schemeClr>
                </a:solidFill>
              </a:rPr>
              <a:t>Vypracovanie a predkladanie </a:t>
            </a:r>
            <a:r>
              <a:rPr lang="sk-SK" sz="2900" b="1" dirty="0" err="1" smtClean="0">
                <a:solidFill>
                  <a:schemeClr val="accent6">
                    <a:lumMod val="75000"/>
                  </a:schemeClr>
                </a:solidFill>
              </a:rPr>
              <a:t>ŽoNFP</a:t>
            </a:r>
            <a:r>
              <a:rPr lang="sk-SK" sz="2900" b="1" dirty="0" smtClean="0">
                <a:solidFill>
                  <a:schemeClr val="accent6">
                    <a:lumMod val="75000"/>
                  </a:schemeClr>
                </a:solidFill>
              </a:rPr>
              <a:t> – A.)</a:t>
            </a:r>
            <a:endParaRPr lang="sk-SK" sz="2900" dirty="0" smtClean="0"/>
          </a:p>
          <a:p>
            <a:endParaRPr lang="sk-SK" dirty="0"/>
          </a:p>
        </p:txBody>
      </p:sp>
    </p:spTree>
    <p:extLst>
      <p:ext uri="{BB962C8B-B14F-4D97-AF65-F5344CB8AC3E}">
        <p14:creationId xmlns:p14="http://schemas.microsoft.com/office/powerpoint/2010/main" val="160310015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14718</TotalTime>
  <Words>1588</Words>
  <Application>Microsoft Office PowerPoint</Application>
  <PresentationFormat>Prezentácia na obrazovke (4:3)</PresentationFormat>
  <Paragraphs>235</Paragraphs>
  <Slides>24</Slides>
  <Notes>24</Notes>
  <HiddenSlides>0</HiddenSlides>
  <MMClips>0</MMClips>
  <ScaleCrop>false</ScaleCrop>
  <HeadingPairs>
    <vt:vector size="4" baseType="variant">
      <vt:variant>
        <vt:lpstr>Motív</vt:lpstr>
      </vt:variant>
      <vt:variant>
        <vt:i4>1</vt:i4>
      </vt:variant>
      <vt:variant>
        <vt:lpstr>Nadpisy snímok</vt:lpstr>
      </vt:variant>
      <vt:variant>
        <vt:i4>24</vt:i4>
      </vt:variant>
    </vt:vector>
  </HeadingPairs>
  <TitlesOfParts>
    <vt:vector size="25" baseType="lpstr">
      <vt:lpstr>Motív Office</vt:lpstr>
      <vt:lpstr>     Príručka pre žiadateľa o NFP                 Programové obdobie 2014 -2020                 prioritné osi 2, 3 a 4 </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Sedálová Barbora</dc:creator>
  <cp:lastModifiedBy>GREXA Dušan</cp:lastModifiedBy>
  <cp:revision>558</cp:revision>
  <cp:lastPrinted>2017-02-09T15:27:51Z</cp:lastPrinted>
  <dcterms:created xsi:type="dcterms:W3CDTF">2016-05-18T06:39:42Z</dcterms:created>
  <dcterms:modified xsi:type="dcterms:W3CDTF">2018-03-19T08:48:51Z</dcterms:modified>
</cp:coreProperties>
</file>