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  <p:sldMasterId id="2147483665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1" r:id="rId4"/>
    <p:sldId id="260" r:id="rId5"/>
    <p:sldId id="287" r:id="rId6"/>
    <p:sldId id="262" r:id="rId7"/>
    <p:sldId id="280" r:id="rId8"/>
    <p:sldId id="283" r:id="rId9"/>
    <p:sldId id="302" r:id="rId10"/>
    <p:sldId id="316" r:id="rId11"/>
    <p:sldId id="309" r:id="rId12"/>
    <p:sldId id="310" r:id="rId13"/>
    <p:sldId id="311" r:id="rId14"/>
    <p:sldId id="313" r:id="rId15"/>
    <p:sldId id="314" r:id="rId16"/>
    <p:sldId id="315" r:id="rId17"/>
    <p:sldId id="312" r:id="rId18"/>
    <p:sldId id="285" r:id="rId19"/>
    <p:sldId id="270" r:id="rId20"/>
    <p:sldId id="305" r:id="rId21"/>
    <p:sldId id="301" r:id="rId22"/>
    <p:sldId id="295" r:id="rId23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3BD"/>
    <a:srgbClr val="3A0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5" autoAdjust="0"/>
    <p:restoredTop sz="90110" autoAdjust="0"/>
  </p:normalViewPr>
  <p:slideViewPr>
    <p:cSldViewPr>
      <p:cViewPr>
        <p:scale>
          <a:sx n="100" d="100"/>
          <a:sy n="100" d="100"/>
        </p:scale>
        <p:origin x="-42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45B65-FDD0-4F9A-A088-35C44CC8D653}" type="datetimeFigureOut">
              <a:rPr lang="sk-SK" smtClean="0"/>
              <a:pPr/>
              <a:t>16. 11. 2017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B101-2007-4764-AE16-4BC5C5D9A5D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80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pPr/>
              <a:t>16. 11. 2017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10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19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11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12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sk-SK" u="none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212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4107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08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709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19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09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64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74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371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73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5960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4107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>
                <a:solidFill>
                  <a:prstClr val="black"/>
                </a:solidFill>
              </a:rPr>
              <a:pPr/>
              <a:t>9</a:t>
            </a:fld>
            <a:endParaRPr lang="sk-S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0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27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82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39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83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91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6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61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36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295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58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44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9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1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692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5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3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riloha_1a_Rozpocet_projektu_s_podrobnym_komentarom_v1.3%20(1).xlsx" TargetMode="Externa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4267200"/>
            <a:ext cx="8443664" cy="135190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Výzva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OP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ĽZ DOP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2017/3.2.1/01 „Podpora zosúladenia rodinného a pracovného života“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855876"/>
            <a:ext cx="8229600" cy="5163924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521 – Mzdové výdavky: </a:t>
            </a:r>
            <a:r>
              <a:rPr lang="sk-SK" sz="2000" dirty="0" smtClean="0">
                <a:solidFill>
                  <a:prstClr val="black"/>
                </a:solidFill>
              </a:rPr>
              <a:t>Oprávnenými mzdovými výdavkami sú hrubá mzda a povinné </a:t>
            </a:r>
            <a:r>
              <a:rPr lang="sk-SK" sz="2000" dirty="0">
                <a:solidFill>
                  <a:prstClr val="black"/>
                </a:solidFill>
              </a:rPr>
              <a:t>odvody žiadateľa/prijímateľa na </a:t>
            </a:r>
            <a:r>
              <a:rPr lang="sk-SK" sz="2000" u="sng" dirty="0">
                <a:solidFill>
                  <a:prstClr val="black"/>
                </a:solidFill>
              </a:rPr>
              <a:t>odborných pracovníkov zabezpečujúcich flexibilné formy starostlivosti o deti</a:t>
            </a:r>
            <a:r>
              <a:rPr lang="sk-SK" sz="2000" dirty="0">
                <a:solidFill>
                  <a:prstClr val="black"/>
                </a:solidFill>
              </a:rPr>
              <a:t> s ohľadom na </a:t>
            </a:r>
            <a:r>
              <a:rPr lang="sk-SK" sz="2000" dirty="0" smtClean="0">
                <a:solidFill>
                  <a:prstClr val="black"/>
                </a:solidFill>
              </a:rPr>
              <a:t>predchádzajúcu </a:t>
            </a:r>
            <a:r>
              <a:rPr lang="sk-SK" sz="2000" dirty="0">
                <a:solidFill>
                  <a:prstClr val="black"/>
                </a:solidFill>
              </a:rPr>
              <a:t>mzdovú politiku žiadateľa/prijímateľa. </a:t>
            </a:r>
            <a:endParaRPr lang="sk-SK" sz="2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sk-SK" sz="2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2000" dirty="0" smtClean="0">
                <a:solidFill>
                  <a:prstClr val="black"/>
                </a:solidFill>
              </a:rPr>
              <a:t>Minimálne </a:t>
            </a:r>
            <a:r>
              <a:rPr lang="sk-SK" sz="2000" dirty="0">
                <a:solidFill>
                  <a:prstClr val="black"/>
                </a:solidFill>
              </a:rPr>
              <a:t>kvalifikačné a odborné predpoklady a náplň práce </a:t>
            </a:r>
            <a:r>
              <a:rPr lang="sk-SK" sz="2000" dirty="0" smtClean="0">
                <a:solidFill>
                  <a:prstClr val="black"/>
                </a:solidFill>
              </a:rPr>
              <a:t>podporovaných pozícií </a:t>
            </a:r>
            <a:r>
              <a:rPr lang="sk-SK" sz="2000" dirty="0">
                <a:solidFill>
                  <a:prstClr val="black"/>
                </a:solidFill>
              </a:rPr>
              <a:t>odborných pracovníkov </a:t>
            </a:r>
            <a:r>
              <a:rPr lang="sk-SK" sz="2000" dirty="0" smtClean="0">
                <a:solidFill>
                  <a:prstClr val="black"/>
                </a:solidFill>
              </a:rPr>
              <a:t>sú </a:t>
            </a:r>
            <a:r>
              <a:rPr lang="sk-SK" sz="2000" dirty="0">
                <a:solidFill>
                  <a:prstClr val="black"/>
                </a:solidFill>
              </a:rPr>
              <a:t>v </a:t>
            </a:r>
            <a:r>
              <a:rPr lang="sk-SK" sz="2000" u="sng" dirty="0">
                <a:solidFill>
                  <a:srgbClr val="0000FF"/>
                </a:solidFill>
              </a:rPr>
              <a:t>Prílohe č. 11 výzvy</a:t>
            </a:r>
            <a:r>
              <a:rPr lang="sk-SK" sz="2000" dirty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k-SK" sz="17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k-SK" sz="17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k-SK" sz="17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k-SK" sz="17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k-SK" sz="17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700" dirty="0" smtClean="0"/>
              <a:t>Forma zamestnania: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700" dirty="0" smtClean="0"/>
              <a:t>* 	PP na ustanovený týždenný pracovný čas, PP na kratší pracovný čas</a:t>
            </a:r>
            <a:endParaRPr lang="sk-SK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800" dirty="0" smtClean="0"/>
              <a:t>**	</a:t>
            </a:r>
            <a:r>
              <a:rPr lang="sk-SK" sz="1700" dirty="0" smtClean="0">
                <a:solidFill>
                  <a:prstClr val="black"/>
                </a:solidFill>
              </a:rPr>
              <a:t>PP </a:t>
            </a:r>
            <a:r>
              <a:rPr lang="sk-SK" sz="1700" dirty="0">
                <a:solidFill>
                  <a:prstClr val="black"/>
                </a:solidFill>
              </a:rPr>
              <a:t>na ustanovený týždenný pracovný čas, </a:t>
            </a:r>
            <a:r>
              <a:rPr lang="sk-SK" sz="1700" dirty="0" smtClean="0">
                <a:solidFill>
                  <a:prstClr val="black"/>
                </a:solidFill>
              </a:rPr>
              <a:t>PP na </a:t>
            </a:r>
            <a:r>
              <a:rPr lang="sk-SK" sz="1700" dirty="0">
                <a:solidFill>
                  <a:prstClr val="black"/>
                </a:solidFill>
              </a:rPr>
              <a:t>kratší pracovný </a:t>
            </a:r>
            <a:r>
              <a:rPr lang="sk-SK" sz="1700" dirty="0" smtClean="0">
                <a:solidFill>
                  <a:prstClr val="black"/>
                </a:solidFill>
              </a:rPr>
              <a:t>čas,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700" dirty="0">
                <a:solidFill>
                  <a:prstClr val="black"/>
                </a:solidFill>
              </a:rPr>
              <a:t> </a:t>
            </a:r>
            <a:r>
              <a:rPr lang="sk-SK" sz="1700" dirty="0" smtClean="0">
                <a:solidFill>
                  <a:prstClr val="black"/>
                </a:solidFill>
              </a:rPr>
              <a:t>                      Dohoda o pracovnej činnosti, Dohoda o brigádnickej práci študentov.</a:t>
            </a:r>
            <a:endParaRPr lang="sk-SK" sz="17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5312" y="2074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44062"/>
              </p:ext>
            </p:extLst>
          </p:nvPr>
        </p:nvGraphicFramePr>
        <p:xfrm>
          <a:off x="583668" y="2420888"/>
          <a:ext cx="7992888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2268"/>
                <a:gridCol w="4580620"/>
              </a:tblGrid>
              <a:tr h="1113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Podporované pozície odborných </a:t>
                      </a:r>
                      <a:r>
                        <a:rPr lang="sk-SK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pracovníkov zabezpečujúcich flexibilné</a:t>
                      </a:r>
                      <a:r>
                        <a:rPr lang="sk-SK" sz="16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formy starostlivosti o deti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Maximálna oprávnená výška</a:t>
                      </a:r>
                      <a:r>
                        <a:rPr lang="sk-SK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600" b="1" u="sng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mesačnej</a:t>
                      </a:r>
                      <a:r>
                        <a:rPr lang="sk-SK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hrubej mzdy /hrubej </a:t>
                      </a:r>
                      <a:r>
                        <a:rPr lang="sk-SK" sz="1600" b="1" u="sng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hodinovej</a:t>
                      </a:r>
                      <a:r>
                        <a:rPr lang="sk-SK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odmeny v EUR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867">
                <a:tc>
                  <a:txBody>
                    <a:bodyPr/>
                    <a:lstStyle/>
                    <a:p>
                      <a:pPr algn="l"/>
                      <a:r>
                        <a:rPr lang="sk-SK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Vychovávateľka  *</a:t>
                      </a:r>
                      <a:endParaRPr lang="sk-SK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952,00</a:t>
                      </a:r>
                      <a:r>
                        <a:rPr lang="sk-SK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EUR / </a:t>
                      </a:r>
                      <a:r>
                        <a:rPr lang="sk-SK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6,41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EUR/ hod.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7271">
                <a:tc>
                  <a:txBody>
                    <a:bodyPr/>
                    <a:lstStyle/>
                    <a:p>
                      <a:pPr algn="l"/>
                      <a:r>
                        <a:rPr lang="sk-SK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Vychovávateľka  pre deti so ŠVVP 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1 036,00 EUR</a:t>
                      </a:r>
                      <a:r>
                        <a:rPr lang="sk-SK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 7,23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EUR/ hod.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Asistentka vychovávateľky 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692,00</a:t>
                      </a:r>
                      <a:r>
                        <a:rPr lang="sk-SK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EUR / </a:t>
                      </a:r>
                      <a:r>
                        <a:rPr lang="sk-SK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4,83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EUR/ hod.</a:t>
                      </a:r>
                      <a:endParaRPr lang="sk-SK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43608" y="332656"/>
            <a:ext cx="733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2.4 Oprávnenosť</a:t>
            </a:r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 výdavkov </a:t>
            </a:r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realizácie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8000"/>
                </a:solidFill>
              </a:rPr>
              <a:t>910 – Jednotkové výdavky</a:t>
            </a:r>
          </a:p>
          <a:p>
            <a:pPr marL="0" indent="0" algn="just">
              <a:buNone/>
            </a:pPr>
            <a:r>
              <a:rPr lang="sk-SK" sz="2000" dirty="0">
                <a:solidFill>
                  <a:srgbClr val="008000"/>
                </a:solidFill>
              </a:rPr>
              <a:t>V rámci </a:t>
            </a:r>
            <a:r>
              <a:rPr lang="sk-SK" sz="2000" dirty="0" smtClean="0">
                <a:solidFill>
                  <a:srgbClr val="008000"/>
                </a:solidFill>
              </a:rPr>
              <a:t>výzvy </a:t>
            </a:r>
            <a:r>
              <a:rPr lang="sk-SK" sz="2000" dirty="0">
                <a:solidFill>
                  <a:srgbClr val="008000"/>
                </a:solidFill>
              </a:rPr>
              <a:t>žiadateľ uplatňuje na príspevok na flexibilné pracovné miesto (</a:t>
            </a:r>
            <a:r>
              <a:rPr lang="sk-SK" sz="2000" b="1" dirty="0">
                <a:solidFill>
                  <a:srgbClr val="008000"/>
                </a:solidFill>
              </a:rPr>
              <a:t>aktivita č. 2</a:t>
            </a:r>
            <a:r>
              <a:rPr lang="sk-SK" sz="2000" dirty="0">
                <a:solidFill>
                  <a:srgbClr val="008000"/>
                </a:solidFill>
              </a:rPr>
              <a:t>) </a:t>
            </a:r>
            <a:r>
              <a:rPr lang="sk-SK" sz="2000" b="1" dirty="0">
                <a:solidFill>
                  <a:srgbClr val="008000"/>
                </a:solidFill>
              </a:rPr>
              <a:t>Štandardnú stupnicu jednotkových nákladov</a:t>
            </a:r>
            <a:r>
              <a:rPr lang="sk-SK" sz="2000" dirty="0">
                <a:solidFill>
                  <a:srgbClr val="008000"/>
                </a:solidFill>
              </a:rPr>
              <a:t>, ktorá je</a:t>
            </a:r>
            <a:r>
              <a:rPr lang="sk-SK" sz="2000" dirty="0"/>
              <a:t> </a:t>
            </a:r>
            <a:r>
              <a:rPr lang="sk-SK" sz="2000" u="sng" dirty="0" smtClean="0">
                <a:solidFill>
                  <a:srgbClr val="0000FF"/>
                </a:solidFill>
              </a:rPr>
              <a:t>Prílohou </a:t>
            </a:r>
            <a:r>
              <a:rPr lang="sk-SK" sz="2000" u="sng" dirty="0">
                <a:solidFill>
                  <a:srgbClr val="0000FF"/>
                </a:solidFill>
              </a:rPr>
              <a:t>č. 12 </a:t>
            </a:r>
            <a:r>
              <a:rPr lang="sk-SK" sz="2000" u="sng" dirty="0" smtClean="0">
                <a:solidFill>
                  <a:srgbClr val="0000FF"/>
                </a:solidFill>
              </a:rPr>
              <a:t>výzvy</a:t>
            </a:r>
            <a:r>
              <a:rPr lang="sk-SK" sz="2000" dirty="0"/>
              <a:t>.</a:t>
            </a:r>
            <a:r>
              <a:rPr lang="sk-SK" sz="2000" dirty="0" smtClean="0"/>
              <a:t> </a:t>
            </a:r>
          </a:p>
          <a:p>
            <a:pPr marL="0" indent="0" algn="just">
              <a:buNone/>
            </a:pPr>
            <a:endParaRPr lang="sk-SK" sz="2000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sk-SK" sz="2000" dirty="0" smtClean="0">
                <a:solidFill>
                  <a:srgbClr val="008000"/>
                </a:solidFill>
              </a:rPr>
              <a:t>Obdobie </a:t>
            </a:r>
            <a:r>
              <a:rPr lang="sk-SK" sz="2000" dirty="0">
                <a:solidFill>
                  <a:srgbClr val="008000"/>
                </a:solidFill>
              </a:rPr>
              <a:t>poskytovania podpory na flexibilné pracovné miesto pre osobu s rodičovskými povinnosťami je </a:t>
            </a:r>
            <a:r>
              <a:rPr lang="sk-SK" sz="2000" b="1" dirty="0">
                <a:solidFill>
                  <a:srgbClr val="008000"/>
                </a:solidFill>
              </a:rPr>
              <a:t>maximálne 6 </a:t>
            </a:r>
            <a:r>
              <a:rPr lang="sk-SK" sz="2000" b="1" dirty="0" smtClean="0">
                <a:solidFill>
                  <a:srgbClr val="008000"/>
                </a:solidFill>
              </a:rPr>
              <a:t>mesiacov </a:t>
            </a:r>
            <a:r>
              <a:rPr lang="sk-SK" sz="2000" dirty="0" smtClean="0">
                <a:solidFill>
                  <a:srgbClr val="008000"/>
                </a:solidFill>
              </a:rPr>
              <a:t>vo výške </a:t>
            </a:r>
            <a:r>
              <a:rPr lang="sk-SK" sz="2000" b="1" dirty="0" smtClean="0">
                <a:solidFill>
                  <a:srgbClr val="008000"/>
                </a:solidFill>
              </a:rPr>
              <a:t>561,00 EUR</a:t>
            </a:r>
            <a:r>
              <a:rPr lang="sk-SK" sz="2000" dirty="0" smtClean="0">
                <a:solidFill>
                  <a:srgbClr val="008000"/>
                </a:solidFill>
              </a:rPr>
              <a:t> (pri plnom pracovnom úväzku 1.0), pričom táto podpora predstavuje </a:t>
            </a:r>
            <a:r>
              <a:rPr lang="sk-SK" sz="2000" u="sng" dirty="0" smtClean="0">
                <a:solidFill>
                  <a:srgbClr val="008000"/>
                </a:solidFill>
              </a:rPr>
              <a:t>doplnkový zdroj </a:t>
            </a:r>
            <a:r>
              <a:rPr lang="sk-SK" sz="2000" dirty="0" smtClean="0">
                <a:solidFill>
                  <a:srgbClr val="008000"/>
                </a:solidFill>
              </a:rPr>
              <a:t>financovania.</a:t>
            </a:r>
          </a:p>
          <a:p>
            <a:pPr marL="0" indent="0" algn="just">
              <a:buNone/>
            </a:pPr>
            <a:endParaRPr lang="sk-SK" sz="2000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sk-SK" sz="2000" dirty="0" smtClean="0">
                <a:solidFill>
                  <a:srgbClr val="008000"/>
                </a:solidFill>
              </a:rPr>
              <a:t>Aktivita </a:t>
            </a:r>
            <a:r>
              <a:rPr lang="sk-SK" sz="2000" dirty="0">
                <a:solidFill>
                  <a:srgbClr val="008000"/>
                </a:solidFill>
              </a:rPr>
              <a:t>je </a:t>
            </a:r>
            <a:r>
              <a:rPr lang="sk-SK" sz="2000" b="1" dirty="0">
                <a:solidFill>
                  <a:srgbClr val="008000"/>
                </a:solidFill>
              </a:rPr>
              <a:t>dočasným vyrovnávacím opatrením </a:t>
            </a:r>
            <a:r>
              <a:rPr lang="sk-SK" sz="2000" dirty="0">
                <a:solidFill>
                  <a:srgbClr val="008000"/>
                </a:solidFill>
              </a:rPr>
              <a:t>z dôvodu pohlavia/rodu v zmysle § 8 písm. a) Zákona č. 365/2004 Z. z. o rovnakom zaobchádzaní v niektorých oblastiach a o ochrane pred </a:t>
            </a:r>
            <a:r>
              <a:rPr lang="sk-SK" sz="2000" dirty="0" smtClean="0">
                <a:solidFill>
                  <a:srgbClr val="008000"/>
                </a:solidFill>
              </a:rPr>
              <a:t>diskrimináciou.</a:t>
            </a:r>
          </a:p>
          <a:p>
            <a:pPr marL="0" indent="0" algn="just">
              <a:buNone/>
            </a:pPr>
            <a:endParaRPr lang="sk-SK" sz="2000" dirty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sk-SK" sz="2000" b="1" dirty="0" smtClean="0">
                <a:solidFill>
                  <a:srgbClr val="008000"/>
                </a:solidFill>
              </a:rPr>
              <a:t>Platí</a:t>
            </a:r>
            <a:r>
              <a:rPr lang="sk-SK" sz="2000" b="1" dirty="0">
                <a:solidFill>
                  <a:srgbClr val="008000"/>
                </a:solidFill>
              </a:rPr>
              <a:t>, že nie je možné požadovať na personálne výdavky pracovníkov zabezpečujúcich flexibilné formy starostlivosti o deti </a:t>
            </a:r>
            <a:r>
              <a:rPr lang="sk-SK" sz="2000" b="1" dirty="0" smtClean="0">
                <a:solidFill>
                  <a:srgbClr val="008000"/>
                </a:solidFill>
              </a:rPr>
              <a:t>výdavky </a:t>
            </a:r>
            <a:r>
              <a:rPr lang="sk-SK" sz="2000" b="1" u="sng" dirty="0">
                <a:solidFill>
                  <a:srgbClr val="008000"/>
                </a:solidFill>
              </a:rPr>
              <a:t>v rámci skupiny výdavkov 521</a:t>
            </a:r>
            <a:r>
              <a:rPr lang="sk-SK" sz="2000" b="1" dirty="0">
                <a:solidFill>
                  <a:srgbClr val="008000"/>
                </a:solidFill>
              </a:rPr>
              <a:t> a zároveň príspevok na flexibilné pracovné miesto </a:t>
            </a:r>
            <a:r>
              <a:rPr lang="sk-SK" sz="2000" b="1" u="sng" dirty="0">
                <a:solidFill>
                  <a:srgbClr val="008000"/>
                </a:solidFill>
              </a:rPr>
              <a:t>v rámci skupiny výdavkov 910</a:t>
            </a:r>
            <a:r>
              <a:rPr lang="sk-SK" sz="2000" b="1" dirty="0">
                <a:solidFill>
                  <a:srgbClr val="008000"/>
                </a:solidFill>
              </a:rPr>
              <a:t>. </a:t>
            </a:r>
          </a:p>
          <a:p>
            <a:pPr marL="0" indent="0" algn="just">
              <a:buNone/>
            </a:pPr>
            <a:endParaRPr lang="sk-SK" sz="20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2.4 Oprávnenosť výdavkov realizácie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b="1" dirty="0" smtClean="0"/>
              <a:t>905 – </a:t>
            </a:r>
            <a:r>
              <a:rPr lang="sk-SK" sz="2000" b="1" dirty="0"/>
              <a:t>Ostatné spôsoby paušálneho </a:t>
            </a:r>
            <a:r>
              <a:rPr lang="sk-SK" sz="2000" b="1" dirty="0" smtClean="0"/>
              <a:t>financovania: </a:t>
            </a:r>
            <a:r>
              <a:rPr lang="sk-SK" sz="2000" dirty="0" smtClean="0"/>
              <a:t>Výdavky </a:t>
            </a:r>
            <a:r>
              <a:rPr lang="sk-SK" sz="2000" dirty="0"/>
              <a:t>na </a:t>
            </a:r>
            <a:r>
              <a:rPr lang="sk-SK" sz="2000" b="1" dirty="0"/>
              <a:t>riadenie projektu</a:t>
            </a:r>
            <a:r>
              <a:rPr lang="sk-SK" sz="2000" dirty="0"/>
              <a:t> vo výške </a:t>
            </a:r>
            <a:r>
              <a:rPr lang="sk-SK" sz="2000" b="1" dirty="0" smtClean="0"/>
              <a:t>8,32 %</a:t>
            </a:r>
            <a:r>
              <a:rPr lang="sk-SK" sz="2000" dirty="0" smtClean="0"/>
              <a:t> </a:t>
            </a:r>
            <a:r>
              <a:rPr lang="sk-SK" sz="2000" dirty="0"/>
              <a:t>z celkových oprávnených priamych výdavkov na zamestnancov v rámci projektu je možné vykazovať osobitne v rozpočte projektu len v prípade, ak ide o mzdové výdavky vzniknuté </a:t>
            </a:r>
            <a:r>
              <a:rPr lang="sk-SK" sz="2000" u="sng" dirty="0"/>
              <a:t>na základe pracovnoprávneho vzťahu v zmysle zákona č. 311/2001 Z. z. Zákonník práce</a:t>
            </a:r>
            <a:r>
              <a:rPr lang="sk-SK" sz="2000" dirty="0"/>
              <a:t> v znení neskorších </a:t>
            </a:r>
            <a:r>
              <a:rPr lang="sk-SK" sz="2000" dirty="0" smtClean="0"/>
              <a:t>predpisov;  t.j. musia to byť </a:t>
            </a:r>
            <a:r>
              <a:rPr lang="sk-SK" sz="2000" b="1" dirty="0" smtClean="0"/>
              <a:t>vlastní, interní zamestnanci</a:t>
            </a:r>
            <a:r>
              <a:rPr lang="sk-SK" sz="2000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b="1" dirty="0" smtClean="0"/>
              <a:t>902 </a:t>
            </a:r>
            <a:r>
              <a:rPr lang="sk-SK" sz="2000" b="1" dirty="0"/>
              <a:t>– Paušálna sadzba na </a:t>
            </a:r>
            <a:r>
              <a:rPr lang="sk-SK" sz="2000" b="1" dirty="0" smtClean="0"/>
              <a:t>nepriame </a:t>
            </a:r>
            <a:r>
              <a:rPr lang="sk-SK" sz="2000" b="1" dirty="0"/>
              <a:t>výdavky </a:t>
            </a:r>
            <a:r>
              <a:rPr lang="sk-SK" sz="2000" b="1" dirty="0" smtClean="0"/>
              <a:t>určené na základe nákladov na zamestnancov </a:t>
            </a:r>
            <a:r>
              <a:rPr lang="sk-SK" sz="2000" dirty="0" smtClean="0"/>
              <a:t>(nariadenie č. 1303/2013</a:t>
            </a:r>
            <a:r>
              <a:rPr lang="sk-SK" sz="2000" dirty="0"/>
              <a:t>, čl. </a:t>
            </a:r>
            <a:r>
              <a:rPr lang="sk-SK" sz="2000" dirty="0" smtClean="0"/>
              <a:t>68 </a:t>
            </a:r>
            <a:r>
              <a:rPr lang="sk-SK" sz="2000" dirty="0"/>
              <a:t>ods</a:t>
            </a:r>
            <a:r>
              <a:rPr lang="sk-SK" sz="2000" dirty="0" smtClean="0"/>
              <a:t>. 1. písm. b) vo výške </a:t>
            </a:r>
            <a:r>
              <a:rPr lang="sk-SK" sz="2000" b="1" dirty="0" smtClean="0"/>
              <a:t>15 %</a:t>
            </a:r>
            <a:r>
              <a:rPr lang="sk-SK" sz="2000" dirty="0" smtClean="0"/>
              <a:t> oprávnených </a:t>
            </a:r>
            <a:r>
              <a:rPr lang="sk-SK" sz="2000" dirty="0"/>
              <a:t>priamych nákladov na zamestnancov v rámci projektu; </a:t>
            </a: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 smtClean="0"/>
              <a:t>Zahŕňa </a:t>
            </a:r>
            <a:r>
              <a:rPr lang="sk-SK" sz="2000" u="sng" dirty="0" smtClean="0"/>
              <a:t>všetky ostatné výdavky</a:t>
            </a:r>
            <a:r>
              <a:rPr lang="sk-SK" sz="2000" dirty="0" smtClean="0"/>
              <a:t> okrem riadenia pri dodržiavaní príslušnej legislatívy  SR a EÚ a v súlade s Príručkou pre žiadateľa, </a:t>
            </a:r>
            <a:r>
              <a:rPr lang="sk-SK" sz="2000" u="sng" dirty="0" smtClean="0">
                <a:solidFill>
                  <a:srgbClr val="2B03BD"/>
                </a:solidFill>
              </a:rPr>
              <a:t>Prílohou č. 5</a:t>
            </a:r>
            <a:r>
              <a:rPr lang="sk-SK" sz="2000" dirty="0" smtClean="0">
                <a:solidFill>
                  <a:srgbClr val="2B03BD"/>
                </a:solidFill>
              </a:rPr>
              <a:t>:</a:t>
            </a:r>
            <a:r>
              <a:rPr lang="sk-SK" sz="2000" dirty="0" smtClean="0"/>
              <a:t> Všeobecné pravidlá oprávnenosti výdavkov pre OP ĽZ v PO 2014-2020.</a:t>
            </a: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40466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2.4 Oprávnenosť výdavkov realizácie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sk-SK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5624" y="1052736"/>
            <a:ext cx="8568952" cy="4944616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sk-SK" sz="2000" b="1" dirty="0" smtClean="0"/>
              <a:t>Zjednodušené </a:t>
            </a:r>
            <a:r>
              <a:rPr lang="sk-SK" sz="2000" b="1" dirty="0"/>
              <a:t>vykazovanie nákladov neznamená zrušenie povinnosti </a:t>
            </a:r>
            <a:r>
              <a:rPr lang="sk-SK" sz="2000" b="1" dirty="0" smtClean="0"/>
              <a:t>plne dodržiavať </a:t>
            </a:r>
            <a:r>
              <a:rPr lang="sk-SK" sz="2000" b="1" dirty="0"/>
              <a:t>všetky uplatniteľné právne predpisy Únie a vnútroštátne právne predpisy </a:t>
            </a:r>
            <a:r>
              <a:rPr lang="sk-SK" sz="2000" b="1" dirty="0" smtClean="0"/>
              <a:t>SR:</a:t>
            </a:r>
          </a:p>
          <a:p>
            <a:pPr marL="0" algn="just">
              <a:buNone/>
            </a:pPr>
            <a:endParaRPr lang="sk-SK" sz="1800" b="1" dirty="0" smtClean="0"/>
          </a:p>
          <a:p>
            <a:pPr marL="228600" indent="-571500" algn="just"/>
            <a:r>
              <a:rPr lang="sk-SK" sz="1800" dirty="0" smtClean="0"/>
              <a:t>Nariadenia </a:t>
            </a:r>
            <a:r>
              <a:rPr lang="sk-SK" sz="1800" dirty="0"/>
              <a:t>EP a Rady (ES) č. 1303/2013 (všeobecné nariadenie)</a:t>
            </a:r>
          </a:p>
          <a:p>
            <a:pPr marL="228600" indent="-571500" algn="just"/>
            <a:r>
              <a:rPr lang="sk-SK" sz="1800" dirty="0"/>
              <a:t>Nariadenia EP a Rady (ES) č. 1304/2013 (nariadenie o ESF</a:t>
            </a:r>
            <a:r>
              <a:rPr lang="sk-SK" sz="1800" dirty="0" smtClean="0"/>
              <a:t>)</a:t>
            </a:r>
          </a:p>
          <a:p>
            <a:pPr marL="228600" indent="-571500" algn="just"/>
            <a:endParaRPr lang="sk-SK" sz="1800" dirty="0"/>
          </a:p>
          <a:p>
            <a:pPr marL="228600" indent="-571500" algn="just"/>
            <a:r>
              <a:rPr lang="sk-SK" sz="1800" dirty="0" smtClean="0"/>
              <a:t>Zákon </a:t>
            </a:r>
            <a:r>
              <a:rPr lang="sk-SK" sz="1800" dirty="0"/>
              <a:t>č. 292/2014 Z</a:t>
            </a:r>
            <a:r>
              <a:rPr lang="sk-SK" sz="1800" dirty="0" smtClean="0"/>
              <a:t>. z</a:t>
            </a:r>
            <a:r>
              <a:rPr lang="sk-SK" sz="1800" dirty="0"/>
              <a:t>. o príspevku poskytovanom z EŠIF </a:t>
            </a:r>
          </a:p>
          <a:p>
            <a:pPr marL="228600" indent="-571500" algn="just"/>
            <a:r>
              <a:rPr lang="sk-SK" sz="1800" dirty="0"/>
              <a:t>Zákon č. 357/2015 Z</a:t>
            </a:r>
            <a:r>
              <a:rPr lang="sk-SK" sz="1800" dirty="0" smtClean="0"/>
              <a:t>. z</a:t>
            </a:r>
            <a:r>
              <a:rPr lang="sk-SK" sz="1800" dirty="0"/>
              <a:t>. o finančnej kontrole a </a:t>
            </a:r>
            <a:r>
              <a:rPr lang="sk-SK" sz="1800" dirty="0" smtClean="0"/>
              <a:t>audite</a:t>
            </a:r>
          </a:p>
          <a:p>
            <a:pPr marL="228600" indent="-571500" algn="just"/>
            <a:endParaRPr lang="sk-SK" sz="1800" dirty="0" smtClean="0"/>
          </a:p>
          <a:p>
            <a:pPr marL="228600" indent="-571500" algn="just"/>
            <a:r>
              <a:rPr lang="sk-SK" sz="1800" dirty="0" smtClean="0"/>
              <a:t>Systém </a:t>
            </a:r>
            <a:r>
              <a:rPr lang="sk-SK" sz="1800" dirty="0"/>
              <a:t>riadenia </a:t>
            </a:r>
            <a:r>
              <a:rPr lang="sk-SK" sz="1800" dirty="0" smtClean="0"/>
              <a:t>EŠIF, Systém </a:t>
            </a:r>
            <a:r>
              <a:rPr lang="sk-SK" sz="1800" dirty="0"/>
              <a:t>finančného riadenia ŠF, KF a </a:t>
            </a:r>
            <a:r>
              <a:rPr lang="sk-SK" sz="1800" dirty="0" err="1"/>
              <a:t>ENaRF</a:t>
            </a:r>
            <a:endParaRPr lang="sk-SK" sz="1800" dirty="0"/>
          </a:p>
          <a:p>
            <a:pPr marL="228600" indent="-571500" algn="just"/>
            <a:r>
              <a:rPr lang="sk-SK" sz="1800" dirty="0"/>
              <a:t>Operačný program Ľudské </a:t>
            </a:r>
            <a:r>
              <a:rPr lang="sk-SK" sz="1800" dirty="0" smtClean="0"/>
              <a:t>zdroje</a:t>
            </a:r>
          </a:p>
          <a:p>
            <a:pPr marL="228600" indent="-571500" algn="just"/>
            <a:endParaRPr lang="sk-SK" sz="1800" dirty="0"/>
          </a:p>
          <a:p>
            <a:pPr marL="0" algn="just">
              <a:buNone/>
            </a:pPr>
            <a:r>
              <a:rPr lang="sk-SK" sz="1800" b="1" dirty="0" smtClean="0"/>
              <a:t>Žiadateľ </a:t>
            </a:r>
            <a:r>
              <a:rPr lang="sk-SK" sz="1800" b="1" dirty="0"/>
              <a:t>vypĺňa rozpočet, ktorý je prílohou Príručky pre ž</a:t>
            </a:r>
            <a:r>
              <a:rPr lang="sk-SK" sz="1800" b="1" dirty="0" smtClean="0"/>
              <a:t>iadateľa </a:t>
            </a:r>
            <a:r>
              <a:rPr lang="sk-SK" sz="1800" dirty="0"/>
              <a:t>(</a:t>
            </a:r>
            <a:r>
              <a:rPr lang="sk-SK" sz="1800" dirty="0">
                <a:hlinkClick r:id="rId2" action="ppaction://hlinkfile"/>
              </a:rPr>
              <a:t>Príloha</a:t>
            </a:r>
            <a:r>
              <a:rPr lang="sk-SK" sz="1800" dirty="0" smtClean="0">
                <a:hlinkClick r:id="rId2" action="ppaction://hlinkfile"/>
              </a:rPr>
              <a:t> č. 1a</a:t>
            </a:r>
            <a:r>
              <a:rPr lang="sk-SK" sz="1800" dirty="0"/>
              <a:t>)</a:t>
            </a:r>
            <a:r>
              <a:rPr lang="sk-SK" sz="1800" dirty="0" smtClean="0"/>
              <a:t>.</a:t>
            </a:r>
          </a:p>
          <a:p>
            <a:pPr algn="just">
              <a:buNone/>
            </a:pPr>
            <a:r>
              <a:rPr lang="sk-SK" sz="1800" dirty="0" smtClean="0"/>
              <a:t> </a:t>
            </a:r>
            <a:r>
              <a:rPr lang="sk-SK" sz="1800" dirty="0"/>
              <a:t>	</a:t>
            </a:r>
            <a:r>
              <a:rPr lang="sk-SK" sz="1800" b="1" dirty="0" smtClean="0">
                <a:solidFill>
                  <a:srgbClr val="F79646">
                    <a:lumMod val="75000"/>
                  </a:srgbClr>
                </a:solidFill>
              </a:rPr>
              <a:t>           </a:t>
            </a:r>
          </a:p>
          <a:p>
            <a:pPr marL="0">
              <a:buNone/>
            </a:pPr>
            <a:endParaRPr lang="sk-SK" sz="1600" dirty="0" smtClean="0"/>
          </a:p>
          <a:p>
            <a:endParaRPr lang="sk-SK" sz="1600" dirty="0"/>
          </a:p>
        </p:txBody>
      </p:sp>
      <p:sp>
        <p:nvSpPr>
          <p:cNvPr id="3" name="Rectangle 2"/>
          <p:cNvSpPr/>
          <p:nvPr/>
        </p:nvSpPr>
        <p:spPr>
          <a:xfrm>
            <a:off x="990600" y="457200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2.4 Oprávnenosť výdavkov realizácie projektu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55136" y="890195"/>
            <a:ext cx="8537343" cy="5259557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sk-SK" sz="1600" b="1" dirty="0" smtClean="0"/>
              <a:t>Pre aktivitu č.1: </a:t>
            </a:r>
          </a:p>
          <a:p>
            <a:pPr marL="0" algn="just">
              <a:buNone/>
            </a:pPr>
            <a:r>
              <a:rPr lang="sk-SK" sz="1600" dirty="0" smtClean="0"/>
              <a:t>Na zariadenie sa nevzťahuje zákon č. 245/2008 Z. z. o výchove a vzdelávaní (školský zákon) a zákon č. 448/2008 Z. z. o sociálnych </a:t>
            </a:r>
            <a:r>
              <a:rPr lang="sk-SK" sz="1600" dirty="0"/>
              <a:t>službách. </a:t>
            </a:r>
            <a:endParaRPr lang="sk-SK" sz="1600" dirty="0" smtClean="0"/>
          </a:p>
          <a:p>
            <a:pPr marL="0">
              <a:buNone/>
            </a:pPr>
            <a:r>
              <a:rPr lang="sk-SK" sz="1600" dirty="0" smtClean="0"/>
              <a:t>Zariadenie: </a:t>
            </a:r>
          </a:p>
          <a:p>
            <a:pPr algn="just">
              <a:buFont typeface="+mj-lt"/>
              <a:buAutoNum type="arabicPeriod"/>
            </a:pPr>
            <a:r>
              <a:rPr lang="sk-SK" sz="1600" dirty="0" smtClean="0"/>
              <a:t>má uzatvorenú </a:t>
            </a:r>
            <a:r>
              <a:rPr lang="sk-SK" sz="1600" b="1" dirty="0" smtClean="0"/>
              <a:t>poistnú zmluvu </a:t>
            </a:r>
            <a:r>
              <a:rPr lang="sk-SK" sz="1600" dirty="0" smtClean="0"/>
              <a:t>pre prípad zodpovednosti za škodu spôsobenú pri poskytovaní flexibilnej formy starostlivosti o deti,</a:t>
            </a:r>
          </a:p>
          <a:p>
            <a:pPr lvl="0" algn="just">
              <a:buFont typeface="+mj-lt"/>
              <a:buAutoNum type="arabicPeriod"/>
            </a:pPr>
            <a:r>
              <a:rPr lang="sk-SK" sz="1600" dirty="0"/>
              <a:t>musí </a:t>
            </a:r>
            <a:r>
              <a:rPr lang="sk-SK" sz="1600" dirty="0" smtClean="0"/>
              <a:t>spĺňať požiadavky bezpečnosti a ochrany zdravia pri práci v zmysle zákona</a:t>
            </a:r>
            <a:r>
              <a:rPr lang="sk-SK" sz="1600" b="1" dirty="0" smtClean="0"/>
              <a:t> č. 124/2006 Z. z. o bezpečnosti a ochrane zdravia pri práce</a:t>
            </a:r>
            <a:r>
              <a:rPr lang="sk-SK" sz="1600" dirty="0" smtClean="0"/>
              <a:t>, </a:t>
            </a:r>
            <a:endParaRPr lang="sk-SK" sz="1600" dirty="0"/>
          </a:p>
          <a:p>
            <a:pPr algn="just">
              <a:buFont typeface="+mj-lt"/>
              <a:buAutoNum type="arabicPeriod"/>
            </a:pPr>
            <a:r>
              <a:rPr lang="sk-SK" sz="1600" dirty="0"/>
              <a:t>musí </a:t>
            </a:r>
            <a:r>
              <a:rPr lang="sk-SK" sz="1600" dirty="0" smtClean="0"/>
              <a:t>vyhovovať zákonu </a:t>
            </a:r>
            <a:r>
              <a:rPr lang="sk-SK" sz="1600" b="1" dirty="0" smtClean="0"/>
              <a:t>č. 355/2007 Z. z. o ochrane, podpore a rozvoji verejného zdravia</a:t>
            </a:r>
            <a:r>
              <a:rPr lang="sk-SK" sz="1600" dirty="0" smtClean="0"/>
              <a:t> (zdravotne vhodné prostredie, priestorové usporiadanie, funkčné členenie a vybavenie, čistenie a udržiavanie priestorov, zásobovanie tečúcou pitnou vodou a tečúcou teplou vodou), pričom musí </a:t>
            </a:r>
            <a:r>
              <a:rPr lang="sk-SK" sz="1600" dirty="0"/>
              <a:t>mať schválený </a:t>
            </a:r>
            <a:r>
              <a:rPr lang="sk-SK" sz="1600" b="1" dirty="0"/>
              <a:t>Prevádzkový poriadok </a:t>
            </a:r>
            <a:r>
              <a:rPr lang="sk-SK" sz="1600" dirty="0" smtClean="0"/>
              <a:t>podľa </a:t>
            </a:r>
            <a:r>
              <a:rPr lang="sk-SK" sz="1600" dirty="0"/>
              <a:t>ustanovenia § 52 ods. 1 písm. e), resp. podľa § 26 ods. 4 písm. m) v prípade vytvorenia zariadenia s poskytovaním spoločného </a:t>
            </a:r>
            <a:r>
              <a:rPr lang="sk-SK" sz="1600" dirty="0" smtClean="0"/>
              <a:t>stravovania, spĺňať </a:t>
            </a:r>
            <a:r>
              <a:rPr lang="sk-SK" sz="1600" dirty="0"/>
              <a:t>požiadavky </a:t>
            </a:r>
            <a:r>
              <a:rPr lang="sk-SK" sz="1600" dirty="0" smtClean="0"/>
              <a:t>podľa </a:t>
            </a:r>
            <a:r>
              <a:rPr lang="sk-SK" sz="1600" b="1" dirty="0" smtClean="0"/>
              <a:t>vyhlášky </a:t>
            </a:r>
            <a:r>
              <a:rPr lang="sk-SK" sz="1600" b="1" dirty="0"/>
              <a:t>MZ SR č. 533/2007 Z. z. o podrobnostiach o požiadavkách na zariadenia spoločného </a:t>
            </a:r>
            <a:r>
              <a:rPr lang="sk-SK" sz="1600" b="1" dirty="0" smtClean="0"/>
              <a:t>stravovania </a:t>
            </a:r>
          </a:p>
          <a:p>
            <a:pPr marL="0" lvl="0" indent="0" algn="just">
              <a:buNone/>
            </a:pPr>
            <a:r>
              <a:rPr lang="sk-SK" sz="1800" b="1" dirty="0" smtClean="0"/>
              <a:t>Žiadateľ </a:t>
            </a:r>
            <a:r>
              <a:rPr lang="sk-SK" sz="1800" b="1" dirty="0"/>
              <a:t>je povinný uviesť </a:t>
            </a:r>
            <a:r>
              <a:rPr lang="sk-SK" sz="1800" b="1" u="sng" dirty="0"/>
              <a:t>vyjadrenie</a:t>
            </a:r>
            <a:r>
              <a:rPr lang="sk-SK" sz="1800" b="1" dirty="0"/>
              <a:t> ku každej čiastkovej podmienke v žiadosti o NFP (bod 7.2</a:t>
            </a:r>
            <a:r>
              <a:rPr lang="sk-SK" sz="1800" b="1" dirty="0" smtClean="0"/>
              <a:t>).</a:t>
            </a:r>
            <a:endParaRPr lang="sk-SK" sz="1800" dirty="0"/>
          </a:p>
        </p:txBody>
      </p:sp>
      <p:sp>
        <p:nvSpPr>
          <p:cNvPr id="4" name="Obdĺžnik 3"/>
          <p:cNvSpPr/>
          <p:nvPr/>
        </p:nvSpPr>
        <p:spPr>
          <a:xfrm>
            <a:off x="355136" y="260648"/>
            <a:ext cx="85373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solidFill>
                  <a:srgbClr val="F79646">
                    <a:lumMod val="75000"/>
                  </a:srgbClr>
                </a:solidFill>
              </a:rPr>
              <a:t>Osobitné podmienky oprávnenosti žiadateľa (PPP </a:t>
            </a:r>
            <a:r>
              <a:rPr lang="sk-SK" sz="2800" b="1" dirty="0" err="1" smtClean="0">
                <a:solidFill>
                  <a:srgbClr val="F79646">
                    <a:lumMod val="75000"/>
                  </a:srgbClr>
                </a:solidFill>
              </a:rPr>
              <a:t>Pč</a:t>
            </a:r>
            <a:r>
              <a:rPr lang="sk-SK" sz="2800" b="1" dirty="0" smtClean="0">
                <a:solidFill>
                  <a:srgbClr val="F79646">
                    <a:lumMod val="75000"/>
                  </a:srgbClr>
                </a:solidFill>
              </a:rPr>
              <a:t> 17)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2694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052736"/>
            <a:ext cx="8447856" cy="4890864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sk-SK" sz="1600" b="1" dirty="0" smtClean="0"/>
              <a:t>V rámci aktivity č. 1 </a:t>
            </a:r>
            <a:r>
              <a:rPr lang="sk-SK" sz="1600" dirty="0" smtClean="0"/>
              <a:t>budú podporené nové alebo už existujúce zariadenia poskytujúce flexibilné formy starostlivosti o deti.</a:t>
            </a:r>
          </a:p>
          <a:p>
            <a:pPr marL="0">
              <a:buNone/>
            </a:pPr>
            <a:r>
              <a:rPr lang="sk-SK" sz="1600" b="1" dirty="0" smtClean="0"/>
              <a:t>Nové zariadenia </a:t>
            </a:r>
            <a:r>
              <a:rPr lang="sk-SK" sz="1600" dirty="0" smtClean="0"/>
              <a:t>– sú zariadenia, ktoré </a:t>
            </a:r>
            <a:r>
              <a:rPr lang="sk-SK" sz="1600" u="sng" dirty="0" smtClean="0"/>
              <a:t>12 mesiacov pred predložením ŽoNFP</a:t>
            </a:r>
            <a:r>
              <a:rPr lang="sk-SK" sz="1600" dirty="0" smtClean="0"/>
              <a:t> </a:t>
            </a:r>
            <a:r>
              <a:rPr lang="sk-SK" sz="1600" b="1" dirty="0" smtClean="0"/>
              <a:t>neposkytovali</a:t>
            </a:r>
            <a:r>
              <a:rPr lang="sk-SK" sz="1600" u="sng" dirty="0" smtClean="0"/>
              <a:t> </a:t>
            </a:r>
            <a:r>
              <a:rPr lang="sk-SK" sz="1600" dirty="0" smtClean="0"/>
              <a:t>starostlivosť o deti plateným personálom.</a:t>
            </a:r>
            <a:endParaRPr lang="cs-CZ" sz="1600" dirty="0" smtClean="0"/>
          </a:p>
          <a:p>
            <a:pPr marL="0">
              <a:buNone/>
            </a:pPr>
            <a:r>
              <a:rPr lang="sk-SK" sz="1600" b="1" dirty="0" smtClean="0"/>
              <a:t>Existujúce zariadenia </a:t>
            </a:r>
            <a:r>
              <a:rPr lang="sk-SK" sz="1600" dirty="0" smtClean="0"/>
              <a:t>– sú zariadenia, ktoré </a:t>
            </a:r>
            <a:r>
              <a:rPr lang="sk-SK" sz="1600" u="sng" dirty="0" smtClean="0"/>
              <a:t>12 mesiacov pred predložením ŽoNFP</a:t>
            </a:r>
            <a:r>
              <a:rPr lang="sk-SK" sz="1600" dirty="0" smtClean="0"/>
              <a:t> </a:t>
            </a:r>
            <a:r>
              <a:rPr lang="sk-SK" sz="1600" b="1" dirty="0" smtClean="0"/>
              <a:t>poskytovali</a:t>
            </a:r>
            <a:r>
              <a:rPr lang="sk-SK" sz="1600" u="sng" dirty="0" smtClean="0"/>
              <a:t> </a:t>
            </a:r>
            <a:r>
              <a:rPr lang="sk-SK" sz="1600" dirty="0" smtClean="0"/>
              <a:t>starostlivosť o deti plateným personálom.</a:t>
            </a:r>
          </a:p>
          <a:p>
            <a:pPr marL="0">
              <a:buNone/>
            </a:pPr>
            <a:r>
              <a:rPr lang="sk-SK" sz="1600" dirty="0" smtClean="0"/>
              <a:t> </a:t>
            </a:r>
          </a:p>
          <a:p>
            <a:pPr marL="0" algn="just">
              <a:buNone/>
            </a:pPr>
            <a:r>
              <a:rPr lang="sk-SK" sz="1600" dirty="0" smtClean="0"/>
              <a:t>Existujúce zariadenia musia splniť podmienku, že rozšíria svoje kapacity a </a:t>
            </a:r>
            <a:r>
              <a:rPr lang="sk-SK" sz="1600" b="1" dirty="0" smtClean="0"/>
              <a:t>minimálne 25% rozšírenej kapacity (t.j. len z navýšeného počtu detí) bude obsadená deťmi so špeciálnymi výchovno-vzdelávacími potrebami (ŠVVP)</a:t>
            </a:r>
            <a:r>
              <a:rPr lang="sk-SK" sz="1600" dirty="0" smtClean="0"/>
              <a:t>. Kapacity sa posudzujú podľa priemerného evidenčného počtu detí za posledných 12 mesiacov prepočítané na plné miesta. Informáciu o počte detí pred predložením ŽoNFP, o rozšírení kapacity existujúceho zariadenia, ako aj o počte detí so ŠVVP žiadateľ uvedie v ŽoNFP. Splnenie podmienky, že minimálne 25% z rozšírenej kapacity pre existujúce zariadenia bude obsadená deťmi so ŠVVP, sa overí počas realizácie projektu.</a:t>
            </a:r>
            <a:endParaRPr lang="cs-CZ" sz="1600" dirty="0" smtClean="0"/>
          </a:p>
          <a:p>
            <a:pPr marL="0">
              <a:buNone/>
            </a:pPr>
            <a:r>
              <a:rPr lang="sk-SK" sz="1600" dirty="0" smtClean="0"/>
              <a:t>Dieťaťom so ŠVVP (</a:t>
            </a:r>
            <a:r>
              <a:rPr lang="sk-SK" sz="1600" u="sng" dirty="0" smtClean="0">
                <a:solidFill>
                  <a:srgbClr val="0000FF"/>
                </a:solidFill>
              </a:rPr>
              <a:t>Príloha č. 11 výzvy</a:t>
            </a:r>
            <a:r>
              <a:rPr lang="sk-SK" sz="1600" dirty="0" smtClean="0"/>
              <a:t>) sa rozumie: 1. dieťa so zdravotným znevýhodnením, </a:t>
            </a:r>
            <a:endParaRPr lang="cs-CZ" sz="1600" dirty="0" smtClean="0"/>
          </a:p>
          <a:p>
            <a:pPr marL="0" lvl="0">
              <a:buNone/>
            </a:pPr>
            <a:r>
              <a:rPr lang="sk-SK" sz="1600" dirty="0" smtClean="0"/>
              <a:t>				 2. dieťa zo sociálne znevýhodneného prostredia.</a:t>
            </a:r>
            <a:endParaRPr lang="cs-CZ" sz="1600" dirty="0" smtClean="0"/>
          </a:p>
          <a:p>
            <a:pPr marL="0">
              <a:buNone/>
            </a:pPr>
            <a:r>
              <a:rPr lang="sk-SK" sz="1600" dirty="0" smtClean="0"/>
              <a:t> </a:t>
            </a:r>
            <a:r>
              <a:rPr lang="sk-SK" sz="1600" b="1" dirty="0" smtClean="0">
                <a:solidFill>
                  <a:srgbClr val="008000"/>
                </a:solidFill>
              </a:rPr>
              <a:t>Pre aktivitu č. 2:</a:t>
            </a:r>
            <a:endParaRPr lang="cs-CZ" sz="1600" dirty="0" smtClean="0">
              <a:solidFill>
                <a:srgbClr val="008000"/>
              </a:solidFill>
            </a:endParaRPr>
          </a:p>
          <a:p>
            <a:pPr marL="0">
              <a:buNone/>
            </a:pPr>
            <a:r>
              <a:rPr lang="sk-SK" sz="1600" b="1" dirty="0" smtClean="0">
                <a:solidFill>
                  <a:srgbClr val="008000"/>
                </a:solidFill>
              </a:rPr>
              <a:t>Zamestnávateľ vykonáva činnosť, na realizáciu ktorej bol zriadený, minimálne 12 mesiacov pred predložením ŽoNFP.</a:t>
            </a:r>
          </a:p>
          <a:p>
            <a:endParaRPr lang="sk-SK" sz="1600" dirty="0"/>
          </a:p>
        </p:txBody>
      </p:sp>
      <p:sp>
        <p:nvSpPr>
          <p:cNvPr id="3" name="Rectangle 2"/>
          <p:cNvSpPr/>
          <p:nvPr/>
        </p:nvSpPr>
        <p:spPr>
          <a:xfrm>
            <a:off x="395536" y="457199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Osobitné </a:t>
            </a:r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podmienky oprávnenosti žiadateľa (PPP Pč 17</a:t>
            </a:r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) </a:t>
            </a: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3400" y="457200"/>
            <a:ext cx="8186766" cy="5348064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endParaRPr lang="sk-SK" sz="21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sk-SK" sz="2800" b="1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  <a:r>
              <a:rPr lang="sk-SK" sz="5100" b="1" dirty="0" smtClean="0">
                <a:solidFill>
                  <a:srgbClr val="F79646">
                    <a:lumMod val="75000"/>
                  </a:srgbClr>
                </a:solidFill>
              </a:rPr>
              <a:t>2.5 Oprávnenosť miesta realizácie projektu </a:t>
            </a:r>
          </a:p>
          <a:p>
            <a:pPr>
              <a:buNone/>
            </a:pPr>
            <a:endParaRPr lang="sk-SK" sz="2800" b="1" dirty="0" smtClean="0"/>
          </a:p>
          <a:p>
            <a:pPr>
              <a:buNone/>
            </a:pPr>
            <a:r>
              <a:rPr lang="sk-SK" sz="4400" b="1" dirty="0" smtClean="0">
                <a:solidFill>
                  <a:srgbClr val="F79646">
                    <a:lumMod val="75000"/>
                  </a:srgbClr>
                </a:solidFill>
              </a:rPr>
              <a:t>Projekt je realizovaný na oprávnenom území (PPP Pč 20)</a:t>
            </a:r>
          </a:p>
          <a:p>
            <a:pPr>
              <a:buNone/>
            </a:pPr>
            <a:endParaRPr lang="sk-SK" sz="28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>
              <a:buNone/>
            </a:pPr>
            <a:r>
              <a:rPr lang="sk-SK" sz="3800" b="1" dirty="0" smtClean="0"/>
              <a:t>Žiadateľ je povinný realizovať aktivity projektu výlučne na oprávnenom území.</a:t>
            </a:r>
            <a:endParaRPr lang="cs-CZ" sz="3800" dirty="0" smtClean="0"/>
          </a:p>
          <a:p>
            <a:pPr marL="0">
              <a:buNone/>
            </a:pPr>
            <a:endParaRPr lang="sk-SK" sz="3800" dirty="0" smtClean="0"/>
          </a:p>
          <a:p>
            <a:pPr marL="0">
              <a:buNone/>
            </a:pPr>
            <a:r>
              <a:rPr lang="sk-SK" sz="3800" dirty="0" smtClean="0"/>
              <a:t>Pre realizáciu projektu sú oprávneným územím </a:t>
            </a:r>
            <a:r>
              <a:rPr lang="sk-SK" sz="3800" b="1" dirty="0" smtClean="0">
                <a:solidFill>
                  <a:srgbClr val="00B050"/>
                </a:solidFill>
              </a:rPr>
              <a:t>menej rozvinuté regióny </a:t>
            </a:r>
            <a:r>
              <a:rPr lang="sk-SK" sz="3800" dirty="0" smtClean="0"/>
              <a:t>(MRR).</a:t>
            </a:r>
            <a:endParaRPr lang="cs-CZ" sz="3800" dirty="0" smtClean="0"/>
          </a:p>
          <a:p>
            <a:pPr marL="0">
              <a:buNone/>
            </a:pPr>
            <a:endParaRPr lang="sk-SK" sz="3800" b="1" dirty="0" smtClean="0"/>
          </a:p>
          <a:p>
            <a:pPr marL="0" algn="just">
              <a:buNone/>
            </a:pPr>
            <a:r>
              <a:rPr lang="sk-SK" sz="3800" b="1" dirty="0" smtClean="0"/>
              <a:t>Pri posudzovaní územnej oprávnenosti platí, že je rozhodujúce </a:t>
            </a:r>
            <a:r>
              <a:rPr lang="sk-SK" sz="3800" b="1" u="sng" dirty="0" smtClean="0"/>
              <a:t>miesto výkonu aktivity</a:t>
            </a:r>
            <a:r>
              <a:rPr lang="sk-SK" sz="3800" b="1" dirty="0" smtClean="0"/>
              <a:t> </a:t>
            </a:r>
            <a:r>
              <a:rPr lang="sk-SK" sz="3800" dirty="0" smtClean="0"/>
              <a:t>(sídlo žiadateľa, trvalý/prechodný pobyt cieľovej skupiny nie sú rozhodujúce pre určenie územnej oprávnenosti).</a:t>
            </a:r>
            <a:endParaRPr lang="cs-CZ" sz="3800" dirty="0" smtClean="0"/>
          </a:p>
          <a:p>
            <a:pPr marL="0">
              <a:buNone/>
            </a:pPr>
            <a:endParaRPr lang="sk-SK" sz="3800" dirty="0" smtClean="0"/>
          </a:p>
          <a:p>
            <a:pPr marL="0">
              <a:buNone/>
            </a:pPr>
            <a:r>
              <a:rPr lang="sk-SK" sz="3800" b="1" dirty="0" smtClean="0"/>
              <a:t>Pre aktivitu č. 1 </a:t>
            </a:r>
            <a:r>
              <a:rPr lang="sk-SK" sz="3800" dirty="0" smtClean="0"/>
              <a:t>platí, že zariadenie zabezpečuje flexibilnú formu starostlivosti o deti na území </a:t>
            </a:r>
            <a:r>
              <a:rPr lang="sk-SK" sz="3800" dirty="0" smtClean="0">
                <a:solidFill>
                  <a:srgbClr val="008000"/>
                </a:solidFill>
              </a:rPr>
              <a:t>SR, okrem </a:t>
            </a:r>
            <a:r>
              <a:rPr lang="sk-SK" sz="3800" dirty="0" smtClean="0"/>
              <a:t>Bratislavského samosprávneho kraja. </a:t>
            </a:r>
            <a:endParaRPr lang="cs-CZ" sz="3800" dirty="0" smtClean="0"/>
          </a:p>
          <a:p>
            <a:pPr marL="0">
              <a:buNone/>
            </a:pPr>
            <a:endParaRPr lang="sk-SK" sz="3800" dirty="0" smtClean="0"/>
          </a:p>
          <a:p>
            <a:pPr marL="0">
              <a:buNone/>
            </a:pPr>
            <a:r>
              <a:rPr lang="sk-SK" sz="3800" b="1" dirty="0" smtClean="0">
                <a:solidFill>
                  <a:srgbClr val="008000"/>
                </a:solidFill>
              </a:rPr>
              <a:t>Pre aktivitu č. 2 </a:t>
            </a:r>
            <a:r>
              <a:rPr lang="sk-SK" sz="3800" dirty="0" smtClean="0">
                <a:solidFill>
                  <a:srgbClr val="008000"/>
                </a:solidFill>
              </a:rPr>
              <a:t>platí, že miesto výkonu práce zamestnanca  na podporenom flexibilnom pracovnom mieste je na území SR, okrem Bratislavského samosprávneho kraja.</a:t>
            </a:r>
            <a:endParaRPr lang="sk-SK" sz="3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838200"/>
            <a:ext cx="8330782" cy="48950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3200" b="1" dirty="0" smtClean="0">
                <a:solidFill>
                  <a:srgbClr val="F79646">
                    <a:lumMod val="75000"/>
                  </a:srgbClr>
                </a:solidFill>
              </a:rPr>
              <a:t>Relevantný spôsob financovania (PPP Pč 22) </a:t>
            </a:r>
            <a:r>
              <a:rPr lang="sk-SK" sz="3200" dirty="0" smtClean="0"/>
              <a:t>	</a:t>
            </a:r>
            <a:endParaRPr lang="sk-SK" sz="32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Forma financovania</a:t>
            </a:r>
            <a:r>
              <a:rPr lang="sk-SK" sz="2600" dirty="0" smtClean="0">
                <a:solidFill>
                  <a:srgbClr val="000000"/>
                </a:solidFill>
              </a:rPr>
              <a:t>:                nenávratný grant (</a:t>
            </a:r>
            <a:r>
              <a:rPr lang="sk-SK" sz="2600" dirty="0" smtClean="0"/>
              <a:t>nenávratný finančný príspevok)</a:t>
            </a:r>
          </a:p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Spôsob </a:t>
            </a:r>
            <a:r>
              <a:rPr lang="sk-SK" sz="2600" b="1" dirty="0">
                <a:solidFill>
                  <a:srgbClr val="000000"/>
                </a:solidFill>
              </a:rPr>
              <a:t>financovania:</a:t>
            </a:r>
            <a:r>
              <a:rPr lang="sk-SK" sz="2600" dirty="0" smtClean="0">
                <a:solidFill>
                  <a:srgbClr val="000000"/>
                </a:solidFill>
              </a:rPr>
              <a:t> 	systém </a:t>
            </a:r>
            <a:r>
              <a:rPr lang="sk-SK" sz="2600" dirty="0">
                <a:solidFill>
                  <a:srgbClr val="000000"/>
                </a:solidFill>
              </a:rPr>
              <a:t>zálohových </a:t>
            </a:r>
            <a:r>
              <a:rPr lang="sk-SK" sz="2600" dirty="0" smtClean="0">
                <a:solidFill>
                  <a:srgbClr val="000000"/>
                </a:solidFill>
              </a:rPr>
              <a:t>platieb</a:t>
            </a:r>
          </a:p>
          <a:p>
            <a:pPr marL="0" indent="0"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			systém refundácie </a:t>
            </a:r>
          </a:p>
          <a:p>
            <a:pPr marL="0" indent="0"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     			kombinácia </a:t>
            </a:r>
            <a:r>
              <a:rPr lang="sk-SK" sz="2600" dirty="0">
                <a:solidFill>
                  <a:srgbClr val="000000"/>
                </a:solidFill>
              </a:rPr>
              <a:t>systému zálohových platieb a</a:t>
            </a:r>
            <a:r>
              <a:rPr lang="sk-SK" sz="2600" dirty="0" smtClean="0">
                <a:solidFill>
                  <a:srgbClr val="000000"/>
                </a:solidFill>
              </a:rPr>
              <a:t> refundácie</a:t>
            </a:r>
          </a:p>
          <a:p>
            <a:pPr marL="0" lvl="0" indent="0">
              <a:buNone/>
            </a:pPr>
            <a:endParaRPr lang="sk-SK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>
              <a:buNone/>
            </a:pPr>
            <a:r>
              <a:rPr lang="sk-SK" sz="3200" b="1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  <a:r>
              <a:rPr lang="sk-SK" sz="3840" b="1" dirty="0" smtClean="0">
                <a:solidFill>
                  <a:srgbClr val="F79646">
                    <a:lumMod val="75000"/>
                  </a:srgbClr>
                </a:solidFill>
              </a:rPr>
              <a:t>2.9 Ďalšie podmienky poskytnutia príspevku</a:t>
            </a:r>
          </a:p>
          <a:p>
            <a:pPr marL="0" indent="0">
              <a:buNone/>
            </a:pPr>
            <a:r>
              <a:rPr lang="sk-SK" sz="3200" b="1" dirty="0" smtClean="0">
                <a:solidFill>
                  <a:srgbClr val="F79646">
                    <a:lumMod val="75000"/>
                  </a:srgbClr>
                </a:solidFill>
              </a:rPr>
              <a:t>Výška príspevku (PPP Pč 27)</a:t>
            </a:r>
            <a:endParaRPr lang="sk-SK" sz="3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výška príspevku: </a:t>
            </a:r>
            <a:r>
              <a:rPr lang="sk-SK" sz="2600" dirty="0" smtClean="0"/>
              <a:t>   	  15 000 €</a:t>
            </a:r>
            <a:endParaRPr lang="sk-SK" sz="2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výška príspevku:</a:t>
            </a:r>
            <a:r>
              <a:rPr lang="sk-SK" sz="2600" b="1" dirty="0" smtClean="0">
                <a:solidFill>
                  <a:srgbClr val="000000"/>
                </a:solidFill>
              </a:rPr>
              <a:t> 		</a:t>
            </a:r>
            <a:r>
              <a:rPr lang="sk-SK" sz="2600" dirty="0" smtClean="0"/>
              <a:t>150</a:t>
            </a:r>
            <a:r>
              <a:rPr lang="sk-SK" sz="2600" dirty="0"/>
              <a:t> 000 </a:t>
            </a:r>
            <a:r>
              <a:rPr lang="sk-SK" sz="2600" dirty="0">
                <a:solidFill>
                  <a:srgbClr val="000000"/>
                </a:solidFill>
              </a:rPr>
              <a:t>€ </a:t>
            </a:r>
            <a:endParaRPr lang="sk-SK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sz="2571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sk-SK" sz="3200" b="1" dirty="0" smtClean="0">
                <a:solidFill>
                  <a:srgbClr val="F79646">
                    <a:lumMod val="75000"/>
                  </a:srgbClr>
                </a:solidFill>
              </a:rPr>
              <a:t>Časová oprávnenosť realizácie projektu (PPP Pč 28)</a:t>
            </a:r>
            <a:endParaRPr lang="sk-SK" sz="3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dĺžka realizácie projektu:</a:t>
            </a:r>
            <a:r>
              <a:rPr lang="sk-SK" sz="2600" dirty="0" smtClean="0">
                <a:solidFill>
                  <a:srgbClr val="000000"/>
                </a:solidFill>
              </a:rPr>
              <a:t> 	12 mesiacov </a:t>
            </a:r>
            <a:endParaRPr lang="sk-SK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dĺžka realizácie projektu:</a:t>
            </a:r>
            <a:r>
              <a:rPr lang="sk-SK" sz="2600" b="1" dirty="0" smtClean="0">
                <a:solidFill>
                  <a:srgbClr val="000000"/>
                </a:solidFill>
              </a:rPr>
              <a:t> 	</a:t>
            </a:r>
            <a:r>
              <a:rPr lang="sk-SK" sz="2600" dirty="0" smtClean="0">
                <a:solidFill>
                  <a:srgbClr val="000000"/>
                </a:solidFill>
              </a:rPr>
              <a:t>24 mesiacov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600" dirty="0" smtClean="0"/>
              <a:t>Oprávnené </a:t>
            </a:r>
            <a:r>
              <a:rPr lang="sk-SK" sz="2600" dirty="0"/>
              <a:t>obdobie</a:t>
            </a:r>
            <a:r>
              <a:rPr lang="sk-SK" sz="2600" dirty="0" smtClean="0"/>
              <a:t> realizácie projektu sa </a:t>
            </a:r>
            <a:r>
              <a:rPr lang="sk-SK" sz="2600" dirty="0"/>
              <a:t>začína najskôr odo dňa, v ktorom Zmluva o poskytnutí </a:t>
            </a:r>
            <a:r>
              <a:rPr lang="sk-SK" sz="2600" dirty="0" smtClean="0"/>
              <a:t>NFP nadobudla</a:t>
            </a:r>
            <a:r>
              <a:rPr lang="sk-SK" sz="2600" dirty="0"/>
              <a:t> účinnosť, a trvá do 31.12.2021.</a:t>
            </a:r>
            <a:endParaRPr lang="sk-SK" sz="26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30263" y="228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endParaRPr lang="sk-SK" sz="20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lvl="0">
              <a:spcBef>
                <a:spcPts val="0"/>
              </a:spcBef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2.7 Spôsob financovania</a:t>
            </a:r>
          </a:p>
          <a:p>
            <a:pPr lvl="0">
              <a:spcBef>
                <a:spcPts val="0"/>
              </a:spcBef>
            </a:pPr>
            <a:endParaRPr lang="sk-SK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99592" y="420584"/>
            <a:ext cx="7797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000" b="1" dirty="0" smtClean="0">
                <a:solidFill>
                  <a:srgbClr val="F79646">
                    <a:lumMod val="75000"/>
                  </a:srgbClr>
                </a:solidFill>
              </a:rPr>
              <a:t>          </a:t>
            </a:r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2.9 </a:t>
            </a:r>
            <a:r>
              <a:rPr lang="pl-PL" sz="2800" b="1" dirty="0">
                <a:solidFill>
                  <a:srgbClr val="F79646">
                    <a:lumMod val="75000"/>
                  </a:srgbClr>
                </a:solidFill>
              </a:rPr>
              <a:t>Ďalšie podmienky poskytnutia príspevku</a:t>
            </a:r>
            <a:r>
              <a:rPr lang="pl-PL" sz="2800" b="1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500853" y="1268760"/>
            <a:ext cx="8186766" cy="388843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600" b="1" dirty="0" smtClean="0">
                <a:solidFill>
                  <a:srgbClr val="F79646">
                    <a:lumMod val="75000"/>
                  </a:srgbClr>
                </a:solidFill>
              </a:rPr>
              <a:t>Definovanie merateľných ukazovateľov projektu (PPP Pč 29)</a:t>
            </a:r>
          </a:p>
          <a:p>
            <a:pPr marL="0" lvl="0" indent="0" algn="just">
              <a:buNone/>
            </a:pPr>
            <a:endParaRPr lang="sk-SK" sz="2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2000" dirty="0" smtClean="0">
                <a:solidFill>
                  <a:prstClr val="black"/>
                </a:solidFill>
              </a:rPr>
              <a:t>Merateľnými </a:t>
            </a:r>
            <a:r>
              <a:rPr lang="sk-SK" sz="2000" dirty="0">
                <a:solidFill>
                  <a:prstClr val="black"/>
                </a:solidFill>
              </a:rPr>
              <a:t>ukazovateľmi v rámci výzvy sú projektové ukazovatele priradené k špecifickému cieľu 3.2.1, ktoré je žiadateľ/prijímateľ povinný všetky </a:t>
            </a:r>
            <a:r>
              <a:rPr lang="sk-SK" sz="2000" b="1" dirty="0" smtClean="0">
                <a:solidFill>
                  <a:prstClr val="black"/>
                </a:solidFill>
              </a:rPr>
              <a:t>sledovať/monitorovať</a:t>
            </a:r>
            <a:r>
              <a:rPr lang="sk-SK" sz="2000" dirty="0">
                <a:solidFill>
                  <a:prstClr val="black"/>
                </a:solidFill>
              </a:rPr>
              <a:t>. </a:t>
            </a:r>
            <a:endParaRPr lang="sk-SK" sz="20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sk-SK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2000" u="sng" dirty="0" smtClean="0">
                <a:solidFill>
                  <a:prstClr val="black"/>
                </a:solidFill>
              </a:rPr>
              <a:t>Výstupy/výsledky</a:t>
            </a:r>
            <a:r>
              <a:rPr lang="sk-SK" sz="2000" dirty="0">
                <a:solidFill>
                  <a:prstClr val="black"/>
                </a:solidFill>
              </a:rPr>
              <a:t>, ktoré majú byť dosiahnuté realizáciou aktivít projektu, musia byť kvantifikované prostredníctvom merateľných ukazovateľov, ktoré sú uvedené v </a:t>
            </a:r>
            <a:r>
              <a:rPr lang="sk-SK" sz="2000" u="sng" dirty="0">
                <a:solidFill>
                  <a:srgbClr val="0000FF"/>
                </a:solidFill>
              </a:rPr>
              <a:t>Prílohe č. 4 výzvy</a:t>
            </a:r>
            <a:r>
              <a:rPr lang="sk-SK" sz="2000" dirty="0">
                <a:solidFill>
                  <a:srgbClr val="0000FF"/>
                </a:solidFill>
              </a:rPr>
              <a:t>, </a:t>
            </a:r>
            <a:r>
              <a:rPr lang="sk-SK" sz="2000" dirty="0">
                <a:solidFill>
                  <a:prstClr val="black"/>
                </a:solidFill>
              </a:rPr>
              <a:t>vrátane zadefinovanej relevancie k horizontálnym princípom.</a:t>
            </a:r>
          </a:p>
          <a:p>
            <a:pPr marL="0" lvl="0" indent="0" algn="just">
              <a:buNone/>
            </a:pPr>
            <a:endParaRPr lang="sk-SK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2000" dirty="0">
                <a:solidFill>
                  <a:prstClr val="black"/>
                </a:solidFill>
              </a:rPr>
              <a:t>Žiadateľ/prijímateľ nemusí plánovať cieľovú hodnotu všetkých ukazovateľov, avšak </a:t>
            </a:r>
            <a:r>
              <a:rPr lang="sk-SK" sz="2000" b="1" dirty="0">
                <a:solidFill>
                  <a:prstClr val="black"/>
                </a:solidFill>
              </a:rPr>
              <a:t>pre žiadateľa/prijímateľa je </a:t>
            </a:r>
            <a:r>
              <a:rPr lang="sk-SK" sz="2000" b="1" u="sng" dirty="0">
                <a:solidFill>
                  <a:prstClr val="black"/>
                </a:solidFill>
              </a:rPr>
              <a:t>záväzná kvantifikácia, t.j. stanovenie „nenulovej“ hodnoty </a:t>
            </a:r>
            <a:r>
              <a:rPr lang="sk-SK" sz="2000" b="1" dirty="0">
                <a:solidFill>
                  <a:prstClr val="black"/>
                </a:solidFill>
              </a:rPr>
              <a:t>merateľných ukazovateľov bez </a:t>
            </a:r>
            <a:r>
              <a:rPr lang="sk-SK" sz="2000" b="1" dirty="0" smtClean="0">
                <a:solidFill>
                  <a:prstClr val="black"/>
                </a:solidFill>
              </a:rPr>
              <a:t>príznaku.</a:t>
            </a:r>
            <a:endParaRPr lang="sk-SK" sz="2000" b="1" dirty="0">
              <a:solidFill>
                <a:prstClr val="black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61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Zástupný symbol obsah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153"/>
              </p:ext>
            </p:extLst>
          </p:nvPr>
        </p:nvGraphicFramePr>
        <p:xfrm>
          <a:off x="179515" y="836712"/>
          <a:ext cx="8942042" cy="5693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8049"/>
                <a:gridCol w="815362"/>
                <a:gridCol w="963609"/>
                <a:gridCol w="963609"/>
                <a:gridCol w="667114"/>
                <a:gridCol w="714299"/>
              </a:tblGrid>
              <a:tr h="906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spc="-2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spc="-20" dirty="0" smtClean="0">
                          <a:solidFill>
                            <a:schemeClr val="tx1"/>
                          </a:solidFill>
                          <a:effectLst/>
                        </a:rPr>
                        <a:t>Kód </a:t>
                      </a:r>
                      <a:r>
                        <a:rPr lang="sk-SK" sz="1600" spc="-20" dirty="0">
                          <a:solidFill>
                            <a:schemeClr val="tx1"/>
                          </a:solidFill>
                          <a:effectLst/>
                        </a:rPr>
                        <a:t>ukazovateľa a názov </a:t>
                      </a:r>
                      <a:r>
                        <a:rPr lang="sk-SK" sz="1600" spc="-20" dirty="0" smtClean="0">
                          <a:solidFill>
                            <a:schemeClr val="tx1"/>
                          </a:solidFill>
                          <a:effectLst/>
                        </a:rPr>
                        <a:t>ukazovateľa, Definícia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spc="-20" dirty="0">
                          <a:solidFill>
                            <a:schemeClr val="tx1"/>
                          </a:solidFill>
                          <a:effectLst/>
                        </a:rPr>
                        <a:t>Merná jednotka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spc="-20" dirty="0">
                          <a:solidFill>
                            <a:schemeClr val="tx1"/>
                          </a:solidFill>
                          <a:effectLst/>
                        </a:rPr>
                        <a:t>Čas </a:t>
                      </a:r>
                      <a:endParaRPr lang="sk-SK" sz="1400" spc="-2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spc="-20" dirty="0" smtClean="0">
                          <a:solidFill>
                            <a:schemeClr val="tx1"/>
                          </a:solidFill>
                          <a:effectLst/>
                        </a:rPr>
                        <a:t>plnenia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rgbClr val="00B050"/>
                          </a:solidFill>
                          <a:effectLst/>
                        </a:rPr>
                        <a:t>Relevancia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rgbClr val="00B050"/>
                          </a:solidFill>
                          <a:effectLst/>
                        </a:rPr>
                        <a:t>k aktivitám </a:t>
                      </a:r>
                      <a:endParaRPr lang="sk-SK" sz="14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smtClean="0">
                          <a:solidFill>
                            <a:schemeClr val="tx1"/>
                          </a:solidFill>
                          <a:effectLst/>
                        </a:rPr>
                        <a:t>Relevancia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smtClean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sk-SK" sz="1400" dirty="0" smtClean="0">
                          <a:solidFill>
                            <a:schemeClr val="tx1"/>
                          </a:solidFill>
                          <a:effectLst/>
                        </a:rPr>
                        <a:t>HP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83031">
                <a:tc rowSpan="2">
                  <a:txBody>
                    <a:bodyPr/>
                    <a:lstStyle/>
                    <a:p>
                      <a:endParaRPr lang="sk-SK" dirty="0"/>
                    </a:p>
                  </a:txBody>
                  <a:tcPr marL="62347" marR="62347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407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HP UR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HP RN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  <a:tr h="135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P0328 Počet podporených zamestnávateľov/ inštitúcií</a:t>
                      </a:r>
                      <a:endParaRPr lang="sk-SK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0" u="non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Počet zamestnávateľov alebo inštitúcií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ktoré </a:t>
                      </a:r>
                      <a:r>
                        <a:rPr lang="sk-SK" sz="1400" b="0" u="sng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 zúčastnia aktivít OP ĽZ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zameraných na zosúladenie pracovného a rodinného života.</a:t>
                      </a:r>
                      <a:endParaRPr lang="sk-SK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347" marR="6234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počet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</a:rPr>
                        <a:t>ku dňu začiatku aktivity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rgbClr val="00B050"/>
                          </a:solidFill>
                          <a:effectLst/>
                        </a:rPr>
                        <a:t>aktivita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rgbClr val="00B050"/>
                          </a:solidFill>
                          <a:effectLst/>
                        </a:rPr>
                        <a:t>č.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č. 2</a:t>
                      </a:r>
                      <a:endParaRPr lang="sk-SK" sz="1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  <a:tr h="2693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P0552 Počet zamestnávateľov/ inštitúcií, ktorí realizujú opatrenia na zosúladenie pracovného a rodinného života šesť mesiacov po ukončení projektu</a:t>
                      </a:r>
                      <a:endParaRPr lang="sk-SK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0" u="non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Počet zamestnávateľov, resp. inštitúcií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ktoré </a:t>
                      </a:r>
                      <a:r>
                        <a:rPr lang="sk-SK" sz="1400" b="0" u="sng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prijali podporu ESF</a:t>
                      </a:r>
                      <a:r>
                        <a:rPr lang="sk-SK" sz="1400" b="0" u="non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na realizáciu opatrení 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 zosúladenie pracovného a rodinného života (jasle, škôlky, opatrovateľky, flexibilné formy zamestnania, </a:t>
                      </a:r>
                      <a:r>
                        <a:rPr lang="sk-SK" sz="1400" b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mentoring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 pod.) a </a:t>
                      </a:r>
                      <a:r>
                        <a:rPr lang="sk-SK" sz="1400" b="1" u="non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realizujú ich šesť mesiacov po ukončení projektu</a:t>
                      </a:r>
                      <a:r>
                        <a:rPr lang="sk-SK" sz="14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</a:rPr>
                        <a:t>počet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</a:rPr>
                        <a:t>k termínu 6 mesiacov po ukončení aktivity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aktivita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č.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aktivita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č.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  <a:tr h="20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Obdĺžnik 1"/>
          <p:cNvSpPr/>
          <p:nvPr/>
        </p:nvSpPr>
        <p:spPr>
          <a:xfrm>
            <a:off x="916682" y="188640"/>
            <a:ext cx="7797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u="sng" dirty="0" smtClean="0">
                <a:solidFill>
                  <a:srgbClr val="3A0DE1"/>
                </a:solidFill>
              </a:rPr>
              <a:t>Príloha </a:t>
            </a:r>
            <a:r>
              <a:rPr lang="pl-PL" sz="2800" b="1" u="sng" dirty="0">
                <a:solidFill>
                  <a:srgbClr val="3A0DE1"/>
                </a:solidFill>
              </a:rPr>
              <a:t>č. 4</a:t>
            </a:r>
            <a:r>
              <a:rPr lang="pl-PL" sz="2800" b="1" dirty="0">
                <a:solidFill>
                  <a:srgbClr val="3A0DE1"/>
                </a:solidFill>
              </a:rPr>
              <a:t>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Zoznam merateľných ukazovateľov, </a:t>
            </a:r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vrátane ukazovateľov relevantných k HP</a:t>
            </a:r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124744"/>
            <a:ext cx="8618814" cy="48245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Názov výzvy: 	</a:t>
            </a:r>
            <a:r>
              <a:rPr lang="sk-SK" sz="2000" dirty="0" smtClean="0"/>
              <a:t>Podpora zosúladenia rodinného a pracovného života</a:t>
            </a:r>
            <a:r>
              <a:rPr lang="sk-SK" sz="2000" b="1" dirty="0" smtClean="0"/>
              <a:t>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 smtClean="0"/>
              <a:t>Kód výzvy: 	</a:t>
            </a:r>
            <a:r>
              <a:rPr lang="sk-SK" sz="2000" dirty="0" smtClean="0"/>
              <a:t>OP</a:t>
            </a:r>
            <a:r>
              <a:rPr lang="sk-SK" sz="2000" dirty="0"/>
              <a:t> ĽZ DOP </a:t>
            </a:r>
            <a:r>
              <a:rPr lang="sk-SK" sz="2000" dirty="0" smtClean="0"/>
              <a:t>2017/3.2.1/01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 smtClean="0"/>
              <a:t>Operačný program:</a:t>
            </a:r>
            <a:r>
              <a:rPr lang="sk-SK" sz="2000" dirty="0" smtClean="0"/>
              <a:t>	Ľudské zdroje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 smtClean="0"/>
              <a:t>Prioritná </a:t>
            </a:r>
            <a:r>
              <a:rPr lang="sk-SK" sz="2000" b="1" dirty="0"/>
              <a:t>os:</a:t>
            </a:r>
            <a:r>
              <a:rPr lang="sk-SK" sz="2000" dirty="0"/>
              <a:t>	</a:t>
            </a:r>
            <a:r>
              <a:rPr lang="sk-SK" sz="2000" dirty="0" smtClean="0"/>
              <a:t>	3 Zamestnanosť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000" b="1" dirty="0">
                <a:solidFill>
                  <a:prstClr val="black"/>
                </a:solidFill>
              </a:rPr>
              <a:t>Investičná priorita:</a:t>
            </a:r>
            <a:r>
              <a:rPr lang="sk-SK" sz="2000" dirty="0">
                <a:solidFill>
                  <a:prstClr val="black"/>
                </a:solidFill>
              </a:rPr>
              <a:t>  </a:t>
            </a:r>
            <a:r>
              <a:rPr lang="sk-SK" sz="2000" dirty="0" smtClean="0">
                <a:solidFill>
                  <a:prstClr val="black"/>
                </a:solidFill>
              </a:rPr>
              <a:t>	3.2 </a:t>
            </a:r>
            <a:r>
              <a:rPr lang="sk-SK" sz="2000" dirty="0">
                <a:solidFill>
                  <a:prstClr val="black"/>
                </a:solidFill>
              </a:rPr>
              <a:t>Rovnosť medzi mužmi a ženami vo všetkých oblastiach vrátane v oblasti prístupu k </a:t>
            </a:r>
            <a:r>
              <a:rPr lang="sk-SK" sz="2000" dirty="0" smtClean="0">
                <a:solidFill>
                  <a:prstClr val="black"/>
                </a:solidFill>
              </a:rPr>
              <a:t>zamestnaniu</a:t>
            </a:r>
            <a:r>
              <a:rPr lang="sk-SK" sz="2000" dirty="0">
                <a:solidFill>
                  <a:prstClr val="black"/>
                </a:solidFill>
              </a:rPr>
              <a:t>, kariérnemu postupu, zosúladenia pracovného a súkromného života a presadzovania rovnakej odmeny za rovnakú </a:t>
            </a:r>
            <a:r>
              <a:rPr lang="sk-SK" sz="2000" dirty="0" smtClean="0">
                <a:solidFill>
                  <a:prstClr val="black"/>
                </a:solidFill>
              </a:rPr>
              <a:t>prácu  </a:t>
            </a:r>
          </a:p>
          <a:p>
            <a:pPr marL="0" lvl="0" indent="0" algn="just">
              <a:buNone/>
            </a:pPr>
            <a:endParaRPr lang="sk-SK" sz="20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Špecifický </a:t>
            </a:r>
            <a:r>
              <a:rPr lang="sk-SK" sz="2000" b="1" dirty="0">
                <a:solidFill>
                  <a:prstClr val="black"/>
                </a:solidFill>
              </a:rPr>
              <a:t>cieľ:</a:t>
            </a:r>
            <a:r>
              <a:rPr lang="sk-SK" sz="2000" b="1" dirty="0" smtClean="0">
                <a:solidFill>
                  <a:prstClr val="black"/>
                </a:solidFill>
              </a:rPr>
              <a:t>  		</a:t>
            </a:r>
            <a:r>
              <a:rPr lang="sk-SK" sz="2000" dirty="0" smtClean="0">
                <a:solidFill>
                  <a:prstClr val="black"/>
                </a:solidFill>
              </a:rPr>
              <a:t>3.2.1 </a:t>
            </a:r>
            <a:r>
              <a:rPr lang="sk-SK" sz="2000" dirty="0">
                <a:solidFill>
                  <a:prstClr val="black"/>
                </a:solidFill>
              </a:rPr>
              <a:t>Zlepšením podmienok pre zosúladenie pracovného a súkromného života </a:t>
            </a:r>
            <a:r>
              <a:rPr lang="sk-SK" sz="2000" u="sng" dirty="0">
                <a:solidFill>
                  <a:prstClr val="black"/>
                </a:solidFill>
              </a:rPr>
              <a:t>zvýšiť zamestnanosť osôb s rodičovskými povinnosťami</a:t>
            </a:r>
            <a:r>
              <a:rPr lang="sk-SK" sz="2000" dirty="0">
                <a:solidFill>
                  <a:prstClr val="black"/>
                </a:solidFill>
              </a:rPr>
              <a:t>, najmä </a:t>
            </a:r>
            <a:r>
              <a:rPr lang="sk-SK" sz="2000" dirty="0" smtClean="0">
                <a:solidFill>
                  <a:prstClr val="black"/>
                </a:solidFill>
              </a:rPr>
              <a:t>žien</a:t>
            </a:r>
            <a:endParaRPr lang="sk-SK" sz="20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6">
                    <a:lumMod val="75000"/>
                  </a:schemeClr>
                </a:solidFill>
              </a:rPr>
              <a:t>1. Formálne náležitosti</a:t>
            </a:r>
            <a:endParaRPr lang="sk-SK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274159"/>
              </p:ext>
            </p:extLst>
          </p:nvPr>
        </p:nvGraphicFramePr>
        <p:xfrm>
          <a:off x="323528" y="1052736"/>
          <a:ext cx="8581528" cy="531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81528"/>
              </a:tblGrid>
              <a:tr h="3297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22207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effectLst/>
                        </a:rPr>
                        <a:t>Žiadateľ/prijímateľ je povinný sledovať/monitorovať aj nižšie uvedené </a:t>
                      </a:r>
                      <a:r>
                        <a:rPr lang="sk-SK" sz="16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iné údaje</a:t>
                      </a:r>
                      <a:r>
                        <a:rPr lang="sk-SK" sz="16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, resp. parametre, </a:t>
                      </a:r>
                      <a:r>
                        <a:rPr lang="sk-SK" sz="1600" b="0" dirty="0" smtClean="0">
                          <a:solidFill>
                            <a:schemeClr val="tx1"/>
                          </a:solidFill>
                          <a:effectLst/>
                        </a:rPr>
                        <a:t>ktoré poskytuje žiadateľ </a:t>
                      </a:r>
                      <a:r>
                        <a:rPr lang="sk-SK" sz="16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výlučne: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u="sng" dirty="0" smtClean="0">
                          <a:solidFill>
                            <a:schemeClr val="tx1"/>
                          </a:solidFill>
                          <a:effectLst/>
                        </a:rPr>
                        <a:t>počas implementácie</a:t>
                      </a:r>
                      <a:r>
                        <a:rPr lang="sk-SK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projektu,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600" b="0" dirty="0" smtClean="0">
                          <a:solidFill>
                            <a:schemeClr val="tx1"/>
                          </a:solidFill>
                          <a:effectLst/>
                        </a:rPr>
                        <a:t>resp. </a:t>
                      </a:r>
                      <a:r>
                        <a:rPr lang="sk-SK" sz="1600" b="0" u="sng" dirty="0" smtClean="0">
                          <a:solidFill>
                            <a:schemeClr val="tx1"/>
                          </a:solidFill>
                          <a:effectLst/>
                        </a:rPr>
                        <a:t>v rámci udržateľnosti</a:t>
                      </a:r>
                      <a:r>
                        <a:rPr lang="sk-SK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projektu v zmysle zmluvy o poskytnutí NFP.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sk-SK" sz="1600" b="1" i="0" u="none" strike="noStrike" kern="1200" cap="none" spc="-2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Iné údaje - kód ukazovateľa a názov ukazovateľa</a:t>
                      </a:r>
                      <a:r>
                        <a:rPr kumimoji="0" lang="sk-SK" sz="1600" b="0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Definícia      </a:t>
                      </a:r>
                      <a:r>
                        <a:rPr kumimoji="0" lang="sk-SK" sz="1600" b="1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   Merná jednotka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i="0" dirty="0" smtClean="0">
                          <a:solidFill>
                            <a:schemeClr val="tx1"/>
                          </a:solidFill>
                          <a:effectLst/>
                        </a:rPr>
                        <a:t>D0265 Počet opatrení na zosúladenie osobného a pracovného života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          zrealizovaných v rámci projektu                                                                                                 </a:t>
                      </a:r>
                      <a:r>
                        <a:rPr lang="sk-SK" sz="16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600" b="0" i="0" dirty="0" smtClean="0">
                          <a:solidFill>
                            <a:schemeClr val="tx1"/>
                          </a:solidFill>
                          <a:effectLst/>
                        </a:rPr>
                        <a:t>Počet</a:t>
                      </a: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511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D0249 </a:t>
                      </a: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Počet pracovníkov, pracovníčok refundovaných z projektu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            mimo technickej pomoci OP/OP TP                                                                                            </a:t>
                      </a:r>
                      <a:r>
                        <a:rPr lang="sk-SK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Počet</a:t>
                      </a: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511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D0266 Podiel žien na riadiacich pozíciách projektu                                                                                 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229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D0107 </a:t>
                      </a:r>
                      <a:r>
                        <a:rPr lang="sk-SK" sz="16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</a:rPr>
                        <a:t>Počet novovytvorených pracovných miest obsadených MRK – ženy </a:t>
                      </a:r>
                      <a:r>
                        <a:rPr lang="sk-SK" sz="1600" b="1" dirty="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očet</a:t>
                      </a: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58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D0111 </a:t>
                      </a:r>
                      <a:r>
                        <a:rPr lang="sk-SK" sz="16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</a:rPr>
                        <a:t>Počet novovytvorených pracovných miest obsadených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</a:rPr>
                        <a:t>             osobami so zdravotným postihnutím – ženy                                                                             </a:t>
                      </a:r>
                      <a:r>
                        <a:rPr lang="sk-SK" sz="1600" b="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</a:rPr>
                        <a:t>Počet</a:t>
                      </a:r>
                      <a:endParaRPr lang="sk-SK" sz="1600" dirty="0">
                        <a:solidFill>
                          <a:srgbClr val="008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6880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D0114 </a:t>
                      </a:r>
                      <a:r>
                        <a:rPr lang="sk-SK" sz="1600" b="1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</a:rPr>
                        <a:t>Počet novovytvorených pracovných miest obsadených ženami                                           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</a:t>
                      </a:r>
                      <a:r>
                        <a:rPr kumimoji="0" lang="sk-SK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očet</a:t>
                      </a: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solidFill>
                          <a:srgbClr val="008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</a:tbl>
          </a:graphicData>
        </a:graphic>
      </p:graphicFrame>
      <p:sp>
        <p:nvSpPr>
          <p:cNvPr id="2" name="Obdĺžnik 1"/>
          <p:cNvSpPr/>
          <p:nvPr/>
        </p:nvSpPr>
        <p:spPr>
          <a:xfrm>
            <a:off x="611560" y="33265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800" b="1" u="sng" dirty="0">
                <a:solidFill>
                  <a:srgbClr val="3A0DE1"/>
                </a:solidFill>
              </a:rPr>
              <a:t>Príloha č. 4</a:t>
            </a:r>
            <a:r>
              <a:rPr lang="pl-PL" sz="2800" b="1" dirty="0">
                <a:solidFill>
                  <a:srgbClr val="3A0DE1"/>
                </a:solidFill>
              </a:rPr>
              <a:t>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Zoznam merateľných ukazovateľov, </a:t>
            </a:r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vrátane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ukazovateľov relevantných k HP</a:t>
            </a:r>
          </a:p>
        </p:txBody>
      </p:sp>
    </p:spTree>
    <p:extLst>
      <p:ext uri="{BB962C8B-B14F-4D97-AF65-F5344CB8AC3E}">
        <p14:creationId xmlns:p14="http://schemas.microsoft.com/office/powerpoint/2010/main" val="2436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300" b="1" dirty="0" smtClean="0"/>
              <a:t>Ďakujem za pozornosť.</a:t>
            </a:r>
          </a:p>
          <a:p>
            <a:pPr marL="0" indent="0" algn="ctr">
              <a:buNone/>
            </a:pPr>
            <a:endParaRPr lang="sk-SK" sz="2400" b="1" dirty="0" smtClean="0"/>
          </a:p>
          <a:p>
            <a:pPr marL="0" indent="0" algn="ctr">
              <a:buNone/>
            </a:pPr>
            <a:endParaRPr lang="sk-SK" sz="2400" b="1" dirty="0"/>
          </a:p>
          <a:p>
            <a:pPr marL="0" indent="0" algn="ctr">
              <a:buNone/>
            </a:pPr>
            <a:r>
              <a:rPr lang="sk-SK" sz="2400" b="1" dirty="0" smtClean="0"/>
              <a:t>Ing</a:t>
            </a:r>
            <a:r>
              <a:rPr lang="sk-SK" sz="2400" b="1" dirty="0"/>
              <a:t>. Peter Belovič </a:t>
            </a:r>
            <a:endParaRPr lang="sk-SK" sz="2400" b="1" dirty="0" smtClean="0"/>
          </a:p>
          <a:p>
            <a:pPr marL="0" indent="0" algn="ctr">
              <a:buNone/>
            </a:pPr>
            <a:r>
              <a:rPr lang="sk-SK" sz="2000" dirty="0" smtClean="0"/>
              <a:t>Manažér </a:t>
            </a:r>
            <a:r>
              <a:rPr lang="sk-SK" sz="2000" dirty="0"/>
              <a:t>pre </a:t>
            </a:r>
            <a:r>
              <a:rPr lang="sk-SK" sz="2000" dirty="0" smtClean="0"/>
              <a:t>metodiku </a:t>
            </a:r>
            <a:endParaRPr lang="sk-SK" sz="2000" dirty="0"/>
          </a:p>
          <a:p>
            <a:pPr marL="0" indent="0" algn="ctr">
              <a:buNone/>
            </a:pPr>
            <a:r>
              <a:rPr lang="sk-SK" sz="2000" dirty="0"/>
              <a:t>Oddelenie </a:t>
            </a:r>
            <a:r>
              <a:rPr lang="sk-SK" sz="2000" dirty="0" smtClean="0"/>
              <a:t>metodiky</a:t>
            </a:r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r>
              <a:rPr lang="sk-SK" sz="2000" dirty="0" smtClean="0"/>
              <a:t>Implementačná </a:t>
            </a:r>
            <a:r>
              <a:rPr lang="sk-SK" sz="2000" dirty="0"/>
              <a:t>agentúra Ministerstva práce, sociálnych vecí a rodiny SR </a:t>
            </a:r>
            <a:endParaRPr lang="sk-SK" sz="2000" dirty="0" smtClean="0"/>
          </a:p>
          <a:p>
            <a:pPr marL="0" indent="0" algn="ctr">
              <a:buNone/>
            </a:pP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04800" y="260648"/>
            <a:ext cx="8587680" cy="561662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1. Formálne </a:t>
            </a:r>
            <a:r>
              <a:rPr lang="sk-SK" sz="3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náležitosti</a:t>
            </a:r>
            <a:endParaRPr lang="sk-SK" sz="36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b="1" dirty="0"/>
              <a:t>Schéma pomoci de minimis</a:t>
            </a:r>
            <a:r>
              <a:rPr lang="sk-SK" sz="2000" b="1" dirty="0"/>
              <a:t>:</a:t>
            </a:r>
            <a:r>
              <a:rPr lang="sk-SK" sz="2000" b="1" dirty="0" smtClean="0"/>
              <a:t> </a:t>
            </a:r>
            <a:r>
              <a:rPr lang="sk-SK" sz="2000" dirty="0" smtClean="0"/>
              <a:t>uplatňuje </a:t>
            </a:r>
            <a:r>
              <a:rPr lang="sk-SK" sz="2000" dirty="0"/>
              <a:t>sa schéma DM č. </a:t>
            </a:r>
            <a:r>
              <a:rPr lang="sk-SK" sz="2000" dirty="0" smtClean="0"/>
              <a:t>1/2015 na </a:t>
            </a:r>
            <a:r>
              <a:rPr lang="sk-SK" sz="2000" dirty="0"/>
              <a:t>podporu sociálnej inklúzie, zamestnanosti a vzdelávania zamestnancov</a:t>
            </a:r>
            <a:endParaRPr lang="sk-SK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Fond</a:t>
            </a:r>
            <a:r>
              <a:rPr lang="sk-SK" sz="2000" b="1" dirty="0"/>
              <a:t>:</a:t>
            </a:r>
            <a:r>
              <a:rPr lang="sk-SK" sz="2000" dirty="0" smtClean="0"/>
              <a:t>			Európsky </a:t>
            </a:r>
            <a:r>
              <a:rPr lang="sk-SK" sz="2000" dirty="0"/>
              <a:t>sociálny </a:t>
            </a:r>
            <a:r>
              <a:rPr lang="sk-SK" sz="2000" dirty="0" smtClean="0"/>
              <a:t>fond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/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1.1 Poskytovateľ:</a:t>
            </a:r>
            <a:r>
              <a:rPr lang="sk-SK" sz="2000" b="1" dirty="0" smtClean="0">
                <a:solidFill>
                  <a:prstClr val="black"/>
                </a:solidFill>
              </a:rPr>
              <a:t>		</a:t>
            </a:r>
            <a:r>
              <a:rPr lang="sk-SK" sz="2000" dirty="0" smtClean="0">
                <a:solidFill>
                  <a:prstClr val="black"/>
                </a:solidFill>
              </a:rPr>
              <a:t>Implementačná </a:t>
            </a:r>
            <a:r>
              <a:rPr lang="sk-SK" sz="2000" dirty="0">
                <a:solidFill>
                  <a:prstClr val="black"/>
                </a:solidFill>
              </a:rPr>
              <a:t>agentúra MPSVR SR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1.2 Dĺžka trvania výzvy na predkladanie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</a:rPr>
              <a:t>ŽoNFP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Typ </a:t>
            </a:r>
            <a:r>
              <a:rPr lang="sk-SK" sz="2000" b="1" dirty="0">
                <a:solidFill>
                  <a:prstClr val="black"/>
                </a:solidFill>
              </a:rPr>
              <a:t>výzvy:</a:t>
            </a:r>
            <a:r>
              <a:rPr lang="sk-SK" sz="2000" dirty="0">
                <a:solidFill>
                  <a:prstClr val="black"/>
                </a:solidFill>
              </a:rPr>
              <a:t>	</a:t>
            </a:r>
            <a:r>
              <a:rPr lang="sk-SK" sz="2000" dirty="0" smtClean="0">
                <a:solidFill>
                  <a:prstClr val="black"/>
                </a:solidFill>
              </a:rPr>
              <a:t>	otvorená</a:t>
            </a:r>
            <a:endParaRPr lang="sk-SK" sz="2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prstClr val="black"/>
                </a:solidFill>
              </a:rPr>
              <a:t>Dátum </a:t>
            </a:r>
            <a:r>
              <a:rPr lang="sk-SK" sz="2000" b="1" dirty="0">
                <a:solidFill>
                  <a:prstClr val="black"/>
                </a:solidFill>
              </a:rPr>
              <a:t>vyhlásenia výzvy:</a:t>
            </a:r>
            <a:r>
              <a:rPr lang="sk-SK" sz="2000" dirty="0">
                <a:solidFill>
                  <a:prstClr val="black"/>
                </a:solidFill>
              </a:rPr>
              <a:t>	</a:t>
            </a:r>
            <a:r>
              <a:rPr lang="sk-SK" sz="2000" dirty="0" smtClean="0">
                <a:solidFill>
                  <a:prstClr val="black"/>
                </a:solidFill>
              </a:rPr>
              <a:t>09.10.2017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0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1.3 Indikatívna výška finančných prostriedkov vyčlenených na výzvu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(zdroje EÚ, t.j. ESF):</a:t>
            </a:r>
            <a:r>
              <a:rPr lang="pl-PL" sz="2000" b="1" dirty="0" smtClean="0"/>
              <a:t> 		</a:t>
            </a:r>
            <a:r>
              <a:rPr lang="pl-PL" sz="2000" dirty="0" smtClean="0">
                <a:solidFill>
                  <a:srgbClr val="00B050"/>
                </a:solidFill>
              </a:rPr>
              <a:t>10 000 000 EUR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2000" dirty="0" smtClean="0"/>
              <a:t>				</a:t>
            </a:r>
            <a:r>
              <a:rPr lang="pl-PL" sz="2000" dirty="0" smtClean="0">
                <a:solidFill>
                  <a:srgbClr val="00B050"/>
                </a:solidFill>
              </a:rPr>
              <a:t>pre </a:t>
            </a:r>
            <a:r>
              <a:rPr lang="pl-PL" sz="2000" b="1" dirty="0" smtClean="0">
                <a:solidFill>
                  <a:srgbClr val="00B050"/>
                </a:solidFill>
              </a:rPr>
              <a:t>menej rozvinuté regióny</a:t>
            </a:r>
            <a:r>
              <a:rPr lang="pl-PL" sz="2000" dirty="0" smtClean="0">
                <a:solidFill>
                  <a:srgbClr val="00B050"/>
                </a:solidFill>
              </a:rPr>
              <a:t> (MRR)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838201"/>
            <a:ext cx="8496944" cy="502920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sk-SK" sz="1900" dirty="0" smtClean="0"/>
              <a:t>Financovanie </a:t>
            </a:r>
            <a:r>
              <a:rPr lang="sk-SK" sz="1900" dirty="0"/>
              <a:t>celkových oprávnených výdavkov dopytovo – orientovaných projektov </a:t>
            </a:r>
            <a:r>
              <a:rPr lang="sk-SK" sz="1900" dirty="0" smtClean="0"/>
              <a:t>(DOP) </a:t>
            </a:r>
            <a:r>
              <a:rPr lang="sk-SK" sz="1900" b="1" dirty="0">
                <a:solidFill>
                  <a:srgbClr val="00B050"/>
                </a:solidFill>
              </a:rPr>
              <a:t>v menej rozvinutých regiónoch</a:t>
            </a:r>
            <a:r>
              <a:rPr lang="sk-SK" sz="1900" b="1" dirty="0"/>
              <a:t> </a:t>
            </a:r>
            <a:r>
              <a:rPr lang="sk-SK" sz="1900" dirty="0"/>
              <a:t>bude realizované v súlade s pravidlami stanovenými v Stratégii financovania EŠIF pre programové obdobie </a:t>
            </a:r>
            <a:r>
              <a:rPr lang="sk-SK" sz="1900" dirty="0" smtClean="0"/>
              <a:t>2014 </a:t>
            </a:r>
            <a:r>
              <a:rPr lang="sk-SK" sz="1900" dirty="0"/>
              <a:t>– 2020:  </a:t>
            </a:r>
            <a:endParaRPr lang="sk-SK" sz="19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5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 smtClean="0"/>
          </a:p>
          <a:p>
            <a:pPr marL="0" lvl="0" indent="0" algn="just">
              <a:spcBef>
                <a:spcPts val="0"/>
              </a:spcBef>
              <a:buNone/>
            </a:pPr>
            <a:endParaRPr lang="sk-SK" sz="1400" dirty="0"/>
          </a:p>
          <a:p>
            <a:pPr marL="0" lvl="0" indent="0" algn="just">
              <a:spcBef>
                <a:spcPts val="0"/>
              </a:spcBef>
              <a:buNone/>
            </a:pPr>
            <a:endParaRPr lang="sk-SK" sz="17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1900" b="1" dirty="0" smtClean="0"/>
              <a:t>Uvedený </a:t>
            </a:r>
            <a:r>
              <a:rPr lang="sk-SK" sz="1900" b="1" dirty="0"/>
              <a:t>spôsob financovania </a:t>
            </a:r>
            <a:r>
              <a:rPr lang="sk-SK" sz="1900" b="1" u="sng" dirty="0"/>
              <a:t>sa vzťahuje na všetkých oprávnených žiadateľov</a:t>
            </a:r>
            <a:r>
              <a:rPr lang="sk-SK" sz="1900" b="1" dirty="0"/>
              <a:t>, t.j. na oprávnených žiadateľov </a:t>
            </a:r>
            <a:r>
              <a:rPr lang="sk-SK" sz="1900" b="1" u="sng" dirty="0"/>
              <a:t>podľa </a:t>
            </a:r>
            <a:r>
              <a:rPr lang="sk-SK" sz="1900" b="1" u="sng" dirty="0" smtClean="0"/>
              <a:t>Schémy </a:t>
            </a:r>
            <a:r>
              <a:rPr lang="sk-SK" sz="1900" b="1" u="sng" dirty="0"/>
              <a:t>DM č. </a:t>
            </a:r>
            <a:r>
              <a:rPr lang="sk-SK" sz="1900" b="1" u="sng" dirty="0" smtClean="0"/>
              <a:t>1/2015</a:t>
            </a:r>
            <a:r>
              <a:rPr lang="sk-SK" sz="1900" b="1" dirty="0" smtClean="0"/>
              <a:t> </a:t>
            </a:r>
            <a:r>
              <a:rPr lang="sk-SK" sz="1900" b="1" dirty="0"/>
              <a:t>a zároveň na oprávnených žiadateľov, </a:t>
            </a:r>
            <a:r>
              <a:rPr lang="sk-SK" sz="1900" b="1" u="sng" dirty="0"/>
              <a:t>na ktorých sa Schéma DM č. 1/2015 nevzťahuje</a:t>
            </a:r>
            <a:r>
              <a:rPr lang="sk-SK" sz="1900" b="1" dirty="0"/>
              <a:t>.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95993"/>
              </p:ext>
            </p:extLst>
          </p:nvPr>
        </p:nvGraphicFramePr>
        <p:xfrm>
          <a:off x="457200" y="1524000"/>
          <a:ext cx="8291264" cy="3383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8268"/>
                <a:gridCol w="1164524"/>
                <a:gridCol w="1728192"/>
                <a:gridCol w="2520280"/>
              </a:tblGrid>
              <a:tr h="795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600" dirty="0">
                          <a:effectLst/>
                        </a:rPr>
                        <a:t>Kategória žiadateľa</a:t>
                      </a:r>
                      <a:endParaRPr lang="sk-SK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 dirty="0" smtClean="0">
                          <a:effectLst/>
                        </a:rPr>
                        <a:t>Zdroj  financovania NFP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 dirty="0">
                          <a:effectLst/>
                        </a:rPr>
                        <a:t>Výška financovania z celkových oprávnených výdavkov (%)</a:t>
                      </a:r>
                      <a:endParaRPr lang="sk-SK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200" dirty="0">
                          <a:solidFill>
                            <a:schemeClr val="bg1"/>
                          </a:solidFill>
                          <a:effectLst/>
                        </a:rPr>
                        <a:t>Výška spolufinancovania zo zdrojov žiadateľa </a:t>
                      </a:r>
                      <a:r>
                        <a:rPr lang="sk-SK" sz="1200" dirty="0" smtClean="0">
                          <a:solidFill>
                            <a:schemeClr val="bg1"/>
                          </a:solidFill>
                          <a:effectLst/>
                        </a:rPr>
                        <a:t>z</a:t>
                      </a:r>
                      <a:r>
                        <a:rPr lang="sk-SK" sz="1200" dirty="0">
                          <a:solidFill>
                            <a:schemeClr val="bg1"/>
                          </a:solidFill>
                          <a:effectLst/>
                        </a:rPr>
                        <a:t> celkových oprávnených výdavkov (%)</a:t>
                      </a:r>
                      <a:endParaRPr lang="sk-SK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31164">
                <a:tc rowSpan="2"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organizácia štátnej správy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zdroj </a:t>
                      </a:r>
                      <a:r>
                        <a:rPr lang="sk-SK" sz="1400" dirty="0">
                          <a:effectLst/>
                        </a:rPr>
                        <a:t>EÚ ESF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rgbClr val="008000"/>
                          </a:solidFill>
                          <a:effectLst/>
                        </a:rPr>
                        <a:t>85</a:t>
                      </a:r>
                      <a:endParaRPr lang="sk-SK" sz="1400" b="1" baseline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311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ŠR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rgbClr val="008000"/>
                          </a:solidFill>
                          <a:effectLst/>
                        </a:rPr>
                        <a:t>15</a:t>
                      </a:r>
                      <a:endParaRPr lang="sk-SK" sz="1400" b="1" baseline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31164">
                <a:tc rowSpan="2"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</a:rPr>
                        <a:t>ostatné subjekty verejnej správy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</a:rPr>
                        <a:t>obec / vyšší územný celok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</a:rPr>
                        <a:t>mimovládna nezisková organizácia</a:t>
                      </a:r>
                      <a:endParaRPr lang="sk-SK" sz="1400" dirty="0">
                        <a:effectLst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rgbClr val="008000"/>
                          </a:solidFill>
                          <a:effectLst/>
                        </a:rPr>
                        <a:t>85</a:t>
                      </a:r>
                      <a:endParaRPr lang="sk-SK" sz="1400" b="1" baseline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 5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7782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ŠR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rgbClr val="008000"/>
                          </a:solidFill>
                          <a:effectLst/>
                        </a:rPr>
                        <a:t>10</a:t>
                      </a:r>
                      <a:endParaRPr lang="sk-SK" sz="1400" b="1" baseline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31164">
                <a:tc rowSpan="2"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</a:rPr>
                        <a:t>prijímateľ zo súkromného sektora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     mimo schém štátnej pomoci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400" dirty="0" smtClean="0">
                          <a:effectLst/>
                        </a:rPr>
                        <a:t>prijímateľ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     v rámci schém pomoci </a:t>
                      </a:r>
                      <a:r>
                        <a:rPr lang="sk-SK" sz="1400" dirty="0" err="1" smtClean="0">
                          <a:effectLst/>
                        </a:rPr>
                        <a:t>de</a:t>
                      </a:r>
                      <a:r>
                        <a:rPr lang="sk-SK" sz="1400" dirty="0" smtClean="0">
                          <a:effectLst/>
                        </a:rPr>
                        <a:t> </a:t>
                      </a:r>
                      <a:r>
                        <a:rPr lang="sk-SK" sz="1400" dirty="0" err="1" smtClean="0">
                          <a:effectLst/>
                        </a:rPr>
                        <a:t>minimis</a:t>
                      </a:r>
                      <a:endParaRPr lang="sk-SK" sz="1400" dirty="0" smtClean="0">
                        <a:effectLst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rgbClr val="008000"/>
                          </a:solidFill>
                          <a:effectLst/>
                        </a:rPr>
                        <a:t>85</a:t>
                      </a:r>
                      <a:endParaRPr lang="sk-SK" sz="1400" b="1" baseline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sk-SK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8114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ŠR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rgbClr val="008000"/>
                          </a:solidFill>
                          <a:effectLst/>
                        </a:rPr>
                        <a:t>  5</a:t>
                      </a:r>
                      <a:endParaRPr lang="sk-SK" sz="1400" b="1" baseline="0" dirty="0">
                        <a:solidFill>
                          <a:srgbClr val="008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ĺžnik 2"/>
          <p:cNvSpPr/>
          <p:nvPr/>
        </p:nvSpPr>
        <p:spPr>
          <a:xfrm>
            <a:off x="762000" y="3048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1.4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Financovanie projektu</a:t>
            </a:r>
          </a:p>
        </p:txBody>
      </p:sp>
    </p:spTree>
    <p:extLst>
      <p:ext uri="{BB962C8B-B14F-4D97-AF65-F5344CB8AC3E}">
        <p14:creationId xmlns:p14="http://schemas.microsoft.com/office/powerpoint/2010/main" val="3298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98088" y="1052736"/>
            <a:ext cx="8222383" cy="463440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sk-SK" sz="24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prstClr val="black"/>
                </a:solidFill>
              </a:rPr>
              <a:t>Termíny uzavretia jednotlivých kôl výzvy:</a:t>
            </a:r>
            <a:r>
              <a:rPr lang="sk-SK" sz="2400" dirty="0" smtClean="0">
                <a:solidFill>
                  <a:prstClr val="black"/>
                </a:solidFill>
              </a:rPr>
              <a:t>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dirty="0" smtClean="0">
                <a:solidFill>
                  <a:prstClr val="black"/>
                </a:solidFill>
              </a:rPr>
              <a:t>	1. kola – </a:t>
            </a:r>
            <a:r>
              <a:rPr lang="sk-SK" sz="2400" dirty="0" smtClean="0"/>
              <a:t>15.01.2018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dirty="0" smtClean="0"/>
              <a:t>	2. kola – 28.03.2018	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400" dirty="0" smtClean="0"/>
              <a:t>	3. kola – 15.06.2018</a:t>
            </a:r>
            <a:endParaRPr lang="sk-SK" sz="2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400" b="1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prstClr val="black"/>
                </a:solidFill>
              </a:rPr>
              <a:t>Žiadateľ je oprávnený predložiť </a:t>
            </a:r>
            <a:r>
              <a:rPr lang="sk-SK" sz="2400" b="1" u="sng" dirty="0" smtClean="0">
                <a:solidFill>
                  <a:prstClr val="black"/>
                </a:solidFill>
              </a:rPr>
              <a:t>v rámci jedného kola</a:t>
            </a:r>
            <a:r>
              <a:rPr lang="sk-SK" sz="2400" b="1" dirty="0" smtClean="0">
                <a:solidFill>
                  <a:prstClr val="black"/>
                </a:solidFill>
              </a:rPr>
              <a:t> iba jednu ŽoNFP.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b="1" dirty="0" smtClean="0"/>
              <a:t>V rámci nasledujúcich kôl môže žiadateľ predložiť ďalšiu žiadosť iba v prípade, ak nemá už schválený NFP na základe ŽoNFP predloženej v rámci predchádzajúcich kôl.</a:t>
            </a:r>
            <a:r>
              <a:rPr lang="cs-CZ" sz="24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 smtClean="0"/>
              <a:t>Poskytovateľ </a:t>
            </a:r>
            <a:r>
              <a:rPr lang="cs-CZ" sz="2400" dirty="0"/>
              <a:t>zverejní informáciu o </a:t>
            </a:r>
            <a:r>
              <a:rPr lang="cs-CZ" sz="2400" u="sng" dirty="0"/>
              <a:t>uzavretí výzvy </a:t>
            </a:r>
            <a:r>
              <a:rPr lang="cs-CZ" sz="2400" dirty="0"/>
              <a:t>na predkladanie </a:t>
            </a:r>
            <a:r>
              <a:rPr lang="cs-CZ" sz="2400" dirty="0" smtClean="0"/>
              <a:t>žiadostí o </a:t>
            </a:r>
            <a:r>
              <a:rPr lang="cs-CZ" sz="2400" dirty="0"/>
              <a:t>poskytnutie nenávratného finančného príspevku </a:t>
            </a:r>
            <a:r>
              <a:rPr lang="cs-CZ" sz="2400" dirty="0" smtClean="0"/>
              <a:t>(ŽoNFP) </a:t>
            </a:r>
            <a:r>
              <a:rPr lang="cs-CZ" sz="2400" b="1" dirty="0"/>
              <a:t>v prípade vyčerpania finančných prostriedkov vyčlenených </a:t>
            </a:r>
            <a:r>
              <a:rPr lang="cs-CZ" sz="2400" b="1" dirty="0" smtClean="0"/>
              <a:t>na výzvu.</a:t>
            </a: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260648"/>
            <a:ext cx="823994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1.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5 Časový harmonogram konania o ŽoNFP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+mn-cs"/>
              </a:rPr>
              <a:t> 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81000" y="990600"/>
            <a:ext cx="8583488" cy="5102696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11200" b="1" dirty="0" smtClean="0">
                <a:solidFill>
                  <a:srgbClr val="F79646">
                    <a:lumMod val="75000"/>
                  </a:srgbClr>
                </a:solidFill>
              </a:rPr>
              <a:t>2.1 Oprávnenosť žiadateľa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9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sk-SK" sz="7200" b="1" dirty="0" smtClean="0">
                <a:solidFill>
                  <a:schemeClr val="accent6">
                    <a:lumMod val="75000"/>
                  </a:schemeClr>
                </a:solidFill>
              </a:rPr>
              <a:t>Oprávnený žiadateľ /Právna forma (PPP Pč 1)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5600" dirty="0" smtClean="0"/>
              <a:t>Ústredie práce, sociálnych vecí a rodiny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/>
              <a:t>štátne rozpočtové </a:t>
            </a:r>
            <a:r>
              <a:rPr lang="sk-SK" sz="5600" dirty="0" smtClean="0"/>
              <a:t>a príspevkové organizácie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obce a mestá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združenia miest a obcí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/>
              <a:t>VÚC a </a:t>
            </a:r>
            <a:r>
              <a:rPr lang="sk-SK" sz="5600" dirty="0" smtClean="0"/>
              <a:t>úrady samosprávneho kraja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základné školy, stredné školy, verejné a štátne vysoké školy, špeciálne školy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štátne vzdelávacie inštitúcie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školské zariadenia a inštitúcie verejného sektora pôsobiace v systéme poradenstva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inštitúcie verejnej správy, verejné organizácie, univerzity a vysoké školy, všetky školy, výskumné pracoviská, vzdelávacie inštitúcie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/>
              <a:t>občianske </a:t>
            </a:r>
            <a:r>
              <a:rPr lang="sk-SK" sz="5600" dirty="0" smtClean="0"/>
              <a:t>združenie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miestne akčné skupiny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nadácie</a:t>
            </a:r>
            <a:endParaRPr lang="sk-SK" sz="56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mimovládne neziskové organizácie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sk-SK" sz="5600" dirty="0" smtClean="0"/>
              <a:t>záujmové združenie </a:t>
            </a:r>
            <a:r>
              <a:rPr lang="sk-SK" sz="5600" dirty="0"/>
              <a:t>právnických osôb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5600" dirty="0" smtClean="0"/>
              <a:t>zamestnávatelia </a:t>
            </a:r>
            <a:r>
              <a:rPr lang="sk-SK" sz="5600" dirty="0"/>
              <a:t>– podnikateľské </a:t>
            </a:r>
            <a:r>
              <a:rPr lang="sk-SK" sz="5600" dirty="0" smtClean="0"/>
              <a:t>subjekty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5600" dirty="0" smtClean="0">
                <a:solidFill>
                  <a:srgbClr val="008000"/>
                </a:solidFill>
              </a:rPr>
              <a:t>subjekty poskytujúce služby starostlivosti o deti do troch rokov veku.</a:t>
            </a:r>
          </a:p>
          <a:p>
            <a:pPr marL="0" indent="0">
              <a:buNone/>
            </a:pPr>
            <a:endParaRPr lang="sk-SK" sz="5600" dirty="0" smtClean="0"/>
          </a:p>
          <a:p>
            <a:pPr marL="0" indent="0">
              <a:buNone/>
            </a:pPr>
            <a:r>
              <a:rPr lang="sk-SK" sz="5600" dirty="0" smtClean="0"/>
              <a:t>Podrobnejšie informácie o oprávnených žiadateľoch s legislatívnymi odkazmi sú uvedené v </a:t>
            </a:r>
            <a:r>
              <a:rPr lang="sk-SK" sz="5600" u="sng" dirty="0" smtClean="0">
                <a:solidFill>
                  <a:srgbClr val="0000FF"/>
                </a:solidFill>
              </a:rPr>
              <a:t>Prílohe č. 14 výzvy</a:t>
            </a:r>
            <a:r>
              <a:rPr lang="sk-SK" sz="5600" dirty="0" smtClean="0"/>
              <a:t>.</a:t>
            </a:r>
            <a:r>
              <a:rPr lang="sk-SK" sz="5600" b="1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2. Podmienky poskytnutia príspevku</a:t>
            </a:r>
          </a:p>
        </p:txBody>
      </p:sp>
    </p:spTree>
    <p:extLst>
      <p:ext uri="{BB962C8B-B14F-4D97-AF65-F5344CB8AC3E}">
        <p14:creationId xmlns:p14="http://schemas.microsoft.com/office/powerpoint/2010/main" val="3217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381000"/>
            <a:ext cx="8496944" cy="54102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7000" b="1" dirty="0" smtClean="0">
                <a:solidFill>
                  <a:srgbClr val="F79646">
                    <a:lumMod val="75000"/>
                  </a:srgbClr>
                </a:solidFill>
              </a:rPr>
              <a:t>2.2 Oprávnenosť cieľovej skupiny </a:t>
            </a:r>
            <a:r>
              <a:rPr lang="sk-SK" sz="7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sk-SK" sz="7000" b="1" dirty="0">
                <a:solidFill>
                  <a:schemeClr val="accent6">
                    <a:lumMod val="75000"/>
                  </a:schemeClr>
                </a:solidFill>
              </a:rPr>
              <a:t>PPP </a:t>
            </a:r>
            <a:r>
              <a:rPr lang="sk-SK" sz="7000" b="1" dirty="0" err="1">
                <a:solidFill>
                  <a:schemeClr val="accent6">
                    <a:lumMod val="75000"/>
                  </a:schemeClr>
                </a:solidFill>
              </a:rPr>
              <a:t>Pč</a:t>
            </a:r>
            <a:r>
              <a:rPr lang="sk-SK" sz="7000" b="1" dirty="0">
                <a:solidFill>
                  <a:schemeClr val="accent6">
                    <a:lumMod val="75000"/>
                  </a:schemeClr>
                </a:solidFill>
              </a:rPr>
              <a:t> 15)</a:t>
            </a:r>
          </a:p>
          <a:p>
            <a:pPr>
              <a:buNone/>
            </a:pPr>
            <a:endParaRPr lang="sk-SK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sk-SK" dirty="0" smtClean="0">
                <a:ea typeface="Calibri"/>
                <a:cs typeface="Times New Roman"/>
              </a:rPr>
              <a:t>V </a:t>
            </a:r>
            <a:r>
              <a:rPr lang="sk-SK" dirty="0">
                <a:ea typeface="Calibri"/>
                <a:cs typeface="Times New Roman"/>
              </a:rPr>
              <a:t>súlade so špecifickým cieľom 3.2.1 OP ĽZ </a:t>
            </a:r>
            <a:r>
              <a:rPr lang="sk-SK" dirty="0" smtClean="0">
                <a:ea typeface="Calibri"/>
                <a:cs typeface="Times New Roman"/>
              </a:rPr>
              <a:t>sú </a:t>
            </a:r>
            <a:r>
              <a:rPr lang="sk-SK" b="1" dirty="0" smtClean="0">
                <a:ea typeface="Calibri"/>
                <a:cs typeface="Times New Roman"/>
              </a:rPr>
              <a:t>v rámci aktivity č. 1 </a:t>
            </a:r>
            <a:r>
              <a:rPr lang="sk-SK" dirty="0" smtClean="0">
                <a:ea typeface="Calibri"/>
                <a:cs typeface="Times New Roman"/>
              </a:rPr>
              <a:t>výzvy </a:t>
            </a:r>
            <a:r>
              <a:rPr lang="sk-SK" dirty="0">
                <a:ea typeface="Calibri"/>
                <a:cs typeface="Times New Roman"/>
              </a:rPr>
              <a:t>oprávnenou cieľovou </a:t>
            </a:r>
            <a:r>
              <a:rPr lang="sk-SK" dirty="0" smtClean="0">
                <a:ea typeface="Calibri"/>
                <a:cs typeface="Times New Roman"/>
              </a:rPr>
              <a:t>skupinou:</a:t>
            </a:r>
            <a:endParaRPr lang="sk-SK" dirty="0">
              <a:ea typeface="Calibri"/>
              <a:cs typeface="Times New Roman"/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>
                <a:ea typeface="Times New Roman"/>
                <a:cs typeface="Arial"/>
              </a:rPr>
              <a:t>ženy </a:t>
            </a:r>
            <a:r>
              <a:rPr lang="sk-SK" u="sng" dirty="0">
                <a:ea typeface="Times New Roman"/>
                <a:cs typeface="Arial"/>
              </a:rPr>
              <a:t>po materskej</a:t>
            </a:r>
            <a:r>
              <a:rPr lang="sk-SK" dirty="0">
                <a:ea typeface="Times New Roman"/>
                <a:cs typeface="Arial"/>
              </a:rPr>
              <a:t> dovolenke a ženy, resp. rodičia </a:t>
            </a:r>
            <a:r>
              <a:rPr lang="sk-SK" u="sng" dirty="0">
                <a:ea typeface="Times New Roman"/>
                <a:cs typeface="Arial"/>
              </a:rPr>
              <a:t>po rodičovskej</a:t>
            </a:r>
            <a:r>
              <a:rPr lang="sk-SK" dirty="0">
                <a:ea typeface="Times New Roman"/>
                <a:cs typeface="Arial"/>
              </a:rPr>
              <a:t> </a:t>
            </a:r>
            <a:r>
              <a:rPr lang="sk-SK" dirty="0" smtClean="0">
                <a:ea typeface="Times New Roman"/>
                <a:cs typeface="Arial"/>
              </a:rPr>
              <a:t>dovolenke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 smtClean="0">
                <a:ea typeface="Times New Roman"/>
                <a:cs typeface="Arial"/>
              </a:rPr>
              <a:t>uchádzači </a:t>
            </a:r>
            <a:r>
              <a:rPr lang="sk-SK" dirty="0">
                <a:ea typeface="Times New Roman"/>
                <a:cs typeface="Arial"/>
              </a:rPr>
              <a:t>o zamestnanie </a:t>
            </a:r>
            <a:r>
              <a:rPr lang="sk-SK" u="sng" dirty="0">
                <a:ea typeface="Times New Roman"/>
                <a:cs typeface="Arial"/>
              </a:rPr>
              <a:t>s rodičovskými povinnosťami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>
                <a:ea typeface="Times New Roman"/>
                <a:cs typeface="Arial"/>
              </a:rPr>
              <a:t>záujemcovia o zamestnanie s rodičovskými povinnosťami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>
                <a:ea typeface="Times New Roman"/>
                <a:cs typeface="Arial"/>
              </a:rPr>
              <a:t>uchádzači o zamestnanie s dôrazom na </a:t>
            </a:r>
            <a:r>
              <a:rPr lang="sk-SK" u="sng" dirty="0">
                <a:ea typeface="Times New Roman"/>
                <a:cs typeface="Arial"/>
              </a:rPr>
              <a:t>osoby s problémami pri zosúlaďovaní</a:t>
            </a:r>
            <a:r>
              <a:rPr lang="sk-SK" dirty="0">
                <a:ea typeface="Times New Roman"/>
                <a:cs typeface="Arial"/>
              </a:rPr>
              <a:t> pracovného a rodinného života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>
                <a:ea typeface="Times New Roman"/>
                <a:cs typeface="Arial"/>
              </a:rPr>
              <a:t>záujemcovia o zamestnanie s dôrazom na osoby s problémami pri zosúlaďovaní pracovného a rodinného života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u="sng" dirty="0">
                <a:ea typeface="Times New Roman"/>
                <a:cs typeface="Arial"/>
              </a:rPr>
              <a:t>zamestnanci a SZČO</a:t>
            </a:r>
            <a:r>
              <a:rPr lang="sk-SK" dirty="0">
                <a:ea typeface="Times New Roman"/>
                <a:cs typeface="Arial"/>
              </a:rPr>
              <a:t> s rodičovskými povinnosťami.</a:t>
            </a:r>
            <a:endParaRPr lang="sk-SK" dirty="0" smtClean="0">
              <a:ea typeface="Times New Roman"/>
              <a:cs typeface="Arial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sk-SK" b="1" dirty="0" smtClean="0">
              <a:solidFill>
                <a:srgbClr val="00800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sk-SK" b="1" dirty="0" smtClean="0">
                <a:solidFill>
                  <a:srgbClr val="008000"/>
                </a:solidFill>
                <a:ea typeface="Calibri"/>
                <a:cs typeface="Times New Roman"/>
              </a:rPr>
              <a:t>V</a:t>
            </a:r>
            <a:r>
              <a:rPr lang="sk-SK" b="1" dirty="0">
                <a:solidFill>
                  <a:srgbClr val="008000"/>
                </a:solidFill>
                <a:ea typeface="Calibri"/>
                <a:cs typeface="Times New Roman"/>
              </a:rPr>
              <a:t> rámci aktivity č. 2</a:t>
            </a:r>
            <a:r>
              <a:rPr lang="sk-SK" dirty="0">
                <a:solidFill>
                  <a:srgbClr val="008000"/>
                </a:solidFill>
                <a:ea typeface="Calibri"/>
                <a:cs typeface="Times New Roman"/>
              </a:rPr>
              <a:t> sa za osoby patriace do vyššie uvedených cieľových skupín považujú: 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>
                <a:solidFill>
                  <a:srgbClr val="008000"/>
                </a:solidFill>
                <a:ea typeface="Times New Roman"/>
                <a:cs typeface="Arial"/>
              </a:rPr>
              <a:t>ženy/matky s </a:t>
            </a:r>
            <a:r>
              <a:rPr lang="sk-SK" u="sng" dirty="0">
                <a:solidFill>
                  <a:srgbClr val="008000"/>
                </a:solidFill>
                <a:ea typeface="Times New Roman"/>
                <a:cs typeface="Arial"/>
              </a:rPr>
              <a:t>dieťaťom, na ktoré sa ešte nevzťahuje povinná školská dochádzka</a:t>
            </a:r>
            <a:r>
              <a:rPr lang="sk-SK" dirty="0">
                <a:solidFill>
                  <a:srgbClr val="008000"/>
                </a:solidFill>
                <a:ea typeface="Times New Roman"/>
                <a:cs typeface="Arial"/>
              </a:rPr>
              <a:t>  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r>
              <a:rPr lang="sk-SK" dirty="0">
                <a:solidFill>
                  <a:srgbClr val="008000"/>
                </a:solidFill>
                <a:ea typeface="Times New Roman"/>
                <a:cs typeface="Arial"/>
              </a:rPr>
              <a:t>ženy/matky s </a:t>
            </a:r>
            <a:r>
              <a:rPr lang="sk-SK" u="sng" dirty="0">
                <a:solidFill>
                  <a:srgbClr val="008000"/>
                </a:solidFill>
                <a:ea typeface="Times New Roman"/>
                <a:cs typeface="Arial"/>
              </a:rPr>
              <a:t>dieťaťom so zdravotným znevýhodnením</a:t>
            </a:r>
            <a:r>
              <a:rPr lang="sk-SK" dirty="0">
                <a:solidFill>
                  <a:srgbClr val="008000"/>
                </a:solidFill>
                <a:ea typeface="Times New Roman"/>
                <a:cs typeface="Arial"/>
              </a:rPr>
              <a:t> uznaným ako dieťa so ŠVVP vo veku </a:t>
            </a:r>
            <a:r>
              <a:rPr lang="sk-SK" dirty="0" smtClean="0">
                <a:solidFill>
                  <a:srgbClr val="008000"/>
                </a:solidFill>
                <a:ea typeface="Times New Roman"/>
                <a:cs typeface="Arial"/>
              </a:rPr>
              <a:t>do </a:t>
            </a:r>
            <a:r>
              <a:rPr lang="sk-SK" dirty="0">
                <a:solidFill>
                  <a:srgbClr val="008000"/>
                </a:solidFill>
                <a:ea typeface="Times New Roman"/>
                <a:cs typeface="Arial"/>
              </a:rPr>
              <a:t>18 rokov</a:t>
            </a:r>
            <a:r>
              <a:rPr lang="sk-SK" dirty="0" smtClean="0">
                <a:solidFill>
                  <a:srgbClr val="008000"/>
                </a:solidFill>
                <a:ea typeface="Times New Roman"/>
                <a:cs typeface="Arial"/>
              </a:rPr>
              <a:t>.</a:t>
            </a:r>
          </a:p>
          <a:p>
            <a:pPr marL="0" lvl="0" indent="0" algn="just">
              <a:buNone/>
            </a:pPr>
            <a:endParaRPr lang="sk-SK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dirty="0" smtClean="0">
                <a:solidFill>
                  <a:prstClr val="black"/>
                </a:solidFill>
              </a:rPr>
              <a:t>Pozn</a:t>
            </a:r>
            <a:r>
              <a:rPr lang="sk-SK" dirty="0">
                <a:solidFill>
                  <a:prstClr val="black"/>
                </a:solidFill>
              </a:rPr>
              <a:t>.: Preukazovanie oprávnenosti cieľovej skupiny projektu sa vykoná počas realizácie projektu predložením </a:t>
            </a:r>
            <a:r>
              <a:rPr lang="sk-SK" b="1" dirty="0">
                <a:solidFill>
                  <a:prstClr val="black"/>
                </a:solidFill>
              </a:rPr>
              <a:t>relevantných dokladov zo strany prijímateľa</a:t>
            </a:r>
            <a:r>
              <a:rPr lang="sk-SK" b="1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r>
              <a:rPr lang="sk-SK" dirty="0" smtClean="0">
                <a:solidFill>
                  <a:prstClr val="black"/>
                </a:solidFill>
              </a:rPr>
              <a:t>Doklady </a:t>
            </a:r>
            <a:r>
              <a:rPr lang="sk-SK" dirty="0">
                <a:solidFill>
                  <a:prstClr val="black"/>
                </a:solidFill>
              </a:rPr>
              <a:t>na preukazovanie, že ide o dieťa so ŠVVP (</a:t>
            </a:r>
            <a:r>
              <a:rPr lang="sk-SK" u="sng" dirty="0">
                <a:solidFill>
                  <a:srgbClr val="0000FF"/>
                </a:solidFill>
              </a:rPr>
              <a:t>Príloha č. 11 výzvy</a:t>
            </a:r>
            <a:r>
              <a:rPr lang="sk-SK" dirty="0">
                <a:solidFill>
                  <a:prstClr val="black"/>
                </a:solidFill>
              </a:rPr>
              <a:t>), </a:t>
            </a:r>
          </a:p>
          <a:p>
            <a:pPr lvl="0" algn="just"/>
            <a:r>
              <a:rPr lang="sk-SK" dirty="0">
                <a:solidFill>
                  <a:srgbClr val="008000"/>
                </a:solidFill>
              </a:rPr>
              <a:t>Kópia pracovnej, resp. služobnej zmluvy </a:t>
            </a:r>
            <a:r>
              <a:rPr lang="sk-SK" dirty="0" smtClean="0">
                <a:solidFill>
                  <a:srgbClr val="008000"/>
                </a:solidFill>
              </a:rPr>
              <a:t>zamestnanca</a:t>
            </a:r>
            <a:r>
              <a:rPr lang="sk-SK" dirty="0">
                <a:solidFill>
                  <a:srgbClr val="008000"/>
                </a:solidFill>
              </a:rPr>
              <a:t>, ktorý obsadil flexibilné pracovné miesto, výplatná páska</a:t>
            </a:r>
            <a:r>
              <a:rPr lang="sk-SK" dirty="0">
                <a:solidFill>
                  <a:prstClr val="black"/>
                </a:solidFill>
              </a:rPr>
              <a:t> </a:t>
            </a:r>
            <a:r>
              <a:rPr lang="sk-SK" dirty="0">
                <a:solidFill>
                  <a:srgbClr val="008000"/>
                </a:solidFill>
              </a:rPr>
              <a:t>(</a:t>
            </a:r>
            <a:r>
              <a:rPr lang="sk-SK" u="sng" dirty="0">
                <a:solidFill>
                  <a:srgbClr val="008000"/>
                </a:solidFill>
              </a:rPr>
              <a:t>Príloha č. 12 výzvy</a:t>
            </a:r>
            <a:r>
              <a:rPr lang="sk-SK" dirty="0" smtClean="0">
                <a:solidFill>
                  <a:srgbClr val="008000"/>
                </a:solidFill>
              </a:rPr>
              <a:t>).</a:t>
            </a:r>
            <a:endParaRPr lang="sk-SK" dirty="0">
              <a:solidFill>
                <a:srgbClr val="008000"/>
              </a:solidFill>
            </a:endParaRPr>
          </a:p>
          <a:p>
            <a:pPr marL="0" lvl="0">
              <a:lnSpc>
                <a:spcPct val="115000"/>
              </a:lnSpc>
              <a:spcBef>
                <a:spcPts val="0"/>
              </a:spcBef>
              <a:buFont typeface="Arial Narrow"/>
              <a:buChar char="-"/>
            </a:pPr>
            <a:endParaRPr lang="sk-SK" dirty="0" smtClean="0">
              <a:solidFill>
                <a:srgbClr val="008000"/>
              </a:solidFill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310335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endParaRPr lang="sk-SK" sz="21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sk-SK" sz="112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 (PPP Pč 16)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3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sk-SK" sz="6400" b="1" dirty="0" smtClean="0"/>
              <a:t>Oprávnené typy aktivít projektu v zmysle OP ĽZ a prislúchajúce k predmetnému špecifickému cieľu sú </a:t>
            </a:r>
            <a:r>
              <a:rPr lang="sk-SK" sz="6400" dirty="0" smtClean="0"/>
              <a:t>(žiadateľ si môže vybrať obe alebo len jednu z uvedených aktivít):</a:t>
            </a:r>
          </a:p>
          <a:p>
            <a:endParaRPr lang="sk-SK" sz="6400" dirty="0" smtClean="0"/>
          </a:p>
          <a:p>
            <a:pPr marL="0" lvl="0" indent="0" algn="just">
              <a:buNone/>
            </a:pPr>
            <a:r>
              <a:rPr lang="sk-SK" sz="7200" b="1" dirty="0" smtClean="0"/>
              <a:t>1. Podpora zariadení a služieb pre deti za účelom zosúlaďovania rodinného a pracovného života (jasle, škôlky, opatrovateľky a pod.) a podpora podnikania v oblasti služieb starostlivosti o deti s dôrazom na </a:t>
            </a:r>
            <a:r>
              <a:rPr lang="sk-SK" sz="7200" b="1" u="sng" dirty="0" smtClean="0"/>
              <a:t>inovatívne prístupy</a:t>
            </a:r>
            <a:r>
              <a:rPr lang="sk-SK" sz="7200" b="1" dirty="0" smtClean="0"/>
              <a:t>.</a:t>
            </a:r>
          </a:p>
          <a:p>
            <a:pPr marL="0" algn="just">
              <a:buNone/>
            </a:pPr>
            <a:endParaRPr lang="sk-SK" sz="6400" dirty="0" smtClean="0"/>
          </a:p>
          <a:p>
            <a:pPr marL="0" algn="just">
              <a:buNone/>
            </a:pPr>
            <a:r>
              <a:rPr lang="sk-SK" sz="6400" dirty="0" smtClean="0"/>
              <a:t>Pod </a:t>
            </a:r>
            <a:r>
              <a:rPr lang="sk-SK" sz="6400" dirty="0"/>
              <a:t>uvedeným typom aktivity v tejto výzve sa rozumie </a:t>
            </a:r>
            <a:r>
              <a:rPr lang="sk-SK" sz="6400" b="1" dirty="0" smtClean="0"/>
              <a:t>podpora flexibilných </a:t>
            </a:r>
            <a:r>
              <a:rPr lang="sk-SK" sz="6400" b="1" dirty="0"/>
              <a:t>foriem </a:t>
            </a:r>
            <a:r>
              <a:rPr lang="sk-SK" sz="6400" b="1" dirty="0" smtClean="0"/>
              <a:t>starostlivosti o </a:t>
            </a:r>
            <a:r>
              <a:rPr lang="sk-SK" sz="6400" b="1" dirty="0"/>
              <a:t>det</a:t>
            </a:r>
            <a:r>
              <a:rPr lang="sk-SK" sz="6400" dirty="0"/>
              <a:t>i s </a:t>
            </a:r>
            <a:r>
              <a:rPr lang="sk-SK" sz="6400" dirty="0" smtClean="0"/>
              <a:t>cieľom zosúlaďovania </a:t>
            </a:r>
            <a:r>
              <a:rPr lang="sk-SK" sz="6400" dirty="0"/>
              <a:t>rodinného a pracovného </a:t>
            </a:r>
            <a:r>
              <a:rPr lang="sk-SK" sz="6400" dirty="0" smtClean="0"/>
              <a:t>života.</a:t>
            </a:r>
            <a:endParaRPr lang="sk-SK" sz="6400" dirty="0"/>
          </a:p>
          <a:p>
            <a:pPr marL="0" algn="just">
              <a:buNone/>
            </a:pPr>
            <a:endParaRPr lang="sk-SK" sz="6400" dirty="0" smtClean="0"/>
          </a:p>
          <a:p>
            <a:pPr algn="just">
              <a:buNone/>
            </a:pPr>
            <a:r>
              <a:rPr lang="sk-SK" sz="6400" dirty="0" smtClean="0"/>
              <a:t>Základné </a:t>
            </a:r>
            <a:r>
              <a:rPr lang="sk-SK" sz="6400" dirty="0"/>
              <a:t>charakteristiky zariadenia poskytujúceho </a:t>
            </a:r>
            <a:r>
              <a:rPr lang="sk-SK" sz="6400" dirty="0" smtClean="0"/>
              <a:t>flexibilné formy </a:t>
            </a:r>
            <a:r>
              <a:rPr lang="sk-SK" sz="6400" dirty="0"/>
              <a:t>starostlivosti o </a:t>
            </a:r>
            <a:r>
              <a:rPr lang="sk-SK" sz="6400" dirty="0" smtClean="0"/>
              <a:t>deti</a:t>
            </a:r>
          </a:p>
          <a:p>
            <a:pPr algn="just">
              <a:buNone/>
            </a:pPr>
            <a:r>
              <a:rPr lang="sk-SK" sz="6400" dirty="0" smtClean="0"/>
              <a:t>a) sú </a:t>
            </a:r>
            <a:r>
              <a:rPr lang="sk-SK" sz="6400" dirty="0"/>
              <a:t>zamerané na deti </a:t>
            </a:r>
            <a:r>
              <a:rPr lang="sk-SK" sz="6400" b="1" dirty="0"/>
              <a:t>v predškolskom veku od 3 </a:t>
            </a:r>
            <a:r>
              <a:rPr lang="sk-SK" sz="6400" b="1" dirty="0" smtClean="0"/>
              <a:t>rokov veku</a:t>
            </a:r>
            <a:r>
              <a:rPr lang="sk-SK" sz="6400" dirty="0" smtClean="0"/>
              <a:t> </a:t>
            </a:r>
            <a:r>
              <a:rPr lang="sk-SK" sz="6400" dirty="0"/>
              <a:t>a/alebo deti </a:t>
            </a:r>
            <a:r>
              <a:rPr lang="sk-SK" sz="6400" b="1" dirty="0"/>
              <a:t>v povinnej školskej </a:t>
            </a:r>
            <a:r>
              <a:rPr lang="sk-SK" sz="6400" b="1" dirty="0" smtClean="0"/>
              <a:t>dochádzke</a:t>
            </a:r>
          </a:p>
          <a:p>
            <a:pPr algn="just">
              <a:buNone/>
            </a:pPr>
            <a:r>
              <a:rPr lang="sk-SK" sz="6400" dirty="0" smtClean="0"/>
              <a:t>b) poskytujú sa v zariadeniach, ktoré prevádzkuje:</a:t>
            </a:r>
          </a:p>
          <a:p>
            <a:pPr algn="just"/>
            <a:r>
              <a:rPr lang="sk-SK" sz="6400" u="sng" dirty="0" smtClean="0"/>
              <a:t>priamo </a:t>
            </a:r>
            <a:r>
              <a:rPr lang="sk-SK" sz="6400" u="sng" dirty="0"/>
              <a:t>zamestnávateľ</a:t>
            </a:r>
            <a:r>
              <a:rPr lang="sk-SK" sz="6400" dirty="0"/>
              <a:t> </a:t>
            </a:r>
            <a:r>
              <a:rPr lang="sk-SK" sz="6400" dirty="0" smtClean="0"/>
              <a:t>rodiča </a:t>
            </a:r>
            <a:r>
              <a:rPr lang="sk-SK" sz="6400" dirty="0"/>
              <a:t>dieťaťa, ktorému </a:t>
            </a:r>
            <a:r>
              <a:rPr lang="sk-SK" sz="6400" dirty="0" smtClean="0"/>
              <a:t>je poskytovaná </a:t>
            </a:r>
            <a:r>
              <a:rPr lang="sk-SK" sz="6400" dirty="0"/>
              <a:t>starostlivosť </a:t>
            </a:r>
            <a:r>
              <a:rPr lang="sk-SK" sz="6400" dirty="0" smtClean="0"/>
              <a:t>alebo</a:t>
            </a:r>
            <a:endParaRPr lang="sk-SK" sz="6400" dirty="0"/>
          </a:p>
          <a:p>
            <a:pPr algn="just"/>
            <a:r>
              <a:rPr lang="sk-SK" sz="6400" dirty="0" smtClean="0"/>
              <a:t>právnická </a:t>
            </a:r>
            <a:r>
              <a:rPr lang="sk-SK" sz="6400" dirty="0"/>
              <a:t>osoba alebo fyzická </a:t>
            </a:r>
            <a:r>
              <a:rPr lang="sk-SK" sz="6400" u="sng" dirty="0"/>
              <a:t>osoba, s ktorou </a:t>
            </a:r>
            <a:r>
              <a:rPr lang="sk-SK" sz="6400" u="sng" dirty="0" smtClean="0"/>
              <a:t>má zamestnávateľ </a:t>
            </a:r>
            <a:r>
              <a:rPr lang="sk-SK" sz="6400" u="sng" dirty="0"/>
              <a:t>uzatvorenú dohodu o spolupráci</a:t>
            </a:r>
            <a:r>
              <a:rPr lang="sk-SK" sz="6400" dirty="0"/>
              <a:t> </a:t>
            </a:r>
            <a:r>
              <a:rPr lang="sk-SK" sz="6400" dirty="0" smtClean="0"/>
              <a:t>pri zabezpečení </a:t>
            </a:r>
            <a:r>
              <a:rPr lang="sk-SK" sz="6400" dirty="0"/>
              <a:t>flexibilných foriem starostlivosti o </a:t>
            </a:r>
            <a:r>
              <a:rPr lang="sk-SK" sz="6400" dirty="0" smtClean="0"/>
              <a:t>deti zamestnancov </a:t>
            </a:r>
            <a:r>
              <a:rPr lang="sk-SK" sz="6400" dirty="0"/>
              <a:t>alebo </a:t>
            </a:r>
            <a:endParaRPr lang="sk-SK" sz="6400" dirty="0" smtClean="0"/>
          </a:p>
          <a:p>
            <a:pPr algn="just"/>
            <a:r>
              <a:rPr lang="sk-SK" sz="6400" dirty="0" smtClean="0"/>
              <a:t>právnická </a:t>
            </a:r>
            <a:r>
              <a:rPr lang="sk-SK" sz="6400" dirty="0"/>
              <a:t>osoba alebo </a:t>
            </a:r>
            <a:r>
              <a:rPr lang="sk-SK" sz="6400" dirty="0" smtClean="0"/>
              <a:t>fyzická </a:t>
            </a:r>
            <a:r>
              <a:rPr lang="sk-SK" sz="6400" u="sng" dirty="0" smtClean="0"/>
              <a:t>osoba</a:t>
            </a:r>
            <a:r>
              <a:rPr lang="sk-SK" sz="6400" u="sng" dirty="0"/>
              <a:t>, </a:t>
            </a:r>
            <a:r>
              <a:rPr lang="sk-SK" sz="6400" u="sng" dirty="0" smtClean="0"/>
              <a:t>s ktorou </a:t>
            </a:r>
            <a:r>
              <a:rPr lang="sk-SK" sz="6400" u="sng" dirty="0"/>
              <a:t>má osoba z cieľovej skupiny </a:t>
            </a:r>
            <a:r>
              <a:rPr lang="sk-SK" sz="6400" u="sng" dirty="0" smtClean="0"/>
              <a:t>uzatvorenú dohodu</a:t>
            </a:r>
            <a:r>
              <a:rPr lang="sk-SK" sz="6400" dirty="0" smtClean="0"/>
              <a:t> </a:t>
            </a:r>
            <a:r>
              <a:rPr lang="sk-SK" sz="6400" dirty="0"/>
              <a:t>o zabezpečení flexibilných foriem </a:t>
            </a:r>
            <a:r>
              <a:rPr lang="sk-SK" sz="6400" dirty="0" smtClean="0"/>
              <a:t>starostlivosti o </a:t>
            </a:r>
            <a:r>
              <a:rPr lang="sk-SK" sz="6400" dirty="0"/>
              <a:t>deti.</a:t>
            </a:r>
            <a:endParaRPr lang="sk-SK" sz="6400" dirty="0" smtClean="0"/>
          </a:p>
        </p:txBody>
      </p:sp>
    </p:spTree>
    <p:extLst>
      <p:ext uri="{BB962C8B-B14F-4D97-AF65-F5344CB8AC3E}">
        <p14:creationId xmlns:p14="http://schemas.microsoft.com/office/powerpoint/2010/main" val="2394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04664"/>
            <a:ext cx="8330782" cy="5544616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endParaRPr lang="sk-SK" sz="21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sk-SK" sz="11200" b="1" dirty="0" smtClean="0">
                <a:solidFill>
                  <a:schemeClr val="accent6">
                    <a:lumMod val="75000"/>
                  </a:schemeClr>
                </a:solidFill>
              </a:rPr>
              <a:t>2.3 Oprávnenosť aktivít realizácie projektu (PPP Pč 16)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3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just">
              <a:buNone/>
            </a:pPr>
            <a:r>
              <a:rPr lang="sk-SK" sz="7200" b="1" dirty="0" smtClean="0">
                <a:solidFill>
                  <a:srgbClr val="008000"/>
                </a:solidFill>
              </a:rPr>
              <a:t>2. Vytváranie efektívnych nástrojov pre začleňovanie matiek/ rodičov s malými deťmi na trh práce najmä po návrate z rodičovskej dovolenky cez tvorbu flexibilných foriem pracovných miest a </a:t>
            </a:r>
            <a:r>
              <a:rPr lang="sk-SK" sz="7200" b="1" u="sng" dirty="0" smtClean="0">
                <a:solidFill>
                  <a:srgbClr val="008000"/>
                </a:solidFill>
              </a:rPr>
              <a:t>inovatívnych mechanizmov</a:t>
            </a:r>
            <a:r>
              <a:rPr lang="sk-SK" sz="7200" b="1" dirty="0" smtClean="0">
                <a:solidFill>
                  <a:srgbClr val="008000"/>
                </a:solidFill>
              </a:rPr>
              <a:t> pre zvyšovanie flexibility práce (vytváranie, udržiavanie a rozvíjanie zručností, posilňovanie kontinuity a kontaktu s pracoviskom, mentoring, vzdelávanie a prípravu pre trh práce osôb s rodičovskými povinnosťami atď.). Aktivity zamerané k zvýšeniu informovanosti o predchádzaní všetkých foriem diskriminácie a spôsobom ochrany pred ňou.</a:t>
            </a:r>
          </a:p>
          <a:p>
            <a:pPr marL="0" lvl="0" indent="0" algn="just">
              <a:buNone/>
            </a:pPr>
            <a:endParaRPr lang="sk-SK" sz="4900" dirty="0">
              <a:solidFill>
                <a:srgbClr val="008000"/>
              </a:solidFill>
            </a:endParaRPr>
          </a:p>
          <a:p>
            <a:pPr marL="0" lvl="0" indent="0" algn="just">
              <a:buNone/>
            </a:pPr>
            <a:r>
              <a:rPr lang="pl-PL" sz="6400" dirty="0" smtClean="0">
                <a:solidFill>
                  <a:srgbClr val="00B050"/>
                </a:solidFill>
              </a:rPr>
              <a:t>Pod </a:t>
            </a:r>
            <a:r>
              <a:rPr lang="pl-PL" sz="6400" dirty="0">
                <a:solidFill>
                  <a:srgbClr val="00B050"/>
                </a:solidFill>
              </a:rPr>
              <a:t>uvedeným typom aktivity v tejto výzve sa </a:t>
            </a:r>
            <a:r>
              <a:rPr lang="pl-PL" sz="6400" dirty="0" smtClean="0">
                <a:solidFill>
                  <a:srgbClr val="00B050"/>
                </a:solidFill>
              </a:rPr>
              <a:t>rozumie </a:t>
            </a:r>
            <a:r>
              <a:rPr lang="sk-SK" sz="6400" b="1" dirty="0" smtClean="0">
                <a:solidFill>
                  <a:srgbClr val="00B050"/>
                </a:solidFill>
              </a:rPr>
              <a:t>vytváranie </a:t>
            </a:r>
            <a:r>
              <a:rPr lang="sk-SK" sz="6400" b="1" dirty="0">
                <a:solidFill>
                  <a:srgbClr val="00B050"/>
                </a:solidFill>
              </a:rPr>
              <a:t>efektívnych nástrojov pre začleňovanie </a:t>
            </a:r>
            <a:r>
              <a:rPr lang="sk-SK" sz="6400" b="1" dirty="0" smtClean="0">
                <a:solidFill>
                  <a:srgbClr val="00B050"/>
                </a:solidFill>
              </a:rPr>
              <a:t>matiek </a:t>
            </a:r>
            <a:r>
              <a:rPr lang="pl-PL" sz="6400" dirty="0" smtClean="0">
                <a:solidFill>
                  <a:srgbClr val="00B050"/>
                </a:solidFill>
              </a:rPr>
              <a:t>najmä </a:t>
            </a:r>
            <a:r>
              <a:rPr lang="pl-PL" sz="6400" dirty="0">
                <a:solidFill>
                  <a:srgbClr val="00B050"/>
                </a:solidFill>
              </a:rPr>
              <a:t>s malými deťmi na trh práce najmä po návrate </a:t>
            </a:r>
            <a:r>
              <a:rPr lang="pl-PL" sz="6400" dirty="0" smtClean="0">
                <a:solidFill>
                  <a:srgbClr val="00B050"/>
                </a:solidFill>
              </a:rPr>
              <a:t>z </a:t>
            </a:r>
            <a:r>
              <a:rPr lang="sk-SK" sz="6400" dirty="0" smtClean="0">
                <a:solidFill>
                  <a:srgbClr val="00B050"/>
                </a:solidFill>
              </a:rPr>
              <a:t>rodičovskej </a:t>
            </a:r>
            <a:r>
              <a:rPr lang="sk-SK" sz="6400" dirty="0">
                <a:solidFill>
                  <a:srgbClr val="00B050"/>
                </a:solidFill>
              </a:rPr>
              <a:t>dovolenky </a:t>
            </a:r>
            <a:r>
              <a:rPr lang="sk-SK" sz="6400" b="1" dirty="0">
                <a:solidFill>
                  <a:srgbClr val="00B050"/>
                </a:solidFill>
              </a:rPr>
              <a:t>podporou flexibilných </a:t>
            </a:r>
            <a:r>
              <a:rPr lang="sk-SK" sz="6400" b="1" dirty="0" smtClean="0">
                <a:solidFill>
                  <a:srgbClr val="00B050"/>
                </a:solidFill>
              </a:rPr>
              <a:t>pracovných miest</a:t>
            </a:r>
          </a:p>
          <a:p>
            <a:pPr marL="0" lvl="0" indent="0" algn="just">
              <a:buNone/>
            </a:pPr>
            <a:endParaRPr lang="sk-SK" sz="6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6400" b="1" dirty="0">
                <a:solidFill>
                  <a:srgbClr val="00B050"/>
                </a:solidFill>
              </a:rPr>
              <a:t>Podporené flexibilné pracovné miesta:</a:t>
            </a:r>
          </a:p>
          <a:p>
            <a:pPr marL="0" indent="0">
              <a:buNone/>
            </a:pPr>
            <a:r>
              <a:rPr lang="sk-SK" sz="6400" dirty="0">
                <a:solidFill>
                  <a:srgbClr val="00B050"/>
                </a:solidFill>
              </a:rPr>
              <a:t>a) Pracovný pomer na kratší pracovný čas (§ 49 </a:t>
            </a:r>
            <a:r>
              <a:rPr lang="sk-SK" sz="6400" dirty="0" smtClean="0">
                <a:solidFill>
                  <a:srgbClr val="00B050"/>
                </a:solidFill>
              </a:rPr>
              <a:t>Zákonníka práce</a:t>
            </a:r>
            <a:r>
              <a:rPr lang="sk-SK" sz="6400" dirty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sk-SK" sz="6400" dirty="0">
                <a:solidFill>
                  <a:srgbClr val="00B050"/>
                </a:solidFill>
              </a:rPr>
              <a:t>b) Delené pracovné miesto (§ 49a Zákonníka práce)</a:t>
            </a:r>
          </a:p>
          <a:p>
            <a:pPr marL="0" indent="0">
              <a:buNone/>
            </a:pPr>
            <a:r>
              <a:rPr lang="sk-SK" sz="6400" dirty="0">
                <a:solidFill>
                  <a:srgbClr val="00B050"/>
                </a:solidFill>
              </a:rPr>
              <a:t>c) Domácka práca a </a:t>
            </a:r>
            <a:r>
              <a:rPr lang="sk-SK" sz="6400" dirty="0" err="1">
                <a:solidFill>
                  <a:srgbClr val="00B050"/>
                </a:solidFill>
              </a:rPr>
              <a:t>telepráca</a:t>
            </a:r>
            <a:r>
              <a:rPr lang="sk-SK" sz="6400" dirty="0">
                <a:solidFill>
                  <a:srgbClr val="00B050"/>
                </a:solidFill>
              </a:rPr>
              <a:t> (§ 52 Zákonníka práce</a:t>
            </a:r>
            <a:r>
              <a:rPr lang="sk-SK" sz="6400" dirty="0" smtClean="0">
                <a:solidFill>
                  <a:srgbClr val="00B05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sk-SK" sz="6400" dirty="0" smtClean="0">
                <a:solidFill>
                  <a:srgbClr val="00B050"/>
                </a:solidFill>
              </a:rPr>
              <a:t>Podporené </a:t>
            </a:r>
            <a:r>
              <a:rPr lang="sk-SK" sz="6400" dirty="0">
                <a:solidFill>
                  <a:srgbClr val="00B050"/>
                </a:solidFill>
              </a:rPr>
              <a:t>flexibilné pracovné miesto musí byť </a:t>
            </a:r>
            <a:r>
              <a:rPr lang="sk-SK" sz="6400" dirty="0" smtClean="0">
                <a:solidFill>
                  <a:srgbClr val="00B050"/>
                </a:solidFill>
              </a:rPr>
              <a:t>obsadené osobou </a:t>
            </a:r>
            <a:r>
              <a:rPr lang="sk-SK" sz="6400" dirty="0">
                <a:solidFill>
                  <a:srgbClr val="00B050"/>
                </a:solidFill>
              </a:rPr>
              <a:t>z </a:t>
            </a:r>
            <a:r>
              <a:rPr lang="sk-SK" sz="6400" dirty="0" smtClean="0">
                <a:solidFill>
                  <a:srgbClr val="00B050"/>
                </a:solidFill>
              </a:rPr>
              <a:t>oprávnenej </a:t>
            </a:r>
            <a:r>
              <a:rPr lang="sk-SK" sz="6400" dirty="0">
                <a:solidFill>
                  <a:srgbClr val="00B050"/>
                </a:solidFill>
              </a:rPr>
              <a:t>cieľovej skupiny. </a:t>
            </a:r>
            <a:endParaRPr lang="sk-SK" sz="64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sk-SK" sz="64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sk-SK" sz="6400" dirty="0" smtClean="0">
                <a:solidFill>
                  <a:srgbClr val="00B050"/>
                </a:solidFill>
              </a:rPr>
              <a:t>V </a:t>
            </a:r>
            <a:r>
              <a:rPr lang="sk-SK" sz="6400" dirty="0">
                <a:solidFill>
                  <a:srgbClr val="00B050"/>
                </a:solidFill>
              </a:rPr>
              <a:t>prípade </a:t>
            </a:r>
            <a:r>
              <a:rPr lang="sk-SK" sz="6400" dirty="0" smtClean="0">
                <a:solidFill>
                  <a:srgbClr val="00B050"/>
                </a:solidFill>
              </a:rPr>
              <a:t>obsadzovania podporených </a:t>
            </a:r>
            <a:r>
              <a:rPr lang="sk-SK" sz="6400" dirty="0">
                <a:solidFill>
                  <a:srgbClr val="00B050"/>
                </a:solidFill>
              </a:rPr>
              <a:t>flexibilných pracovných miest musí byť </a:t>
            </a:r>
            <a:r>
              <a:rPr lang="sk-SK" sz="6400" u="sng" dirty="0" smtClean="0">
                <a:solidFill>
                  <a:srgbClr val="00B050"/>
                </a:solidFill>
              </a:rPr>
              <a:t>pracovnoprávny vzťah </a:t>
            </a:r>
            <a:r>
              <a:rPr lang="sk-SK" sz="6400" u="sng" dirty="0">
                <a:solidFill>
                  <a:srgbClr val="00B050"/>
                </a:solidFill>
              </a:rPr>
              <a:t>uzatvorený formou pracovného pomeru</a:t>
            </a:r>
            <a:r>
              <a:rPr lang="sk-SK" sz="6400" dirty="0">
                <a:solidFill>
                  <a:srgbClr val="00B050"/>
                </a:solidFill>
              </a:rPr>
              <a:t> a to </a:t>
            </a:r>
            <a:r>
              <a:rPr lang="sk-SK" sz="6400" dirty="0" smtClean="0">
                <a:solidFill>
                  <a:srgbClr val="00B050"/>
                </a:solidFill>
              </a:rPr>
              <a:t>v súlade </a:t>
            </a:r>
            <a:r>
              <a:rPr lang="sk-SK" sz="6400" dirty="0">
                <a:solidFill>
                  <a:srgbClr val="00B050"/>
                </a:solidFill>
              </a:rPr>
              <a:t>s ustanoveniami zákona č. 311/2001 Z. z. </a:t>
            </a:r>
            <a:r>
              <a:rPr lang="sk-SK" sz="6400" dirty="0" smtClean="0">
                <a:solidFill>
                  <a:srgbClr val="00B050"/>
                </a:solidFill>
              </a:rPr>
              <a:t>Zákonníka práce </a:t>
            </a:r>
            <a:r>
              <a:rPr lang="sk-SK" sz="6400" dirty="0">
                <a:solidFill>
                  <a:srgbClr val="00B050"/>
                </a:solidFill>
              </a:rPr>
              <a:t>v znení neskorších predpisov, </a:t>
            </a:r>
            <a:r>
              <a:rPr lang="sk-SK" sz="6400" u="sng" dirty="0">
                <a:solidFill>
                  <a:srgbClr val="00B050"/>
                </a:solidFill>
              </a:rPr>
              <a:t>na neurčitú dobu</a:t>
            </a:r>
            <a:r>
              <a:rPr lang="sk-SK" sz="6400" dirty="0">
                <a:solidFill>
                  <a:srgbClr val="00B050"/>
                </a:solidFill>
              </a:rPr>
              <a:t>.</a:t>
            </a:r>
            <a:endParaRPr lang="sk-SK" sz="6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4957</TotalTime>
  <Words>1366</Words>
  <Application>Microsoft Office PowerPoint</Application>
  <PresentationFormat>Prezentácia na obrazovke (4:3)</PresentationFormat>
  <Paragraphs>358</Paragraphs>
  <Slides>21</Slides>
  <Notes>20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21</vt:i4>
      </vt:variant>
    </vt:vector>
  </HeadingPairs>
  <TitlesOfParts>
    <vt:vector size="23" baseType="lpstr">
      <vt:lpstr>Motív Office</vt:lpstr>
      <vt:lpstr>1_Motív Office</vt:lpstr>
      <vt:lpstr>Výzva OP ĽZ DOP 2017/3.2.1/01 „Podpora zosúladenia rodinného a pracovného života“</vt:lpstr>
      <vt:lpstr>1. Formálne náležitosti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Belovič Peter</cp:lastModifiedBy>
  <cp:revision>313</cp:revision>
  <cp:lastPrinted>2017-11-09T16:31:40Z</cp:lastPrinted>
  <dcterms:created xsi:type="dcterms:W3CDTF">2017-11-09T22:06:15Z</dcterms:created>
  <dcterms:modified xsi:type="dcterms:W3CDTF">2017-11-16T13:36:37Z</dcterms:modified>
</cp:coreProperties>
</file>